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319" r:id="rId3"/>
    <p:sldId id="325" r:id="rId4"/>
    <p:sldId id="331" r:id="rId5"/>
    <p:sldId id="322" r:id="rId6"/>
    <p:sldId id="326" r:id="rId7"/>
    <p:sldId id="328" r:id="rId8"/>
    <p:sldId id="327" r:id="rId9"/>
    <p:sldId id="359" r:id="rId10"/>
    <p:sldId id="361" r:id="rId11"/>
    <p:sldId id="362" r:id="rId12"/>
    <p:sldId id="364" r:id="rId13"/>
    <p:sldId id="367" r:id="rId14"/>
    <p:sldId id="332" r:id="rId15"/>
    <p:sldId id="323" r:id="rId16"/>
    <p:sldId id="333" r:id="rId17"/>
    <p:sldId id="324" r:id="rId18"/>
    <p:sldId id="343" r:id="rId19"/>
    <p:sldId id="344" r:id="rId20"/>
    <p:sldId id="345" r:id="rId21"/>
    <p:sldId id="348" r:id="rId22"/>
    <p:sldId id="349" r:id="rId23"/>
    <p:sldId id="352" r:id="rId24"/>
    <p:sldId id="356" r:id="rId25"/>
    <p:sldId id="357" r:id="rId26"/>
    <p:sldId id="358" r:id="rId27"/>
    <p:sldId id="353" r:id="rId28"/>
    <p:sldId id="354" r:id="rId29"/>
    <p:sldId id="355" r:id="rId30"/>
    <p:sldId id="301" r:id="rId31"/>
  </p:sldIdLst>
  <p:sldSz cx="12192000" cy="6858000"/>
  <p:notesSz cx="6858000" cy="9144000"/>
  <p:embeddedFontLst>
    <p:embeddedFont>
      <p:font typeface="#9Slide03 Bebas Neue Bold" panose="020B0606020202050201" pitchFamily="34" charset="0"/>
      <p:bold r:id="rId33"/>
    </p:embeddedFont>
    <p:embeddedFont>
      <p:font typeface="#9Slide03 IcielPanton Light" panose="00000400000000000000" pitchFamily="2" charset="0"/>
      <p:regular r:id="rId34"/>
    </p:embeddedFont>
    <p:embeddedFont>
      <p:font typeface="#9Slide03 NettoOT" panose="02000500000000000000" pitchFamily="2" charset="0"/>
      <p:regular r:id="rId35"/>
    </p:embeddedFont>
    <p:embeddedFont>
      <p:font typeface="#9Slide03 Saira SemiCondensed S" panose="00000706000000000000" pitchFamily="2" charset="0"/>
      <p:bold r:id="rId36"/>
    </p:embeddedFont>
    <p:embeddedFont>
      <p:font typeface="#9Slide03 SFU Futura_12" panose="00000400000000000000" pitchFamily="2" charset="0"/>
      <p:regular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ambria Math" panose="02040503050406030204" pitchFamily="18"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A13288-03F1-4D7A-F01C-1BD84169477F}" name="Lâm Cao" initials="LC" userId="2e3a723d2a703ef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A43"/>
    <a:srgbClr val="000092"/>
    <a:srgbClr val="66CCFF"/>
    <a:srgbClr val="1111CA"/>
    <a:srgbClr val="3399FF"/>
    <a:srgbClr val="3333CC"/>
    <a:srgbClr val="0000CC"/>
    <a:srgbClr val="3366FF"/>
    <a:srgbClr val="CCEC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9" autoAdjust="0"/>
    <p:restoredTop sz="76471" autoAdjust="0"/>
  </p:normalViewPr>
  <p:slideViewPr>
    <p:cSldViewPr snapToGrid="0">
      <p:cViewPr varScale="1">
        <p:scale>
          <a:sx n="59" d="100"/>
          <a:sy n="59" d="100"/>
        </p:scale>
        <p:origin x="1344" y="3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6598A7-66B7-4229-8ED4-BB00E1620B36}" type="datetimeFigureOut">
              <a:rPr lang="en-US" smtClean="0"/>
              <a:t>13-06-23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10E88-169B-46D9-8646-78A4CDC14511}" type="slidenum">
              <a:rPr lang="en-US" smtClean="0"/>
              <a:t>‹#›</a:t>
            </a:fld>
            <a:endParaRPr lang="en-US"/>
          </a:p>
        </p:txBody>
      </p:sp>
    </p:spTree>
    <p:extLst>
      <p:ext uri="{BB962C8B-B14F-4D97-AF65-F5344CB8AC3E}">
        <p14:creationId xmlns:p14="http://schemas.microsoft.com/office/powerpoint/2010/main" val="3404793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610E88-169B-46D9-8646-78A4CDC14511}" type="slidenum">
              <a:rPr lang="en-US" smtClean="0"/>
              <a:t>1</a:t>
            </a:fld>
            <a:endParaRPr lang="en-US"/>
          </a:p>
        </p:txBody>
      </p:sp>
    </p:spTree>
    <p:extLst>
      <p:ext uri="{BB962C8B-B14F-4D97-AF65-F5344CB8AC3E}">
        <p14:creationId xmlns:p14="http://schemas.microsoft.com/office/powerpoint/2010/main" val="194194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610E88-169B-46D9-8646-78A4CDC14511}" type="slidenum">
              <a:rPr lang="en-US" smtClean="0"/>
              <a:t>5</a:t>
            </a:fld>
            <a:endParaRPr lang="en-US"/>
          </a:p>
        </p:txBody>
      </p:sp>
    </p:spTree>
    <p:extLst>
      <p:ext uri="{BB962C8B-B14F-4D97-AF65-F5344CB8AC3E}">
        <p14:creationId xmlns:p14="http://schemas.microsoft.com/office/powerpoint/2010/main" val="3556051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Raw term frequency as above suffers from a critical problem: all terms are considered equally important when it comes to assessing relevancy on a query.</a:t>
            </a:r>
            <a:r>
              <a:rPr lang="vi-VN"/>
              <a:t> </a:t>
            </a:r>
            <a:r>
              <a:rPr lang="en-US"/>
              <a:t>Thus the idf of a rare term is high, whereas the idf of a frequent term is likely to be low</a:t>
            </a:r>
            <a:endParaRPr lang="vi-VN"/>
          </a:p>
          <a:p>
            <a:r>
              <a:rPr lang="vi-VN"/>
              <a:t>Tần số thuật ngữ thô như trên gặp phải một vấn đề nghiêm trọng: tất cả các thuật ngữ đều được coi là quan trọng không kém khi nói đến việc đánh giá mức độ liên quan trên một truy vấn. Trên thực tế, một số thuật ngữ có ít hoặc không có khả năng phân biệt trong việc xác định mức độ liên quan. </a:t>
            </a:r>
          </a:p>
          <a:p>
            <a:r>
              <a:rPr lang="en-US" b="0" i="0">
                <a:solidFill>
                  <a:srgbClr val="202122"/>
                </a:solidFill>
                <a:effectLst/>
                <a:latin typeface="Arial" panose="020B0604020202020204" pitchFamily="34" charset="0"/>
              </a:rPr>
              <a:t>Tính </a:t>
            </a:r>
            <a:r>
              <a:rPr lang="en-US" b="1" i="0">
                <a:solidFill>
                  <a:srgbClr val="202122"/>
                </a:solidFill>
                <a:effectLst/>
                <a:latin typeface="Arial" panose="020B0604020202020204" pitchFamily="34" charset="0"/>
              </a:rPr>
              <a:t>IDF</a:t>
            </a:r>
            <a:r>
              <a:rPr lang="en-US" b="0" i="0">
                <a:solidFill>
                  <a:srgbClr val="202122"/>
                </a:solidFill>
                <a:effectLst/>
                <a:latin typeface="Arial" panose="020B0604020202020204" pitchFamily="34" charset="0"/>
              </a:rPr>
              <a:t> để giảm giá trị của những từ phổ biến. Mỗi từ chỉ có 1 giá trị </a:t>
            </a:r>
            <a:r>
              <a:rPr lang="en-US" b="1" i="0">
                <a:solidFill>
                  <a:srgbClr val="202122"/>
                </a:solidFill>
                <a:effectLst/>
                <a:latin typeface="Arial" panose="020B0604020202020204" pitchFamily="34" charset="0"/>
              </a:rPr>
              <a:t>IDF</a:t>
            </a:r>
            <a:r>
              <a:rPr lang="en-US" b="0" i="0">
                <a:solidFill>
                  <a:srgbClr val="202122"/>
                </a:solidFill>
                <a:effectLst/>
                <a:latin typeface="Arial" panose="020B0604020202020204" pitchFamily="34" charset="0"/>
              </a:rPr>
              <a:t> duy nhất trong tập văn bản.</a:t>
            </a:r>
            <a:endParaRPr lang="en-US"/>
          </a:p>
        </p:txBody>
      </p:sp>
      <p:sp>
        <p:nvSpPr>
          <p:cNvPr id="4" name="Slide Number Placeholder 3"/>
          <p:cNvSpPr>
            <a:spLocks noGrp="1"/>
          </p:cNvSpPr>
          <p:nvPr>
            <p:ph type="sldNum" sz="quarter" idx="5"/>
          </p:nvPr>
        </p:nvSpPr>
        <p:spPr/>
        <p:txBody>
          <a:bodyPr/>
          <a:lstStyle/>
          <a:p>
            <a:fld id="{09610E88-169B-46D9-8646-78A4CDC14511}" type="slidenum">
              <a:rPr lang="en-US" smtClean="0"/>
              <a:t>6</a:t>
            </a:fld>
            <a:endParaRPr lang="en-US"/>
          </a:p>
        </p:txBody>
      </p:sp>
    </p:spTree>
    <p:extLst>
      <p:ext uri="{BB962C8B-B14F-4D97-AF65-F5344CB8AC3E}">
        <p14:creationId xmlns:p14="http://schemas.microsoft.com/office/powerpoint/2010/main" val="3837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Độ dài vec-tơ đã chuẩn hóa bằng 1, vì vậy mỗi văn bản là một điểm trên bề mặt siêu cầu có bán kính 1 đơn vị. ○ Chuẩn hóa làm mờ sự khác biệt trọng số giữa các văn bản dài và ngắn. </a:t>
            </a:r>
            <a:endParaRPr lang="en-US"/>
          </a:p>
        </p:txBody>
      </p:sp>
      <p:sp>
        <p:nvSpPr>
          <p:cNvPr id="4" name="Slide Number Placeholder 3"/>
          <p:cNvSpPr>
            <a:spLocks noGrp="1"/>
          </p:cNvSpPr>
          <p:nvPr>
            <p:ph type="sldNum" sz="quarter" idx="5"/>
          </p:nvPr>
        </p:nvSpPr>
        <p:spPr/>
        <p:txBody>
          <a:bodyPr/>
          <a:lstStyle/>
          <a:p>
            <a:fld id="{09610E88-169B-46D9-8646-78A4CDC14511}" type="slidenum">
              <a:rPr lang="en-US" smtClean="0"/>
              <a:t>7</a:t>
            </a:fld>
            <a:endParaRPr lang="en-US"/>
          </a:p>
        </p:txBody>
      </p:sp>
    </p:spTree>
    <p:extLst>
      <p:ext uri="{BB962C8B-B14F-4D97-AF65-F5344CB8AC3E}">
        <p14:creationId xmlns:p14="http://schemas.microsoft.com/office/powerpoint/2010/main" val="3980170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610E88-169B-46D9-8646-78A4CDC14511}" type="slidenum">
              <a:rPr lang="en-US" smtClean="0"/>
              <a:t>8</a:t>
            </a:fld>
            <a:endParaRPr lang="en-US"/>
          </a:p>
        </p:txBody>
      </p:sp>
    </p:spTree>
    <p:extLst>
      <p:ext uri="{BB962C8B-B14F-4D97-AF65-F5344CB8AC3E}">
        <p14:creationId xmlns:p14="http://schemas.microsoft.com/office/powerpoint/2010/main" val="265720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610E88-169B-46D9-8646-78A4CDC14511}" type="slidenum">
              <a:rPr lang="en-US" smtClean="0"/>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D83D-28DE-0E4D-343B-8907112289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A42E02-32C5-F401-F465-75859C64B3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9B43F3-61E0-FB77-DCAA-9D16A5170BC7}"/>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5" name="Footer Placeholder 4">
            <a:extLst>
              <a:ext uri="{FF2B5EF4-FFF2-40B4-BE49-F238E27FC236}">
                <a16:creationId xmlns:a16="http://schemas.microsoft.com/office/drawing/2014/main" id="{DDA3811B-EDFD-C1A3-A8DE-4A3D145F6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BFA54-7DE8-1522-3EF6-5FAD0B0E6B9C}"/>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352038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6DA8-2348-E8DF-A071-BB8AC4B72C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121936-FE95-0173-7AC3-9AE5782004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583F0-F3E1-2182-9697-D1C2B7296EAC}"/>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5" name="Footer Placeholder 4">
            <a:extLst>
              <a:ext uri="{FF2B5EF4-FFF2-40B4-BE49-F238E27FC236}">
                <a16:creationId xmlns:a16="http://schemas.microsoft.com/office/drawing/2014/main" id="{00FE3779-CFB2-5D1E-F3FB-A96D27464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6A7A0-C499-2E6C-E97B-E5946581CE14}"/>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29440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C113B2-B3C3-7F43-7C18-34B95CCD01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5E908C-809C-ACF2-F709-023CD9757E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DD779-E235-D6B0-F0E0-2D79F0E8883C}"/>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5" name="Footer Placeholder 4">
            <a:extLst>
              <a:ext uri="{FF2B5EF4-FFF2-40B4-BE49-F238E27FC236}">
                <a16:creationId xmlns:a16="http://schemas.microsoft.com/office/drawing/2014/main" id="{1647F6C0-7CE4-31D4-ABD7-5E06F96A7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684A8-17C2-9C8C-32AE-892496EC5F14}"/>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2817194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266D-1633-FC5B-9DBC-8A1FF551B7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601478-C8A9-CCD8-19B7-C51571ECFF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385B8-DE8E-E0E4-E605-A6833ED47B04}"/>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5" name="Footer Placeholder 4">
            <a:extLst>
              <a:ext uri="{FF2B5EF4-FFF2-40B4-BE49-F238E27FC236}">
                <a16:creationId xmlns:a16="http://schemas.microsoft.com/office/drawing/2014/main" id="{5B3B8980-42C0-CF21-E67C-C715AE0FD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75B61-30F2-BB15-7330-0DEC7D00B3DC}"/>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342439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80CC-BE43-CAC1-C12E-7694D23BFC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1CF3BD-78D0-61DF-DCCB-AEAF79836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E44877-CAB7-BFE3-4DA9-32654BA4A6D3}"/>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5" name="Footer Placeholder 4">
            <a:extLst>
              <a:ext uri="{FF2B5EF4-FFF2-40B4-BE49-F238E27FC236}">
                <a16:creationId xmlns:a16="http://schemas.microsoft.com/office/drawing/2014/main" id="{EC405D26-EC63-824F-E30B-60102A236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8613E-464D-5950-E629-651475B9593B}"/>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1356552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C533-48EB-8746-7506-0362357237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70347E-B14A-F39D-C1C3-85808406A9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B8D0F4-87C2-E45C-D0DD-8C09F2BAF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D0FB19-FBA5-9FF2-2387-9C53EA18ABAF}"/>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6" name="Footer Placeholder 5">
            <a:extLst>
              <a:ext uri="{FF2B5EF4-FFF2-40B4-BE49-F238E27FC236}">
                <a16:creationId xmlns:a16="http://schemas.microsoft.com/office/drawing/2014/main" id="{C0B8E569-76C8-BDFF-E714-DE0FB6E30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6ADA95-1EFB-4D10-1974-58C81931C1B2}"/>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363249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7819-824E-4F4B-D242-539E9CEF2B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249EF4-EE09-596A-FF7A-D95D6E3E7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93A90-8951-EE4E-D1B5-B55FD8E16E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4C22FF-7C72-9524-5586-A14C45240D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597699-C9A4-348B-DF3A-00C4A2D78E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FA6229-924A-2462-A7A4-C5DB04CE08FD}"/>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8" name="Footer Placeholder 7">
            <a:extLst>
              <a:ext uri="{FF2B5EF4-FFF2-40B4-BE49-F238E27FC236}">
                <a16:creationId xmlns:a16="http://schemas.microsoft.com/office/drawing/2014/main" id="{DBE40DCA-FC21-4C28-AC04-D972DD7BE2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5B78F4-D420-0E1A-4D81-514259D3CB52}"/>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295107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1A5A-8AA8-4172-4575-934F81CEBE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9EC2D0-0929-7DDC-2903-537306C32514}"/>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4" name="Footer Placeholder 3">
            <a:extLst>
              <a:ext uri="{FF2B5EF4-FFF2-40B4-BE49-F238E27FC236}">
                <a16:creationId xmlns:a16="http://schemas.microsoft.com/office/drawing/2014/main" id="{1907C312-7B1D-87D5-0024-2FE00BB665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45375B-DC5A-E71D-1969-0FF07A5F4DA1}"/>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74659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6A2A8-0E26-87B6-767F-1CB9910C38DF}"/>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3" name="Footer Placeholder 2">
            <a:extLst>
              <a:ext uri="{FF2B5EF4-FFF2-40B4-BE49-F238E27FC236}">
                <a16:creationId xmlns:a16="http://schemas.microsoft.com/office/drawing/2014/main" id="{9A03FC09-5258-595C-3511-F0FD1B43F9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B68855-877E-ADAA-C67E-85AAA60707A6}"/>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645304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A4F46-B0DA-FF58-2320-B99B47B33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7DFB2A-F990-5925-4177-976D6E89B8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C6E03A-C2CE-22F1-673B-A5D2B1D84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7A427-D3A0-8D9D-8E5C-191D63B9EDEF}"/>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6" name="Footer Placeholder 5">
            <a:extLst>
              <a:ext uri="{FF2B5EF4-FFF2-40B4-BE49-F238E27FC236}">
                <a16:creationId xmlns:a16="http://schemas.microsoft.com/office/drawing/2014/main" id="{A2F4EDA0-45A4-27FA-4EC5-BDCB1A47BC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AE87F-8134-20B6-EC9A-7BD9614ACE9A}"/>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4059164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0894-531E-3CBA-EA1F-F776C8174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33F30D-31EC-2FF1-8B41-1159AFBE83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EE4877-A416-A3ED-38DA-F9E0224DD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500ED9-B4C8-D9F2-C45B-752FDFA17F53}"/>
              </a:ext>
            </a:extLst>
          </p:cNvPr>
          <p:cNvSpPr>
            <a:spLocks noGrp="1"/>
          </p:cNvSpPr>
          <p:nvPr>
            <p:ph type="dt" sz="half" idx="10"/>
          </p:nvPr>
        </p:nvSpPr>
        <p:spPr/>
        <p:txBody>
          <a:bodyPr/>
          <a:lstStyle/>
          <a:p>
            <a:fld id="{90FD2FE5-2C56-4559-B247-30D7CC3EF7F4}" type="datetimeFigureOut">
              <a:rPr lang="en-US" smtClean="0"/>
              <a:t>13-06-23</a:t>
            </a:fld>
            <a:endParaRPr lang="en-US"/>
          </a:p>
        </p:txBody>
      </p:sp>
      <p:sp>
        <p:nvSpPr>
          <p:cNvPr id="6" name="Footer Placeholder 5">
            <a:extLst>
              <a:ext uri="{FF2B5EF4-FFF2-40B4-BE49-F238E27FC236}">
                <a16:creationId xmlns:a16="http://schemas.microsoft.com/office/drawing/2014/main" id="{9E9779C5-5D95-91EC-D81D-8740512F96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B4CFE8-D09C-2074-13F6-27A0E5ADFB27}"/>
              </a:ext>
            </a:extLst>
          </p:cNvPr>
          <p:cNvSpPr>
            <a:spLocks noGrp="1"/>
          </p:cNvSpPr>
          <p:nvPr>
            <p:ph type="sldNum" sz="quarter" idx="12"/>
          </p:nvPr>
        </p:nvSpPr>
        <p:spPr/>
        <p:txBody>
          <a:bodyPr/>
          <a:lstStyle/>
          <a:p>
            <a:fld id="{8BD7D259-6572-42F2-B55D-4E66F6D3639D}" type="slidenum">
              <a:rPr lang="en-US" smtClean="0"/>
              <a:t>‹#›</a:t>
            </a:fld>
            <a:endParaRPr lang="en-US"/>
          </a:p>
        </p:txBody>
      </p:sp>
    </p:spTree>
    <p:extLst>
      <p:ext uri="{BB962C8B-B14F-4D97-AF65-F5344CB8AC3E}">
        <p14:creationId xmlns:p14="http://schemas.microsoft.com/office/powerpoint/2010/main" val="3670823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bg1"/>
            </a:gs>
            <a:gs pos="100000">
              <a:srgbClr val="D9D9D9"/>
            </a:gs>
          </a:gsLst>
          <a:path path="circle">
            <a:fillToRect r="100000" b="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54BFD9-544F-D92C-6C74-4D0E3A74B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81D5B3-25C6-1E26-630A-00EB96C25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D435E-AB73-4FC1-7CAC-A904161CC6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D2FE5-2C56-4559-B247-30D7CC3EF7F4}" type="datetimeFigureOut">
              <a:rPr lang="en-US" smtClean="0"/>
              <a:t>13-06-23</a:t>
            </a:fld>
            <a:endParaRPr lang="en-US"/>
          </a:p>
        </p:txBody>
      </p:sp>
      <p:sp>
        <p:nvSpPr>
          <p:cNvPr id="5" name="Footer Placeholder 4">
            <a:extLst>
              <a:ext uri="{FF2B5EF4-FFF2-40B4-BE49-F238E27FC236}">
                <a16:creationId xmlns:a16="http://schemas.microsoft.com/office/drawing/2014/main" id="{826C5390-D052-0861-BC23-4E4D72F870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E18262-ACD9-4189-36A5-EE9BB6868D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7D259-6572-42F2-B55D-4E66F6D3639D}" type="slidenum">
              <a:rPr lang="en-US" smtClean="0"/>
              <a:t>‹#›</a:t>
            </a:fld>
            <a:endParaRPr lang="en-US"/>
          </a:p>
        </p:txBody>
      </p:sp>
    </p:spTree>
    <p:extLst>
      <p:ext uri="{BB962C8B-B14F-4D97-AF65-F5344CB8AC3E}">
        <p14:creationId xmlns:p14="http://schemas.microsoft.com/office/powerpoint/2010/main" val="1481048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580C58-FC55-1C1A-FFC0-87A15E3EAD59}"/>
              </a:ext>
            </a:extLst>
          </p:cNvPr>
          <p:cNvSpPr/>
          <p:nvPr/>
        </p:nvSpPr>
        <p:spPr>
          <a:xfrm>
            <a:off x="6470316" y="6243576"/>
            <a:ext cx="3623644"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Nguyễn Quang Niên</a:t>
            </a:r>
            <a:endParaRPr lang="en-US" sz="2400" dirty="0">
              <a:solidFill>
                <a:srgbClr val="000092"/>
              </a:solidFill>
              <a:latin typeface="#9Slide03 NettoOT" panose="02000500000000000000" pitchFamily="2" charset="0"/>
            </a:endParaRPr>
          </a:p>
        </p:txBody>
      </p:sp>
      <p:sp>
        <p:nvSpPr>
          <p:cNvPr id="7" name="Rectangle 6">
            <a:extLst>
              <a:ext uri="{FF2B5EF4-FFF2-40B4-BE49-F238E27FC236}">
                <a16:creationId xmlns:a16="http://schemas.microsoft.com/office/drawing/2014/main" id="{934825A8-7BD5-9865-A22B-806B64BEA2D4}"/>
              </a:ext>
            </a:extLst>
          </p:cNvPr>
          <p:cNvSpPr/>
          <p:nvPr/>
        </p:nvSpPr>
        <p:spPr>
          <a:xfrm>
            <a:off x="6470316" y="5774064"/>
            <a:ext cx="3154746"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Cao Văn Lâm</a:t>
            </a:r>
            <a:endParaRPr lang="en-US" sz="2400" dirty="0">
              <a:solidFill>
                <a:srgbClr val="000092"/>
              </a:solidFill>
              <a:latin typeface="#9Slide03 NettoOT" panose="02000500000000000000" pitchFamily="2" charset="0"/>
            </a:endParaRPr>
          </a:p>
        </p:txBody>
      </p:sp>
      <p:sp>
        <p:nvSpPr>
          <p:cNvPr id="2" name="Rectangle 1">
            <a:extLst>
              <a:ext uri="{FF2B5EF4-FFF2-40B4-BE49-F238E27FC236}">
                <a16:creationId xmlns:a16="http://schemas.microsoft.com/office/drawing/2014/main" id="{4BA0D07F-F4CC-A2DE-E6CC-986D7AC9E565}"/>
              </a:ext>
            </a:extLst>
          </p:cNvPr>
          <p:cNvSpPr/>
          <p:nvPr/>
        </p:nvSpPr>
        <p:spPr>
          <a:xfrm>
            <a:off x="6450834" y="5281442"/>
            <a:ext cx="3154746"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Phan Văn Hiểu</a:t>
            </a:r>
            <a:endParaRPr lang="en-US" sz="2400" dirty="0">
              <a:solidFill>
                <a:srgbClr val="000092"/>
              </a:solidFill>
              <a:latin typeface="#9Slide03 NettoOT" panose="02000500000000000000" pitchFamily="2" charset="0"/>
            </a:endParaRPr>
          </a:p>
        </p:txBody>
      </p:sp>
      <p:sp>
        <p:nvSpPr>
          <p:cNvPr id="60" name="Rectangle 59">
            <a:extLst>
              <a:ext uri="{FF2B5EF4-FFF2-40B4-BE49-F238E27FC236}">
                <a16:creationId xmlns:a16="http://schemas.microsoft.com/office/drawing/2014/main" id="{794FFEF8-DCBB-B7CA-A872-FB69149D7F75}"/>
              </a:ext>
            </a:extLst>
          </p:cNvPr>
          <p:cNvSpPr/>
          <p:nvPr/>
        </p:nvSpPr>
        <p:spPr>
          <a:xfrm>
            <a:off x="5941000" y="4731043"/>
            <a:ext cx="2562920"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Nhóm 39</a:t>
            </a:r>
            <a:endParaRPr lang="en-US" sz="2400" dirty="0">
              <a:solidFill>
                <a:srgbClr val="000092"/>
              </a:solidFill>
              <a:latin typeface="#9Slide03 NettoOT" panose="02000500000000000000" pitchFamily="2" charset="0"/>
            </a:endParaRPr>
          </a:p>
        </p:txBody>
      </p:sp>
      <p:sp>
        <p:nvSpPr>
          <p:cNvPr id="21" name="TextBox 20">
            <a:extLst>
              <a:ext uri="{FF2B5EF4-FFF2-40B4-BE49-F238E27FC236}">
                <a16:creationId xmlns:a16="http://schemas.microsoft.com/office/drawing/2014/main" id="{066EDF1F-E941-7A0A-0ED1-7F9C0550B410}"/>
              </a:ext>
            </a:extLst>
          </p:cNvPr>
          <p:cNvSpPr txBox="1"/>
          <p:nvPr/>
        </p:nvSpPr>
        <p:spPr>
          <a:xfrm>
            <a:off x="799405" y="54697"/>
            <a:ext cx="10283190" cy="769441"/>
          </a:xfrm>
          <a:prstGeom prst="rect">
            <a:avLst/>
          </a:prstGeom>
          <a:noFill/>
        </p:spPr>
        <p:txBody>
          <a:bodyPr wrap="square" rtlCol="0">
            <a:spAutoFit/>
          </a:bodyPr>
          <a:lstStyle/>
          <a:p>
            <a:r>
              <a:rPr lang="en-US" sz="2200" b="1" dirty="0">
                <a:solidFill>
                  <a:srgbClr val="000092"/>
                </a:solidFill>
                <a:latin typeface="#9Slide03 IcielPanton Light" panose="00000400000000000000" pitchFamily="2" charset="0"/>
              </a:rPr>
              <a:t>HỌC VIỆN CÔNG NGHỆ BƯU CHÍNH VIỄN THÔNG – CƠ SỞ TP. HCM</a:t>
            </a:r>
          </a:p>
          <a:p>
            <a:r>
              <a:rPr lang="en-US" sz="2200" b="1" dirty="0">
                <a:solidFill>
                  <a:srgbClr val="000092"/>
                </a:solidFill>
                <a:latin typeface="#9Slide03 IcielPanton Light" panose="00000400000000000000" pitchFamily="2" charset="0"/>
              </a:rPr>
              <a:t>KHOA CÔNG NGHỆ THÔNG TIN II</a:t>
            </a:r>
          </a:p>
        </p:txBody>
      </p:sp>
      <p:sp>
        <p:nvSpPr>
          <p:cNvPr id="23" name="TextBox 22">
            <a:extLst>
              <a:ext uri="{FF2B5EF4-FFF2-40B4-BE49-F238E27FC236}">
                <a16:creationId xmlns:a16="http://schemas.microsoft.com/office/drawing/2014/main" id="{9195A6BC-51A5-46ED-E046-7326C86FF24F}"/>
              </a:ext>
            </a:extLst>
          </p:cNvPr>
          <p:cNvSpPr txBox="1"/>
          <p:nvPr/>
        </p:nvSpPr>
        <p:spPr>
          <a:xfrm>
            <a:off x="378640" y="1009694"/>
            <a:ext cx="11434719" cy="1815882"/>
          </a:xfrm>
          <a:prstGeom prst="rect">
            <a:avLst/>
          </a:prstGeom>
          <a:noFill/>
        </p:spPr>
        <p:txBody>
          <a:bodyPr wrap="square" rtlCol="0">
            <a:spAutoFit/>
          </a:bodyPr>
          <a:lstStyle/>
          <a:p>
            <a:pPr algn="ctr"/>
            <a:r>
              <a:rPr lang="en-US" sz="7200" dirty="0">
                <a:ln w="0"/>
                <a:solidFill>
                  <a:srgbClr val="000092"/>
                </a:solidFill>
                <a:effectLst>
                  <a:outerShdw blurRad="38100" dist="25400" dir="5400000" algn="ctr" rotWithShape="0">
                    <a:srgbClr val="6E747A">
                      <a:alpha val="43000"/>
                    </a:srgbClr>
                  </a:outerShdw>
                </a:effectLst>
                <a:latin typeface="#9Slide03 Bebas Neue Bold" panose="020B0606020202050201" pitchFamily="34" charset="0"/>
              </a:rPr>
              <a:t>BÁO </a:t>
            </a:r>
            <a:r>
              <a:rPr lang="vi-VN" sz="7200" dirty="0">
                <a:ln w="0"/>
                <a:solidFill>
                  <a:srgbClr val="000092"/>
                </a:solidFill>
                <a:effectLst>
                  <a:outerShdw blurRad="38100" dist="25400" dir="5400000" algn="ctr" rotWithShape="0">
                    <a:srgbClr val="6E747A">
                      <a:alpha val="43000"/>
                    </a:srgbClr>
                  </a:outerShdw>
                </a:effectLst>
                <a:latin typeface="#9Slide03 Bebas Neue Bold" panose="020B0606020202050201" pitchFamily="34" charset="0"/>
              </a:rPr>
              <a:t>Cáo môn học</a:t>
            </a:r>
            <a:endParaRPr lang="en-US" sz="7200" dirty="0">
              <a:ln w="0"/>
              <a:solidFill>
                <a:srgbClr val="000092"/>
              </a:solidFill>
              <a:effectLst>
                <a:outerShdw blurRad="38100" dist="25400" dir="5400000" algn="ctr" rotWithShape="0">
                  <a:srgbClr val="6E747A">
                    <a:alpha val="43000"/>
                  </a:srgbClr>
                </a:outerShdw>
              </a:effectLst>
              <a:latin typeface="#9Slide03 Bebas Neue Bold" panose="020B0606020202050201" pitchFamily="34" charset="0"/>
            </a:endParaRPr>
          </a:p>
          <a:p>
            <a:pPr algn="ctr"/>
            <a:r>
              <a:rPr lang="en-US" sz="4000" b="1" dirty="0">
                <a:ln w="0"/>
                <a:solidFill>
                  <a:srgbClr val="0000CC"/>
                </a:solidFill>
                <a:effectLst>
                  <a:outerShdw blurRad="38100" dist="25400" dir="5400000" algn="ctr" rotWithShape="0">
                    <a:srgbClr val="6E747A">
                      <a:alpha val="43000"/>
                    </a:srgbClr>
                  </a:outerShdw>
                </a:effectLst>
                <a:latin typeface="#9Slide03 IcielPanton Light" panose="00000400000000000000" pitchFamily="2" charset="0"/>
                <a:ea typeface="#9Slide03 Roboto Condensed Ligh" panose="02000000000000000000" pitchFamily="2" charset="0"/>
              </a:rPr>
              <a:t>CHUYÊN ĐỀ CÔNG NGHỆ PHẦN MỀM</a:t>
            </a:r>
          </a:p>
        </p:txBody>
      </p:sp>
      <p:sp>
        <p:nvSpPr>
          <p:cNvPr id="3" name="TextBox 2">
            <a:extLst>
              <a:ext uri="{FF2B5EF4-FFF2-40B4-BE49-F238E27FC236}">
                <a16:creationId xmlns:a16="http://schemas.microsoft.com/office/drawing/2014/main" id="{E2EB1C83-9B86-D405-7066-F48AB33523F8}"/>
              </a:ext>
            </a:extLst>
          </p:cNvPr>
          <p:cNvSpPr txBox="1"/>
          <p:nvPr/>
        </p:nvSpPr>
        <p:spPr>
          <a:xfrm>
            <a:off x="166868" y="2876873"/>
            <a:ext cx="12192000" cy="830997"/>
          </a:xfrm>
          <a:prstGeom prst="rect">
            <a:avLst/>
          </a:prstGeom>
          <a:noFill/>
        </p:spPr>
        <p:txBody>
          <a:bodyPr wrap="square" lIns="91440" tIns="45720" rIns="91440" bIns="45720" rtlCol="0" anchor="t">
            <a:spAutoFit/>
          </a:bodyPr>
          <a:lstStyle>
            <a:defPPr>
              <a:defRPr lang="en-US"/>
            </a:defPPr>
            <a:lvl1pPr algn="ctr">
              <a:defRPr sz="4000" b="1">
                <a:gradFill flip="none" rotWithShape="1">
                  <a:gsLst>
                    <a:gs pos="0">
                      <a:srgbClr val="A72CF8"/>
                    </a:gs>
                    <a:gs pos="100000">
                      <a:srgbClr val="4A20D4"/>
                    </a:gs>
                  </a:gsLst>
                  <a:path path="circle">
                    <a:fillToRect l="100000" t="100000"/>
                  </a:path>
                  <a:tileRect r="-100000" b="-100000"/>
                </a:gradFill>
                <a:latin typeface="#9Slide03 Bebas Neue Bold" panose="020B0606020202050201" pitchFamily="34" charset="0"/>
              </a:defRPr>
            </a:lvl1pPr>
          </a:lstStyle>
          <a:p>
            <a:r>
              <a:rPr lang="en-US" sz="4800">
                <a:solidFill>
                  <a:srgbClr val="0000CC"/>
                </a:solidFill>
                <a:latin typeface="#9Slide03 NettoOT" panose="02000500000000000000" pitchFamily="2" charset="0"/>
                <a:ea typeface="#9Slide03 Roboto Condensed" panose="02000000000000000000" pitchFamily="2" charset="0"/>
                <a:cs typeface="Gentium Book Plus" panose="02000503060000020004" pitchFamily="2" charset="0"/>
              </a:rPr>
              <a:t>ĐỀ TÀI:</a:t>
            </a:r>
            <a:r>
              <a:rPr lang="vi-VN" sz="4800">
                <a:solidFill>
                  <a:srgbClr val="0000CC"/>
                </a:solidFill>
                <a:latin typeface="#9Slide03 NettoOT" panose="02000500000000000000" pitchFamily="2" charset="0"/>
                <a:ea typeface="#9Slide03 Roboto Condensed" panose="02000000000000000000" pitchFamily="2" charset="0"/>
                <a:cs typeface="Gentium Book Plus" panose="02000503060000020004" pitchFamily="2" charset="0"/>
              </a:rPr>
              <a:t> </a:t>
            </a:r>
            <a:r>
              <a:rPr lang="en-US" sz="4800">
                <a:solidFill>
                  <a:srgbClr val="0000CC"/>
                </a:solidFill>
                <a:latin typeface="#9Slide03 NettoOT" panose="02000500000000000000" pitchFamily="2" charset="0"/>
                <a:ea typeface="#9Slide03 Roboto Condensed" panose="02000000000000000000" pitchFamily="2" charset="0"/>
                <a:cs typeface="Gentium Book Plus" panose="02000503060000020004" pitchFamily="2" charset="0"/>
              </a:rPr>
              <a:t>MÔ HÌNH KHÔNG GIAN VECTOR</a:t>
            </a:r>
            <a:endParaRPr lang="vi-VN" sz="4800" dirty="0">
              <a:solidFill>
                <a:srgbClr val="0000CC"/>
              </a:solidFill>
              <a:latin typeface="#9Slide03 NettoOT" panose="02000500000000000000" pitchFamily="2" charset="0"/>
              <a:ea typeface="#9Slide03 Roboto Condensed" panose="02000000000000000000" pitchFamily="2" charset="0"/>
              <a:cs typeface="Gentium Book Plus" panose="02000503060000020004" pitchFamily="2" charset="0"/>
            </a:endParaRPr>
          </a:p>
        </p:txBody>
      </p:sp>
      <p:sp>
        <p:nvSpPr>
          <p:cNvPr id="5" name="Rectangle 4">
            <a:extLst>
              <a:ext uri="{FF2B5EF4-FFF2-40B4-BE49-F238E27FC236}">
                <a16:creationId xmlns:a16="http://schemas.microsoft.com/office/drawing/2014/main" id="{02251D48-241C-AAFA-B410-C82F9541362D}"/>
              </a:ext>
            </a:extLst>
          </p:cNvPr>
          <p:cNvSpPr/>
          <p:nvPr/>
        </p:nvSpPr>
        <p:spPr>
          <a:xfrm>
            <a:off x="5969030" y="5258332"/>
            <a:ext cx="374768"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rgbClr val="000092"/>
                </a:solidFill>
                <a:latin typeface="#9Slide03 NettoOT" panose="02000500000000000000" pitchFamily="2" charset="0"/>
              </a:rPr>
              <a:t>1</a:t>
            </a:r>
            <a:endParaRPr lang="en-US" sz="2000" dirty="0">
              <a:solidFill>
                <a:srgbClr val="000092"/>
              </a:solidFill>
              <a:latin typeface="#9Slide03 NettoOT" panose="02000500000000000000" pitchFamily="2" charset="0"/>
            </a:endParaRPr>
          </a:p>
        </p:txBody>
      </p:sp>
      <p:sp>
        <p:nvSpPr>
          <p:cNvPr id="6" name="Rectangle 5">
            <a:extLst>
              <a:ext uri="{FF2B5EF4-FFF2-40B4-BE49-F238E27FC236}">
                <a16:creationId xmlns:a16="http://schemas.microsoft.com/office/drawing/2014/main" id="{C6C2813D-EE3D-5352-B049-0A50AE4F5FBE}"/>
              </a:ext>
            </a:extLst>
          </p:cNvPr>
          <p:cNvSpPr/>
          <p:nvPr/>
        </p:nvSpPr>
        <p:spPr>
          <a:xfrm>
            <a:off x="9753489" y="5258333"/>
            <a:ext cx="1932902" cy="363181"/>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N19DCCN056</a:t>
            </a:r>
            <a:endParaRPr lang="en-US" sz="2400" dirty="0">
              <a:solidFill>
                <a:srgbClr val="000092"/>
              </a:solidFill>
              <a:latin typeface="#9Slide03 NettoOT" panose="02000500000000000000" pitchFamily="2" charset="0"/>
            </a:endParaRPr>
          </a:p>
        </p:txBody>
      </p:sp>
      <p:sp>
        <p:nvSpPr>
          <p:cNvPr id="20" name="Rectangle 19">
            <a:extLst>
              <a:ext uri="{FF2B5EF4-FFF2-40B4-BE49-F238E27FC236}">
                <a16:creationId xmlns:a16="http://schemas.microsoft.com/office/drawing/2014/main" id="{77DE0B2A-EC40-DED9-438A-407320E11C5D}"/>
              </a:ext>
            </a:extLst>
          </p:cNvPr>
          <p:cNvSpPr/>
          <p:nvPr/>
        </p:nvSpPr>
        <p:spPr>
          <a:xfrm>
            <a:off x="5969030" y="5750954"/>
            <a:ext cx="374768"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solidFill>
                  <a:srgbClr val="000092"/>
                </a:solidFill>
                <a:latin typeface="#9Slide03 NettoOT" panose="02000500000000000000" pitchFamily="2" charset="0"/>
              </a:rPr>
              <a:t>2</a:t>
            </a:r>
            <a:endParaRPr lang="en-US" sz="2000" dirty="0">
              <a:solidFill>
                <a:srgbClr val="000092"/>
              </a:solidFill>
              <a:latin typeface="#9Slide03 NettoOT" panose="02000500000000000000" pitchFamily="2" charset="0"/>
            </a:endParaRPr>
          </a:p>
        </p:txBody>
      </p:sp>
      <p:sp>
        <p:nvSpPr>
          <p:cNvPr id="22" name="Rectangle 21">
            <a:extLst>
              <a:ext uri="{FF2B5EF4-FFF2-40B4-BE49-F238E27FC236}">
                <a16:creationId xmlns:a16="http://schemas.microsoft.com/office/drawing/2014/main" id="{34CC8176-89B7-39A6-08BB-2A17B2DB84E5}"/>
              </a:ext>
            </a:extLst>
          </p:cNvPr>
          <p:cNvSpPr/>
          <p:nvPr/>
        </p:nvSpPr>
        <p:spPr>
          <a:xfrm>
            <a:off x="9753488" y="5750956"/>
            <a:ext cx="1932902" cy="340072"/>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N19DCCN096</a:t>
            </a:r>
            <a:endParaRPr lang="en-US" sz="2400" dirty="0">
              <a:solidFill>
                <a:srgbClr val="000092"/>
              </a:solidFill>
              <a:latin typeface="#9Slide03 NettoOT" panose="02000500000000000000" pitchFamily="2" charset="0"/>
            </a:endParaRPr>
          </a:p>
        </p:txBody>
      </p:sp>
      <p:sp>
        <p:nvSpPr>
          <p:cNvPr id="26" name="Rectangle 25">
            <a:extLst>
              <a:ext uri="{FF2B5EF4-FFF2-40B4-BE49-F238E27FC236}">
                <a16:creationId xmlns:a16="http://schemas.microsoft.com/office/drawing/2014/main" id="{129A4062-F63D-A85C-A5FD-AA0C2B1515C9}"/>
              </a:ext>
            </a:extLst>
          </p:cNvPr>
          <p:cNvSpPr/>
          <p:nvPr/>
        </p:nvSpPr>
        <p:spPr>
          <a:xfrm>
            <a:off x="5969030" y="6235900"/>
            <a:ext cx="374768"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rgbClr val="000092"/>
                </a:solidFill>
                <a:latin typeface="#9Slide03 NettoOT" panose="02000500000000000000" pitchFamily="2" charset="0"/>
              </a:rPr>
              <a:t>3</a:t>
            </a:r>
            <a:endParaRPr lang="en-US" sz="2000" dirty="0">
              <a:solidFill>
                <a:srgbClr val="000092"/>
              </a:solidFill>
              <a:latin typeface="#9Slide03 NettoOT" panose="02000500000000000000" pitchFamily="2" charset="0"/>
            </a:endParaRPr>
          </a:p>
        </p:txBody>
      </p:sp>
      <p:sp>
        <p:nvSpPr>
          <p:cNvPr id="27" name="Rectangle 26">
            <a:extLst>
              <a:ext uri="{FF2B5EF4-FFF2-40B4-BE49-F238E27FC236}">
                <a16:creationId xmlns:a16="http://schemas.microsoft.com/office/drawing/2014/main" id="{3EB7BA71-9AF7-1D51-7B10-74233B22E8C3}"/>
              </a:ext>
            </a:extLst>
          </p:cNvPr>
          <p:cNvSpPr/>
          <p:nvPr/>
        </p:nvSpPr>
        <p:spPr>
          <a:xfrm>
            <a:off x="9753488" y="6235902"/>
            <a:ext cx="1932902" cy="340072"/>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N19DCCN116</a:t>
            </a:r>
            <a:endParaRPr lang="en-US" sz="2400" dirty="0">
              <a:solidFill>
                <a:srgbClr val="000092"/>
              </a:solidFill>
              <a:latin typeface="#9Slide03 NettoOT" panose="02000500000000000000" pitchFamily="2" charset="0"/>
            </a:endParaRPr>
          </a:p>
        </p:txBody>
      </p:sp>
      <p:sp>
        <p:nvSpPr>
          <p:cNvPr id="35" name="TextBox 34">
            <a:extLst>
              <a:ext uri="{FF2B5EF4-FFF2-40B4-BE49-F238E27FC236}">
                <a16:creationId xmlns:a16="http://schemas.microsoft.com/office/drawing/2014/main" id="{0468EF7F-BE7E-3881-766B-B25D6E695E0D}"/>
              </a:ext>
            </a:extLst>
          </p:cNvPr>
          <p:cNvSpPr txBox="1"/>
          <p:nvPr/>
        </p:nvSpPr>
        <p:spPr>
          <a:xfrm>
            <a:off x="5941000" y="3898325"/>
            <a:ext cx="5996208" cy="584775"/>
          </a:xfrm>
          <a:prstGeom prst="rect">
            <a:avLst/>
          </a:prstGeom>
          <a:noFill/>
        </p:spPr>
        <p:txBody>
          <a:bodyPr wrap="square">
            <a:spAutoFit/>
          </a:bodyPr>
          <a:lstStyle/>
          <a:p>
            <a:r>
              <a:rPr lang="vi-VN" sz="3200" b="1">
                <a:solidFill>
                  <a:srgbClr val="131A43"/>
                </a:solidFill>
                <a:latin typeface="#9Slide03 NettoOT" panose="02000500000000000000" pitchFamily="2" charset="0"/>
                <a:ea typeface="#9Slide03 Roboto Slab Thin" pitchFamily="2" charset="0"/>
              </a:rPr>
              <a:t>GVHD: </a:t>
            </a:r>
            <a:r>
              <a:rPr lang="en-US" sz="3200" b="1">
                <a:solidFill>
                  <a:srgbClr val="131A43"/>
                </a:solidFill>
                <a:latin typeface="#9Slide03 NettoOT" panose="02000500000000000000" pitchFamily="2" charset="0"/>
                <a:ea typeface="#9Slide03 Roboto Slab Thin" pitchFamily="2" charset="0"/>
              </a:rPr>
              <a:t>TS</a:t>
            </a:r>
            <a:r>
              <a:rPr lang="en-US" sz="3200" b="1" dirty="0">
                <a:solidFill>
                  <a:srgbClr val="131A43"/>
                </a:solidFill>
                <a:latin typeface="#9Slide03 NettoOT" panose="02000500000000000000" pitchFamily="2" charset="0"/>
                <a:ea typeface="#9Slide03 Roboto Slab Thin" pitchFamily="2" charset="0"/>
              </a:rPr>
              <a:t>. </a:t>
            </a:r>
            <a:r>
              <a:rPr lang="en-US" sz="3200" b="1" dirty="0" err="1">
                <a:solidFill>
                  <a:srgbClr val="131A43"/>
                </a:solidFill>
                <a:latin typeface="#9Slide03 NettoOT" panose="02000500000000000000" pitchFamily="2" charset="0"/>
                <a:ea typeface="#9Slide03 Roboto Slab Thin" pitchFamily="2" charset="0"/>
              </a:rPr>
              <a:t>Nguyễn</a:t>
            </a:r>
            <a:r>
              <a:rPr lang="en-US" sz="3200" b="1" dirty="0">
                <a:solidFill>
                  <a:srgbClr val="131A43"/>
                </a:solidFill>
                <a:latin typeface="#9Slide03 NettoOT" panose="02000500000000000000" pitchFamily="2" charset="0"/>
                <a:ea typeface="#9Slide03 Roboto Slab Thin" pitchFamily="2" charset="0"/>
              </a:rPr>
              <a:t> </a:t>
            </a:r>
            <a:r>
              <a:rPr lang="en-US" sz="3200" b="1" dirty="0" err="1">
                <a:solidFill>
                  <a:srgbClr val="131A43"/>
                </a:solidFill>
                <a:latin typeface="#9Slide03 NettoOT" panose="02000500000000000000" pitchFamily="2" charset="0"/>
                <a:ea typeface="#9Slide03 Roboto Slab Thin" pitchFamily="2" charset="0"/>
              </a:rPr>
              <a:t>Thị</a:t>
            </a:r>
            <a:r>
              <a:rPr lang="en-US" sz="3200" b="1" dirty="0">
                <a:solidFill>
                  <a:srgbClr val="131A43"/>
                </a:solidFill>
                <a:latin typeface="#9Slide03 NettoOT" panose="02000500000000000000" pitchFamily="2" charset="0"/>
                <a:ea typeface="#9Slide03 Roboto Slab Thin" pitchFamily="2" charset="0"/>
              </a:rPr>
              <a:t> </a:t>
            </a:r>
            <a:r>
              <a:rPr lang="en-US" sz="3200" b="1" dirty="0" err="1">
                <a:solidFill>
                  <a:srgbClr val="131A43"/>
                </a:solidFill>
                <a:latin typeface="#9Slide03 NettoOT" panose="02000500000000000000" pitchFamily="2" charset="0"/>
                <a:ea typeface="#9Slide03 Roboto Slab Thin" pitchFamily="2" charset="0"/>
              </a:rPr>
              <a:t>Tuyết</a:t>
            </a:r>
            <a:r>
              <a:rPr lang="en-US" sz="3200" b="1" dirty="0">
                <a:solidFill>
                  <a:srgbClr val="131A43"/>
                </a:solidFill>
                <a:latin typeface="#9Slide03 NettoOT" panose="02000500000000000000" pitchFamily="2" charset="0"/>
                <a:ea typeface="#9Slide03 Roboto Slab Thin" pitchFamily="2" charset="0"/>
              </a:rPr>
              <a:t> </a:t>
            </a:r>
            <a:r>
              <a:rPr lang="en-US" sz="3200" b="1" dirty="0" err="1">
                <a:solidFill>
                  <a:srgbClr val="131A43"/>
                </a:solidFill>
                <a:latin typeface="#9Slide03 NettoOT" panose="02000500000000000000" pitchFamily="2" charset="0"/>
                <a:ea typeface="#9Slide03 Roboto Slab Thin" pitchFamily="2" charset="0"/>
              </a:rPr>
              <a:t>Hải</a:t>
            </a:r>
            <a:r>
              <a:rPr lang="vi-VN" sz="3200" b="1">
                <a:solidFill>
                  <a:srgbClr val="131A43"/>
                </a:solidFill>
                <a:latin typeface="#9Slide03 NettoOT" panose="02000500000000000000" pitchFamily="2" charset="0"/>
                <a:ea typeface="#9Slide03 Roboto Slab Thin" pitchFamily="2" charset="0"/>
              </a:rPr>
              <a:t> </a:t>
            </a:r>
            <a:endParaRPr lang="vi-VN" sz="3200" b="1" dirty="0">
              <a:solidFill>
                <a:srgbClr val="131A43"/>
              </a:solidFill>
              <a:latin typeface="#9Slide03 NettoOT" panose="02000500000000000000" pitchFamily="2" charset="0"/>
              <a:ea typeface="#9Slide03 Roboto Slab Thin" pitchFamily="2" charset="0"/>
            </a:endParaRPr>
          </a:p>
        </p:txBody>
      </p:sp>
      <p:pic>
        <p:nvPicPr>
          <p:cNvPr id="1028" name="Picture 4">
            <a:extLst>
              <a:ext uri="{FF2B5EF4-FFF2-40B4-BE49-F238E27FC236}">
                <a16:creationId xmlns:a16="http://schemas.microsoft.com/office/drawing/2014/main" id="{B87BDF9B-0940-5942-74C8-B7B7E0052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68" y="112712"/>
            <a:ext cx="608636" cy="608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B04521F-6A7B-100C-EB72-CC7F56DBF1C7}"/>
              </a:ext>
            </a:extLst>
          </p:cNvPr>
          <p:cNvPicPr>
            <a:picLocks noChangeAspect="1"/>
          </p:cNvPicPr>
          <p:nvPr/>
        </p:nvPicPr>
        <p:blipFill>
          <a:blip r:embed="rId4"/>
          <a:stretch>
            <a:fillRect/>
          </a:stretch>
        </p:blipFill>
        <p:spPr>
          <a:xfrm>
            <a:off x="188640" y="3583194"/>
            <a:ext cx="4947240" cy="3298160"/>
          </a:xfrm>
          <a:prstGeom prst="rect">
            <a:avLst/>
          </a:prstGeom>
        </p:spPr>
      </p:pic>
    </p:spTree>
    <p:extLst>
      <p:ext uri="{BB962C8B-B14F-4D97-AF65-F5344CB8AC3E}">
        <p14:creationId xmlns:p14="http://schemas.microsoft.com/office/powerpoint/2010/main" val="87647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inVertical)">
                                      <p:cBhvr>
                                        <p:cTn id="16" dur="500"/>
                                        <p:tgtEl>
                                          <p:spTgt spid="23"/>
                                        </p:tgtEl>
                                      </p:cBhvr>
                                    </p:animEffect>
                                  </p:childTnLst>
                                </p:cTn>
                              </p:par>
                            </p:childTnLst>
                          </p:cTn>
                        </p:par>
                        <p:par>
                          <p:cTn id="17" fill="hold">
                            <p:stCondLst>
                              <p:cond delay="500"/>
                            </p:stCondLst>
                            <p:childTnLst>
                              <p:par>
                                <p:cTn id="18" presetID="16" presetClass="entr" presetSubtype="37"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Vertical)">
                                      <p:cBhvr>
                                        <p:cTn id="20" dur="750"/>
                                        <p:tgtEl>
                                          <p:spTgt spid="3"/>
                                        </p:tgtEl>
                                      </p:cBhvr>
                                    </p:animEffect>
                                  </p:childTnLst>
                                </p:cTn>
                              </p:par>
                            </p:childTnLst>
                          </p:cTn>
                        </p:par>
                        <p:par>
                          <p:cTn id="21" fill="hold">
                            <p:stCondLst>
                              <p:cond delay="1250"/>
                            </p:stCondLst>
                            <p:childTnLst>
                              <p:par>
                                <p:cTn id="22" presetID="16" presetClass="entr" presetSubtype="21"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barn(inVertical)">
                                      <p:cBhvr>
                                        <p:cTn id="24" dur="750"/>
                                        <p:tgtEl>
                                          <p:spTgt spid="35"/>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fill="hold"/>
                                        <p:tgtEl>
                                          <p:spTgt spid="60"/>
                                        </p:tgtEl>
                                        <p:attrNameLst>
                                          <p:attrName>ppt_x</p:attrName>
                                        </p:attrNameLst>
                                      </p:cBhvr>
                                      <p:tavLst>
                                        <p:tav tm="0">
                                          <p:val>
                                            <p:strVal val="#ppt_x"/>
                                          </p:val>
                                        </p:tav>
                                        <p:tav tm="100000">
                                          <p:val>
                                            <p:strVal val="#ppt_x"/>
                                          </p:val>
                                        </p:tav>
                                      </p:tavLst>
                                    </p:anim>
                                    <p:anim calcmode="lin" valueType="num">
                                      <p:cBhvr additive="base">
                                        <p:cTn id="29" dur="500" fill="hold"/>
                                        <p:tgtEl>
                                          <p:spTgt spid="6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25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5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25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25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25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125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125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ppt_x"/>
                                          </p:val>
                                        </p:tav>
                                        <p:tav tm="100000">
                                          <p:val>
                                            <p:strVal val="#ppt_x"/>
                                          </p:val>
                                        </p:tav>
                                      </p:tavLst>
                                    </p:anim>
                                    <p:anim calcmode="lin" valueType="num">
                                      <p:cBhvr additive="base">
                                        <p:cTn id="57" dur="50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125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125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fill="hold"/>
                                        <p:tgtEl>
                                          <p:spTgt spid="27"/>
                                        </p:tgtEl>
                                        <p:attrNameLst>
                                          <p:attrName>ppt_x</p:attrName>
                                        </p:attrNameLst>
                                      </p:cBhvr>
                                      <p:tavLst>
                                        <p:tav tm="0">
                                          <p:val>
                                            <p:strVal val="#ppt_x"/>
                                          </p:val>
                                        </p:tav>
                                        <p:tav tm="100000">
                                          <p:val>
                                            <p:strVal val="#ppt_x"/>
                                          </p:val>
                                        </p:tav>
                                      </p:tavLst>
                                    </p:anim>
                                    <p:anim calcmode="lin" valueType="num">
                                      <p:cBhvr additive="base">
                                        <p:cTn id="6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2" grpId="0" animBg="1"/>
      <p:bldP spid="60" grpId="0" animBg="1"/>
      <p:bldP spid="21" grpId="0"/>
      <p:bldP spid="23" grpId="0"/>
      <p:bldP spid="3" grpId="0"/>
      <p:bldP spid="5" grpId="0" animBg="1"/>
      <p:bldP spid="6" grpId="0" animBg="1"/>
      <p:bldP spid="20" grpId="0" animBg="1"/>
      <p:bldP spid="22" grpId="0" animBg="1"/>
      <p:bldP spid="26" grpId="0" animBg="1"/>
      <p:bldP spid="27"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5CB3B5-6AC8-2FBD-7951-DB3D8D2554E2}"/>
              </a:ext>
            </a:extLst>
          </p:cNvPr>
          <p:cNvGrpSpPr/>
          <p:nvPr/>
        </p:nvGrpSpPr>
        <p:grpSpPr>
          <a:xfrm>
            <a:off x="-17056" y="-95401"/>
            <a:ext cx="1408758" cy="1408759"/>
            <a:chOff x="-604988" y="-51894"/>
            <a:chExt cx="1408758" cy="1408759"/>
          </a:xfrm>
        </p:grpSpPr>
        <p:sp>
          <p:nvSpPr>
            <p:cNvPr id="5" name="Freeform: Shape 4">
              <a:extLst>
                <a:ext uri="{FF2B5EF4-FFF2-40B4-BE49-F238E27FC236}">
                  <a16:creationId xmlns:a16="http://schemas.microsoft.com/office/drawing/2014/main" id="{8594DD2D-55F7-6AFA-DE84-23FB10557AF6}"/>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a:extLst>
                <a:ext uri="{FF2B5EF4-FFF2-40B4-BE49-F238E27FC236}">
                  <a16:creationId xmlns:a16="http://schemas.microsoft.com/office/drawing/2014/main" id="{A17A05C6-57A6-F203-F591-2394FAE9661A}"/>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6838C1A3-261A-7BF2-5781-B4A9F5566771}"/>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a:extLst>
                <a:ext uri="{FF2B5EF4-FFF2-40B4-BE49-F238E27FC236}">
                  <a16:creationId xmlns:a16="http://schemas.microsoft.com/office/drawing/2014/main" id="{E8FFE262-3053-823D-E7A4-D0E01B46B2D6}"/>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9" name="Freeform: Shape 8">
            <a:extLst>
              <a:ext uri="{FF2B5EF4-FFF2-40B4-BE49-F238E27FC236}">
                <a16:creationId xmlns:a16="http://schemas.microsoft.com/office/drawing/2014/main" id="{30E294FA-2E26-5F2B-FF6A-B73E6002AE8B}"/>
              </a:ext>
            </a:extLst>
          </p:cNvPr>
          <p:cNvSpPr/>
          <p:nvPr/>
        </p:nvSpPr>
        <p:spPr>
          <a:xfrm rot="2758965">
            <a:off x="1483925" y="-1216354"/>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10" name="TextBox 9">
            <a:extLst>
              <a:ext uri="{FF2B5EF4-FFF2-40B4-BE49-F238E27FC236}">
                <a16:creationId xmlns:a16="http://schemas.microsoft.com/office/drawing/2014/main" id="{4471D4BB-ED32-ECE4-3F92-8C5A72CDFB06}"/>
              </a:ext>
            </a:extLst>
          </p:cNvPr>
          <p:cNvSpPr txBox="1"/>
          <p:nvPr/>
        </p:nvSpPr>
        <p:spPr>
          <a:xfrm>
            <a:off x="1487985" y="246460"/>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THUẬT TOÁN</a:t>
            </a:r>
            <a:endParaRPr lang="en-US" sz="4400" dirty="0">
              <a:solidFill>
                <a:schemeClr val="bg1"/>
              </a:solidFill>
              <a:latin typeface="#9Slide03 NettoOT" panose="02000500000000000000" pitchFamily="2" charset="0"/>
            </a:endParaRPr>
          </a:p>
        </p:txBody>
      </p:sp>
      <p:sp>
        <p:nvSpPr>
          <p:cNvPr id="11" name="TextBox 10">
            <a:extLst>
              <a:ext uri="{FF2B5EF4-FFF2-40B4-BE49-F238E27FC236}">
                <a16:creationId xmlns:a16="http://schemas.microsoft.com/office/drawing/2014/main" id="{E63BA779-DC52-4C42-682D-62936DF3D2D4}"/>
              </a:ext>
            </a:extLst>
          </p:cNvPr>
          <p:cNvSpPr txBox="1"/>
          <p:nvPr/>
        </p:nvSpPr>
        <p:spPr>
          <a:xfrm>
            <a:off x="310212" y="18513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2</a:t>
            </a:r>
            <a:endParaRPr lang="en-US" sz="4400" b="1">
              <a:solidFill>
                <a:srgbClr val="131A43"/>
              </a:solidFill>
              <a:latin typeface="#9Slide03 NettoOT" panose="02000500000000000000" pitchFamily="2" charset="0"/>
            </a:endParaRPr>
          </a:p>
        </p:txBody>
      </p:sp>
      <p:sp>
        <p:nvSpPr>
          <p:cNvPr id="12" name="TextBox 11">
            <a:extLst>
              <a:ext uri="{FF2B5EF4-FFF2-40B4-BE49-F238E27FC236}">
                <a16:creationId xmlns:a16="http://schemas.microsoft.com/office/drawing/2014/main" id="{6F2B84B9-DE1E-AC9F-48D3-7F9422E04BFE}"/>
              </a:ext>
            </a:extLst>
          </p:cNvPr>
          <p:cNvSpPr txBox="1"/>
          <p:nvPr/>
        </p:nvSpPr>
        <p:spPr>
          <a:xfrm>
            <a:off x="292220" y="1295727"/>
            <a:ext cx="4211757" cy="1077218"/>
          </a:xfrm>
          <a:prstGeom prst="rect">
            <a:avLst/>
          </a:prstGeom>
          <a:noFill/>
        </p:spPr>
        <p:txBody>
          <a:bodyPr wrap="square">
            <a:spAutoFit/>
          </a:bodyPr>
          <a:lstStyle/>
          <a:p>
            <a:r>
              <a:rPr lang="vi-VN" sz="3200">
                <a:solidFill>
                  <a:srgbClr val="131A43"/>
                </a:solidFill>
                <a:latin typeface="#9Slide03 NettoOT" panose="02000500000000000000" pitchFamily="2" charset="0"/>
              </a:rPr>
              <a:t>Áp dụng thuật toán</a:t>
            </a:r>
          </a:p>
          <a:p>
            <a:r>
              <a:rPr lang="vi-VN" sz="3200">
                <a:solidFill>
                  <a:srgbClr val="131A43"/>
                </a:solidFill>
                <a:latin typeface="#9Slide03 NettoOT" panose="02000500000000000000" pitchFamily="2" charset="0"/>
              </a:rPr>
              <a:t>	B2: Tính tf và w</a:t>
            </a:r>
            <a:r>
              <a:rPr lang="vi-VN" sz="3200" baseline="-25000">
                <a:solidFill>
                  <a:srgbClr val="131A43"/>
                </a:solidFill>
                <a:latin typeface="#9Slide03 NettoOT" panose="02000500000000000000" pitchFamily="2" charset="0"/>
              </a:rPr>
              <a:t>tf</a:t>
            </a:r>
          </a:p>
        </p:txBody>
      </p:sp>
      <p:sp>
        <p:nvSpPr>
          <p:cNvPr id="14" name="Rectangle 13">
            <a:extLst>
              <a:ext uri="{FF2B5EF4-FFF2-40B4-BE49-F238E27FC236}">
                <a16:creationId xmlns:a16="http://schemas.microsoft.com/office/drawing/2014/main" id="{8245EC79-9892-52DA-FF1E-0B14D00358F2}"/>
              </a:ext>
            </a:extLst>
          </p:cNvPr>
          <p:cNvSpPr/>
          <p:nvPr/>
        </p:nvSpPr>
        <p:spPr>
          <a:xfrm>
            <a:off x="874819" y="4112863"/>
            <a:ext cx="54444" cy="2219960"/>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graphicFrame>
        <p:nvGraphicFramePr>
          <p:cNvPr id="2" name="Table 2">
            <a:extLst>
              <a:ext uri="{FF2B5EF4-FFF2-40B4-BE49-F238E27FC236}">
                <a16:creationId xmlns:a16="http://schemas.microsoft.com/office/drawing/2014/main" id="{D389913F-43CC-7AC1-037F-D028EE77C060}"/>
              </a:ext>
            </a:extLst>
          </p:cNvPr>
          <p:cNvGraphicFramePr>
            <a:graphicFrameLocks noGrp="1"/>
          </p:cNvGraphicFramePr>
          <p:nvPr>
            <p:extLst>
              <p:ext uri="{D42A27DB-BD31-4B8C-83A1-F6EECF244321}">
                <p14:modId xmlns:p14="http://schemas.microsoft.com/office/powerpoint/2010/main" val="2673199981"/>
              </p:ext>
            </p:extLst>
          </p:nvPr>
        </p:nvGraphicFramePr>
        <p:xfrm>
          <a:off x="1079674" y="4112863"/>
          <a:ext cx="10183063" cy="2219960"/>
        </p:xfrm>
        <a:graphic>
          <a:graphicData uri="http://schemas.openxmlformats.org/drawingml/2006/table">
            <a:tbl>
              <a:tblPr firstRow="1" bandRow="1">
                <a:tableStyleId>{5940675A-B579-460E-94D1-54222C63F5DA}</a:tableStyleId>
              </a:tblPr>
              <a:tblGrid>
                <a:gridCol w="1131451">
                  <a:extLst>
                    <a:ext uri="{9D8B030D-6E8A-4147-A177-3AD203B41FA5}">
                      <a16:colId xmlns:a16="http://schemas.microsoft.com/office/drawing/2014/main" val="631129302"/>
                    </a:ext>
                  </a:extLst>
                </a:gridCol>
                <a:gridCol w="1100791">
                  <a:extLst>
                    <a:ext uri="{9D8B030D-6E8A-4147-A177-3AD203B41FA5}">
                      <a16:colId xmlns:a16="http://schemas.microsoft.com/office/drawing/2014/main" val="17458380"/>
                    </a:ext>
                  </a:extLst>
                </a:gridCol>
                <a:gridCol w="1416205">
                  <a:extLst>
                    <a:ext uri="{9D8B030D-6E8A-4147-A177-3AD203B41FA5}">
                      <a16:colId xmlns:a16="http://schemas.microsoft.com/office/drawing/2014/main" val="1383387875"/>
                    </a:ext>
                  </a:extLst>
                </a:gridCol>
                <a:gridCol w="907586">
                  <a:extLst>
                    <a:ext uri="{9D8B030D-6E8A-4147-A177-3AD203B41FA5}">
                      <a16:colId xmlns:a16="http://schemas.microsoft.com/office/drawing/2014/main" val="3830119557"/>
                    </a:ext>
                  </a:extLst>
                </a:gridCol>
                <a:gridCol w="959005">
                  <a:extLst>
                    <a:ext uri="{9D8B030D-6E8A-4147-A177-3AD203B41FA5}">
                      <a16:colId xmlns:a16="http://schemas.microsoft.com/office/drawing/2014/main" val="1892691350"/>
                    </a:ext>
                  </a:extLst>
                </a:gridCol>
                <a:gridCol w="903249">
                  <a:extLst>
                    <a:ext uri="{9D8B030D-6E8A-4147-A177-3AD203B41FA5}">
                      <a16:colId xmlns:a16="http://schemas.microsoft.com/office/drawing/2014/main" val="2212073527"/>
                    </a:ext>
                  </a:extLst>
                </a:gridCol>
                <a:gridCol w="1070517">
                  <a:extLst>
                    <a:ext uri="{9D8B030D-6E8A-4147-A177-3AD203B41FA5}">
                      <a16:colId xmlns:a16="http://schemas.microsoft.com/office/drawing/2014/main" val="3496968626"/>
                    </a:ext>
                  </a:extLst>
                </a:gridCol>
                <a:gridCol w="1449658">
                  <a:extLst>
                    <a:ext uri="{9D8B030D-6E8A-4147-A177-3AD203B41FA5}">
                      <a16:colId xmlns:a16="http://schemas.microsoft.com/office/drawing/2014/main" val="743354949"/>
                    </a:ext>
                  </a:extLst>
                </a:gridCol>
                <a:gridCol w="1244601">
                  <a:extLst>
                    <a:ext uri="{9D8B030D-6E8A-4147-A177-3AD203B41FA5}">
                      <a16:colId xmlns:a16="http://schemas.microsoft.com/office/drawing/2014/main" val="1887042539"/>
                    </a:ext>
                  </a:extLst>
                </a:gridCol>
              </a:tblGrid>
              <a:tr h="0">
                <a:tc>
                  <a:txBody>
                    <a:bodyPr/>
                    <a:lstStyle/>
                    <a:p>
                      <a:pPr algn="ct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approach</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breakthrough</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drug</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hopes</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new</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patients</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schizophrenia</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treatment</a:t>
                      </a:r>
                      <a:endParaRPr lang="en-US"/>
                    </a:p>
                  </a:txBody>
                  <a:tcPr/>
                </a:tc>
                <a:extLst>
                  <a:ext uri="{0D108BD9-81ED-4DB2-BD59-A6C34878D82A}">
                    <a16:rowId xmlns:a16="http://schemas.microsoft.com/office/drawing/2014/main" val="786713266"/>
                  </a:ext>
                </a:extLst>
              </a:tr>
              <a:tr h="370840">
                <a:tc>
                  <a:txBody>
                    <a:bodyPr/>
                    <a:lstStyle/>
                    <a:p>
                      <a:pPr algn="ctr"/>
                      <a:r>
                        <a:rPr lang="vi-VN" sz="1800" b="1" baseline="0">
                          <a:ln>
                            <a:solidFill>
                              <a:schemeClr val="bg1"/>
                            </a:solidFill>
                          </a:ln>
                          <a:solidFill>
                            <a:srgbClr val="131A43"/>
                          </a:solidFill>
                          <a:latin typeface="#9Slide03 NettoOT" panose="02000500000000000000" pitchFamily="2" charset="0"/>
                        </a:rPr>
                        <a:t>Doc 1</a:t>
                      </a:r>
                      <a:endParaRPr lang="en-US" baseline="0"/>
                    </a:p>
                  </a:txBody>
                  <a:tcPr/>
                </a:tc>
                <a:tc>
                  <a:txBody>
                    <a:bodyPr/>
                    <a:lstStyle/>
                    <a:p>
                      <a:pPr algn="ctr"/>
                      <a:r>
                        <a:rPr lang="vi-VN"/>
                        <a:t>0</a:t>
                      </a:r>
                      <a:endParaRPr lang="en-US"/>
                    </a:p>
                  </a:txBody>
                  <a:tcPr/>
                </a:tc>
                <a:tc>
                  <a:txBody>
                    <a:bodyPr/>
                    <a:lstStyle/>
                    <a:p>
                      <a:pPr algn="ctr"/>
                      <a:r>
                        <a:rPr lang="vi-VN"/>
                        <a:t>1</a:t>
                      </a:r>
                      <a:endParaRPr lang="en-US"/>
                    </a:p>
                  </a:txBody>
                  <a:tcPr/>
                </a:tc>
                <a:tc>
                  <a:txBody>
                    <a:bodyPr/>
                    <a:lstStyle/>
                    <a:p>
                      <a:pPr algn="ctr"/>
                      <a:r>
                        <a:rPr lang="vi-VN"/>
                        <a:t>1</a:t>
                      </a:r>
                      <a:endParaRPr lang="en-US"/>
                    </a:p>
                  </a:txBody>
                  <a:tcPr/>
                </a:tc>
                <a:tc>
                  <a:txBody>
                    <a:bodyPr/>
                    <a:lstStyle/>
                    <a:p>
                      <a:pPr algn="ctr"/>
                      <a:r>
                        <a:rPr lang="vi-VN"/>
                        <a:t>0</a:t>
                      </a:r>
                      <a:endParaRPr lang="en-US"/>
                    </a:p>
                  </a:txBody>
                  <a:tcPr/>
                </a:tc>
                <a:tc>
                  <a:txBody>
                    <a:bodyPr/>
                    <a:lstStyle/>
                    <a:p>
                      <a:pPr algn="ctr"/>
                      <a:r>
                        <a:rPr lang="vi-VN"/>
                        <a:t>0</a:t>
                      </a:r>
                      <a:endParaRPr lang="en-US"/>
                    </a:p>
                  </a:txBody>
                  <a:tcPr/>
                </a:tc>
                <a:tc>
                  <a:txBody>
                    <a:bodyPr/>
                    <a:lstStyle/>
                    <a:p>
                      <a:pPr algn="ctr"/>
                      <a:r>
                        <a:rPr lang="vi-VN"/>
                        <a:t>0</a:t>
                      </a:r>
                      <a:endParaRPr lang="en-US"/>
                    </a:p>
                  </a:txBody>
                  <a:tcPr/>
                </a:tc>
                <a:tc>
                  <a:txBody>
                    <a:bodyPr/>
                    <a:lstStyle/>
                    <a:p>
                      <a:pPr algn="ctr"/>
                      <a:r>
                        <a:rPr lang="vi-VN"/>
                        <a:t>1</a:t>
                      </a:r>
                      <a:endParaRPr lang="en-US"/>
                    </a:p>
                  </a:txBody>
                  <a:tcPr/>
                </a:tc>
                <a:tc>
                  <a:txBody>
                    <a:bodyPr/>
                    <a:lstStyle/>
                    <a:p>
                      <a:pPr algn="ctr"/>
                      <a:r>
                        <a:rPr lang="vi-VN"/>
                        <a:t>0</a:t>
                      </a:r>
                      <a:endParaRPr lang="en-US"/>
                    </a:p>
                  </a:txBody>
                  <a:tcPr/>
                </a:tc>
                <a:extLst>
                  <a:ext uri="{0D108BD9-81ED-4DB2-BD59-A6C34878D82A}">
                    <a16:rowId xmlns:a16="http://schemas.microsoft.com/office/drawing/2014/main" val="1613740745"/>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2</a:t>
                      </a:r>
                      <a:endParaRPr lang="en-US"/>
                    </a:p>
                  </a:txBody>
                  <a:tcPr/>
                </a:tc>
                <a:tc>
                  <a:txBody>
                    <a:bodyPr/>
                    <a:lstStyle/>
                    <a:p>
                      <a:pPr algn="ctr"/>
                      <a:r>
                        <a:rPr lang="vi-VN"/>
                        <a:t>0</a:t>
                      </a:r>
                      <a:endParaRPr lang="en-US"/>
                    </a:p>
                  </a:txBody>
                  <a:tcPr/>
                </a:tc>
                <a:tc>
                  <a:txBody>
                    <a:bodyPr/>
                    <a:lstStyle/>
                    <a:p>
                      <a:pPr algn="ctr"/>
                      <a:r>
                        <a:rPr lang="vi-VN"/>
                        <a:t>0</a:t>
                      </a:r>
                      <a:endParaRPr lang="en-US"/>
                    </a:p>
                  </a:txBody>
                  <a:tcPr/>
                </a:tc>
                <a:tc>
                  <a:txBody>
                    <a:bodyPr/>
                    <a:lstStyle/>
                    <a:p>
                      <a:pPr algn="ctr"/>
                      <a:r>
                        <a:rPr lang="vi-VN"/>
                        <a:t>1</a:t>
                      </a:r>
                      <a:endParaRPr lang="en-US"/>
                    </a:p>
                  </a:txBody>
                  <a:tcPr/>
                </a:tc>
                <a:tc>
                  <a:txBody>
                    <a:bodyPr/>
                    <a:lstStyle/>
                    <a:p>
                      <a:pPr algn="ctr"/>
                      <a:r>
                        <a:rPr lang="vi-VN"/>
                        <a:t>0</a:t>
                      </a:r>
                      <a:endParaRPr lang="en-US"/>
                    </a:p>
                  </a:txBody>
                  <a:tcPr/>
                </a:tc>
                <a:tc>
                  <a:txBody>
                    <a:bodyPr/>
                    <a:lstStyle/>
                    <a:p>
                      <a:pPr algn="ctr"/>
                      <a:r>
                        <a:rPr lang="vi-VN"/>
                        <a:t>1</a:t>
                      </a:r>
                      <a:endParaRPr lang="en-US"/>
                    </a:p>
                  </a:txBody>
                  <a:tcPr/>
                </a:tc>
                <a:tc>
                  <a:txBody>
                    <a:bodyPr/>
                    <a:lstStyle/>
                    <a:p>
                      <a:pPr algn="ctr"/>
                      <a:r>
                        <a:rPr lang="vi-VN"/>
                        <a:t>0</a:t>
                      </a:r>
                      <a:endParaRPr lang="en-US"/>
                    </a:p>
                  </a:txBody>
                  <a:tcPr/>
                </a:tc>
                <a:tc>
                  <a:txBody>
                    <a:bodyPr/>
                    <a:lstStyle/>
                    <a:p>
                      <a:pPr algn="ctr"/>
                      <a:r>
                        <a:rPr lang="vi-VN"/>
                        <a:t>1</a:t>
                      </a:r>
                      <a:endParaRPr lang="en-US"/>
                    </a:p>
                  </a:txBody>
                  <a:tcPr/>
                </a:tc>
                <a:tc>
                  <a:txBody>
                    <a:bodyPr/>
                    <a:lstStyle/>
                    <a:p>
                      <a:pPr algn="ctr"/>
                      <a:r>
                        <a:rPr lang="vi-VN"/>
                        <a:t>0</a:t>
                      </a:r>
                      <a:endParaRPr lang="en-US"/>
                    </a:p>
                  </a:txBody>
                  <a:tcPr/>
                </a:tc>
                <a:extLst>
                  <a:ext uri="{0D108BD9-81ED-4DB2-BD59-A6C34878D82A}">
                    <a16:rowId xmlns:a16="http://schemas.microsoft.com/office/drawing/2014/main" val="104583191"/>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3</a:t>
                      </a:r>
                      <a:endParaRPr lang="en-US"/>
                    </a:p>
                  </a:txBody>
                  <a:tcPr/>
                </a:tc>
                <a:tc>
                  <a:txBody>
                    <a:bodyPr/>
                    <a:lstStyle/>
                    <a:p>
                      <a:pPr algn="ctr"/>
                      <a:r>
                        <a:rPr lang="vi-VN"/>
                        <a:t>1</a:t>
                      </a:r>
                      <a:endParaRPr lang="en-US"/>
                    </a:p>
                  </a:txBody>
                  <a:tcPr/>
                </a:tc>
                <a:tc>
                  <a:txBody>
                    <a:bodyPr/>
                    <a:lstStyle/>
                    <a:p>
                      <a:pPr algn="ctr"/>
                      <a:r>
                        <a:rPr lang="vi-VN"/>
                        <a:t>0</a:t>
                      </a:r>
                      <a:endParaRPr lang="en-US"/>
                    </a:p>
                  </a:txBody>
                  <a:tcPr/>
                </a:tc>
                <a:tc>
                  <a:txBody>
                    <a:bodyPr/>
                    <a:lstStyle/>
                    <a:p>
                      <a:pPr algn="ctr"/>
                      <a:r>
                        <a:rPr lang="vi-VN"/>
                        <a:t>0</a:t>
                      </a:r>
                      <a:endParaRPr lang="en-US"/>
                    </a:p>
                  </a:txBody>
                  <a:tcPr/>
                </a:tc>
                <a:tc>
                  <a:txBody>
                    <a:bodyPr/>
                    <a:lstStyle/>
                    <a:p>
                      <a:pPr algn="ctr"/>
                      <a:r>
                        <a:rPr lang="vi-VN"/>
                        <a:t>0</a:t>
                      </a:r>
                      <a:endParaRPr lang="en-US"/>
                    </a:p>
                  </a:txBody>
                  <a:tcPr/>
                </a:tc>
                <a:tc>
                  <a:txBody>
                    <a:bodyPr/>
                    <a:lstStyle/>
                    <a:p>
                      <a:pPr algn="ctr"/>
                      <a:r>
                        <a:rPr lang="vi-VN"/>
                        <a:t>1</a:t>
                      </a:r>
                      <a:endParaRPr lang="en-US"/>
                    </a:p>
                  </a:txBody>
                  <a:tcPr/>
                </a:tc>
                <a:tc>
                  <a:txBody>
                    <a:bodyPr/>
                    <a:lstStyle/>
                    <a:p>
                      <a:pPr algn="ctr"/>
                      <a:r>
                        <a:rPr lang="vi-VN"/>
                        <a:t>0</a:t>
                      </a:r>
                      <a:endParaRPr lang="en-US"/>
                    </a:p>
                  </a:txBody>
                  <a:tcPr/>
                </a:tc>
                <a:tc>
                  <a:txBody>
                    <a:bodyPr/>
                    <a:lstStyle/>
                    <a:p>
                      <a:pPr algn="ctr"/>
                      <a:r>
                        <a:rPr lang="vi-VN"/>
                        <a:t>1</a:t>
                      </a:r>
                      <a:endParaRPr lang="en-US"/>
                    </a:p>
                  </a:txBody>
                  <a:tcPr/>
                </a:tc>
                <a:tc>
                  <a:txBody>
                    <a:bodyPr/>
                    <a:lstStyle/>
                    <a:p>
                      <a:pPr algn="ctr"/>
                      <a:r>
                        <a:rPr lang="vi-VN"/>
                        <a:t>1</a:t>
                      </a:r>
                      <a:endParaRPr lang="en-US"/>
                    </a:p>
                  </a:txBody>
                  <a:tcPr/>
                </a:tc>
                <a:extLst>
                  <a:ext uri="{0D108BD9-81ED-4DB2-BD59-A6C34878D82A}">
                    <a16:rowId xmlns:a16="http://schemas.microsoft.com/office/drawing/2014/main" val="868326249"/>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4</a:t>
                      </a:r>
                      <a:endParaRPr lang="en-US"/>
                    </a:p>
                  </a:txBody>
                  <a:tcPr/>
                </a:tc>
                <a:tc>
                  <a:txBody>
                    <a:bodyPr/>
                    <a:lstStyle/>
                    <a:p>
                      <a:pPr algn="ctr"/>
                      <a:r>
                        <a:rPr lang="vi-VN"/>
                        <a:t>0</a:t>
                      </a:r>
                      <a:endParaRPr lang="en-US"/>
                    </a:p>
                  </a:txBody>
                  <a:tcPr/>
                </a:tc>
                <a:tc>
                  <a:txBody>
                    <a:bodyPr/>
                    <a:lstStyle/>
                    <a:p>
                      <a:pPr algn="ctr"/>
                      <a:r>
                        <a:rPr lang="vi-VN"/>
                        <a:t>0</a:t>
                      </a:r>
                      <a:endParaRPr lang="en-US"/>
                    </a:p>
                  </a:txBody>
                  <a:tcPr/>
                </a:tc>
                <a:tc>
                  <a:txBody>
                    <a:bodyPr/>
                    <a:lstStyle/>
                    <a:p>
                      <a:pPr algn="ctr"/>
                      <a:r>
                        <a:rPr lang="vi-VN"/>
                        <a:t>0</a:t>
                      </a:r>
                      <a:endParaRPr lang="en-US"/>
                    </a:p>
                  </a:txBody>
                  <a:tcPr/>
                </a:tc>
                <a:tc>
                  <a:txBody>
                    <a:bodyPr/>
                    <a:lstStyle/>
                    <a:p>
                      <a:pPr algn="ctr"/>
                      <a:r>
                        <a:rPr lang="vi-VN"/>
                        <a:t>1</a:t>
                      </a:r>
                      <a:endParaRPr lang="en-US"/>
                    </a:p>
                  </a:txBody>
                  <a:tcPr/>
                </a:tc>
                <a:tc>
                  <a:txBody>
                    <a:bodyPr/>
                    <a:lstStyle/>
                    <a:p>
                      <a:pPr algn="ctr"/>
                      <a:r>
                        <a:rPr lang="vi-VN"/>
                        <a:t>1</a:t>
                      </a:r>
                      <a:endParaRPr lang="en-US"/>
                    </a:p>
                  </a:txBody>
                  <a:tcPr/>
                </a:tc>
                <a:tc>
                  <a:txBody>
                    <a:bodyPr/>
                    <a:lstStyle/>
                    <a:p>
                      <a:pPr algn="ctr"/>
                      <a:r>
                        <a:rPr lang="vi-VN"/>
                        <a:t>1</a:t>
                      </a:r>
                      <a:endParaRPr lang="en-US"/>
                    </a:p>
                  </a:txBody>
                  <a:tcPr/>
                </a:tc>
                <a:tc>
                  <a:txBody>
                    <a:bodyPr/>
                    <a:lstStyle/>
                    <a:p>
                      <a:pPr algn="ctr"/>
                      <a:r>
                        <a:rPr lang="vi-VN"/>
                        <a:t>1</a:t>
                      </a:r>
                      <a:endParaRPr lang="en-US"/>
                    </a:p>
                  </a:txBody>
                  <a:tcPr/>
                </a:tc>
                <a:tc>
                  <a:txBody>
                    <a:bodyPr/>
                    <a:lstStyle/>
                    <a:p>
                      <a:pPr algn="ctr"/>
                      <a:r>
                        <a:rPr lang="vi-VN"/>
                        <a:t>0</a:t>
                      </a:r>
                      <a:endParaRPr lang="en-US"/>
                    </a:p>
                  </a:txBody>
                  <a:tcPr/>
                </a:tc>
                <a:extLst>
                  <a:ext uri="{0D108BD9-81ED-4DB2-BD59-A6C34878D82A}">
                    <a16:rowId xmlns:a16="http://schemas.microsoft.com/office/drawing/2014/main" val="16655714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0">
                          <a:ln>
                            <a:solidFill>
                              <a:schemeClr val="bg1"/>
                            </a:solidFill>
                          </a:ln>
                          <a:solidFill>
                            <a:srgbClr val="131A43"/>
                          </a:solidFill>
                          <a:latin typeface="#9Slide03 NettoOT" panose="02000500000000000000" pitchFamily="2" charset="0"/>
                        </a:rPr>
                        <a:t>Query:</a:t>
                      </a:r>
                      <a:r>
                        <a:rPr lang="vi-VN" sz="1800" b="1" i="1">
                          <a:ln>
                            <a:solidFill>
                              <a:schemeClr val="bg1"/>
                            </a:solidFill>
                          </a:ln>
                          <a:solidFill>
                            <a:srgbClr val="131A43"/>
                          </a:solidFill>
                          <a:latin typeface="#9Slide03 NettoOT" panose="02000500000000000000" pitchFamily="2" charset="0"/>
                        </a:rPr>
                        <a:t> </a:t>
                      </a:r>
                    </a:p>
                  </a:txBody>
                  <a:tcPr>
                    <a:solidFill>
                      <a:srgbClr val="66CCFF"/>
                    </a:solidFill>
                  </a:tcPr>
                </a:tc>
                <a:tc>
                  <a:txBody>
                    <a:bodyPr/>
                    <a:lstStyle/>
                    <a:p>
                      <a:pPr algn="ctr"/>
                      <a:r>
                        <a:rPr lang="vi-VN"/>
                        <a:t>0</a:t>
                      </a:r>
                      <a:endParaRPr lang="en-US"/>
                    </a:p>
                  </a:txBody>
                  <a:tcPr>
                    <a:solidFill>
                      <a:srgbClr val="66CCFF"/>
                    </a:solidFill>
                  </a:tcPr>
                </a:tc>
                <a:tc>
                  <a:txBody>
                    <a:bodyPr/>
                    <a:lstStyle/>
                    <a:p>
                      <a:pPr algn="ctr"/>
                      <a:r>
                        <a:rPr lang="vi-VN"/>
                        <a:t>0</a:t>
                      </a:r>
                      <a:endParaRPr lang="en-US"/>
                    </a:p>
                  </a:txBody>
                  <a:tcPr>
                    <a:solidFill>
                      <a:srgbClr val="66CCFF"/>
                    </a:solidFill>
                  </a:tcPr>
                </a:tc>
                <a:tc>
                  <a:txBody>
                    <a:bodyPr/>
                    <a:lstStyle/>
                    <a:p>
                      <a:pPr algn="ctr"/>
                      <a:r>
                        <a:rPr lang="vi-VN"/>
                        <a:t>1</a:t>
                      </a:r>
                      <a:endParaRPr lang="en-US"/>
                    </a:p>
                  </a:txBody>
                  <a:tcPr>
                    <a:solidFill>
                      <a:srgbClr val="66CCFF"/>
                    </a:solidFill>
                  </a:tcPr>
                </a:tc>
                <a:tc>
                  <a:txBody>
                    <a:bodyPr/>
                    <a:lstStyle/>
                    <a:p>
                      <a:pPr algn="ctr"/>
                      <a:r>
                        <a:rPr lang="vi-VN"/>
                        <a:t>0</a:t>
                      </a:r>
                      <a:endParaRPr lang="en-US"/>
                    </a:p>
                  </a:txBody>
                  <a:tcPr>
                    <a:solidFill>
                      <a:srgbClr val="66CCFF"/>
                    </a:solidFill>
                  </a:tcPr>
                </a:tc>
                <a:tc>
                  <a:txBody>
                    <a:bodyPr/>
                    <a:lstStyle/>
                    <a:p>
                      <a:pPr algn="ctr"/>
                      <a:r>
                        <a:rPr lang="vi-VN"/>
                        <a:t>1</a:t>
                      </a:r>
                      <a:endParaRPr lang="en-US"/>
                    </a:p>
                  </a:txBody>
                  <a:tcPr>
                    <a:solidFill>
                      <a:srgbClr val="66CCFF"/>
                    </a:solidFill>
                  </a:tcPr>
                </a:tc>
                <a:tc>
                  <a:txBody>
                    <a:bodyPr/>
                    <a:lstStyle/>
                    <a:p>
                      <a:pPr algn="ctr"/>
                      <a:r>
                        <a:rPr lang="vi-VN"/>
                        <a:t>0</a:t>
                      </a:r>
                      <a:endParaRPr lang="en-US"/>
                    </a:p>
                  </a:txBody>
                  <a:tcPr>
                    <a:solidFill>
                      <a:srgbClr val="66CCFF"/>
                    </a:solidFill>
                  </a:tcPr>
                </a:tc>
                <a:tc>
                  <a:txBody>
                    <a:bodyPr/>
                    <a:lstStyle/>
                    <a:p>
                      <a:pPr algn="ctr"/>
                      <a:r>
                        <a:rPr lang="vi-VN"/>
                        <a:t>1</a:t>
                      </a:r>
                      <a:endParaRPr lang="en-US"/>
                    </a:p>
                  </a:txBody>
                  <a:tcPr>
                    <a:solidFill>
                      <a:srgbClr val="66CCFF"/>
                    </a:solidFill>
                  </a:tcPr>
                </a:tc>
                <a:tc>
                  <a:txBody>
                    <a:bodyPr/>
                    <a:lstStyle/>
                    <a:p>
                      <a:pPr algn="ctr"/>
                      <a:r>
                        <a:rPr lang="vi-VN"/>
                        <a:t>0</a:t>
                      </a:r>
                      <a:endParaRPr lang="en-US"/>
                    </a:p>
                  </a:txBody>
                  <a:tcPr>
                    <a:solidFill>
                      <a:srgbClr val="66CCFF"/>
                    </a:solidFill>
                  </a:tcPr>
                </a:tc>
                <a:extLst>
                  <a:ext uri="{0D108BD9-81ED-4DB2-BD59-A6C34878D82A}">
                    <a16:rowId xmlns:a16="http://schemas.microsoft.com/office/drawing/2014/main" val="2862384469"/>
                  </a:ext>
                </a:extLst>
              </a:tr>
            </a:tbl>
          </a:graphicData>
        </a:graphic>
      </p:graphicFrame>
      <p:sp>
        <p:nvSpPr>
          <p:cNvPr id="3" name="TextBox 2">
            <a:extLst>
              <a:ext uri="{FF2B5EF4-FFF2-40B4-BE49-F238E27FC236}">
                <a16:creationId xmlns:a16="http://schemas.microsoft.com/office/drawing/2014/main" id="{20E39428-3210-A78A-3992-DE191C5F6D42}"/>
              </a:ext>
            </a:extLst>
          </p:cNvPr>
          <p:cNvSpPr txBox="1"/>
          <p:nvPr/>
        </p:nvSpPr>
        <p:spPr>
          <a:xfrm>
            <a:off x="5431597" y="1356655"/>
            <a:ext cx="6760403" cy="1938992"/>
          </a:xfrm>
          <a:prstGeom prst="rect">
            <a:avLst/>
          </a:prstGeom>
          <a:noFill/>
        </p:spPr>
        <p:txBody>
          <a:bodyPr wrap="square">
            <a:spAutoFit/>
          </a:bodyPr>
          <a:lstStyle/>
          <a:p>
            <a:r>
              <a:rPr lang="vi-VN" sz="2400" b="1">
                <a:ln>
                  <a:solidFill>
                    <a:schemeClr val="bg1"/>
                  </a:solidFill>
                </a:ln>
                <a:solidFill>
                  <a:srgbClr val="131A43"/>
                </a:solidFill>
                <a:latin typeface="#9Slide03 NettoOT" panose="02000500000000000000" pitchFamily="2" charset="0"/>
              </a:rPr>
              <a:t>Doc 1: [breakthrough drug for schizophrenia]</a:t>
            </a:r>
          </a:p>
          <a:p>
            <a:r>
              <a:rPr lang="vi-VN" sz="2400" b="1">
                <a:ln>
                  <a:solidFill>
                    <a:schemeClr val="bg1"/>
                  </a:solidFill>
                </a:ln>
                <a:solidFill>
                  <a:srgbClr val="131A43"/>
                </a:solidFill>
                <a:latin typeface="#9Slide03 NettoOT" panose="02000500000000000000" pitchFamily="2" charset="0"/>
              </a:rPr>
              <a:t>Doc 2: [new schizophrenia drug]</a:t>
            </a:r>
          </a:p>
          <a:p>
            <a:r>
              <a:rPr lang="vi-VN" sz="2400" b="1">
                <a:ln>
                  <a:solidFill>
                    <a:schemeClr val="bg1"/>
                  </a:solidFill>
                </a:ln>
                <a:solidFill>
                  <a:srgbClr val="131A43"/>
                </a:solidFill>
                <a:latin typeface="#9Slide03 NettoOT" panose="02000500000000000000" pitchFamily="2" charset="0"/>
              </a:rPr>
              <a:t>Doc 3: [new approach for treatment of schizophrenia]</a:t>
            </a:r>
          </a:p>
          <a:p>
            <a:r>
              <a:rPr lang="vi-VN" sz="2400" b="1">
                <a:ln>
                  <a:solidFill>
                    <a:schemeClr val="bg1"/>
                  </a:solidFill>
                </a:ln>
                <a:solidFill>
                  <a:srgbClr val="131A43"/>
                </a:solidFill>
                <a:latin typeface="#9Slide03 NettoOT" panose="02000500000000000000" pitchFamily="2" charset="0"/>
              </a:rPr>
              <a:t>Doc 4: [new hopes for schizophrenia patients]</a:t>
            </a:r>
          </a:p>
          <a:p>
            <a:r>
              <a:rPr lang="vi-VN" sz="2400" b="1" i="1">
                <a:ln>
                  <a:solidFill>
                    <a:schemeClr val="bg1"/>
                  </a:solidFill>
                </a:ln>
                <a:solidFill>
                  <a:srgbClr val="131A43"/>
                </a:solidFill>
                <a:latin typeface="#9Slide03 NettoOT" panose="02000500000000000000" pitchFamily="2" charset="0"/>
              </a:rPr>
              <a:t>Query: [new drug for schizophrenia]</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4A80586-3E3B-7D0B-E1F3-EBE5FCD978EC}"/>
                  </a:ext>
                </a:extLst>
              </p:cNvPr>
              <p:cNvSpPr txBox="1"/>
              <p:nvPr/>
            </p:nvSpPr>
            <p:spPr>
              <a:xfrm>
                <a:off x="726142" y="2380935"/>
                <a:ext cx="3928577"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w</m:t>
                          </m:r>
                        </m:e>
                        <m: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sub>
                      </m:sSub>
                      <m:d>
                        <m:d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d>
                        <m:dPr>
                          <m:begChr m:val="{"/>
                          <m:endChr m:val=""/>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eqArr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1+</m:t>
                              </m:r>
                              <m:func>
                                <m:func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1800" b="1" i="0"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e>
                                        <m: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e>
                                  </m:d>
                                  <m:r>
                                    <a:rPr lang="vi-VN" sz="18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t>   </m:t>
                                  </m:r>
                                </m:e>
                              </m:func>
                              <m:r>
                                <m:rPr>
                                  <m:nor/>
                                </m:rPr>
                                <a:rPr lang="en-US" sz="1800" b="1" i="0"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n</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ế</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u</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sSub>
                                <m:sSub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e>
                                <m: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&gt;0</m:t>
                              </m:r>
                            </m:e>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0                        </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n</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ế</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u</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sSub>
                                <m:sSub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e>
                                <m: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=0</m:t>
                              </m:r>
                            </m:e>
                          </m:eqArr>
                        </m:e>
                      </m:d>
                    </m:oMath>
                  </m:oMathPara>
                </a14:m>
                <a:endParaRPr lang="en-US"/>
              </a:p>
            </p:txBody>
          </p:sp>
        </mc:Choice>
        <mc:Fallback>
          <p:sp>
            <p:nvSpPr>
              <p:cNvPr id="19" name="TextBox 18">
                <a:extLst>
                  <a:ext uri="{FF2B5EF4-FFF2-40B4-BE49-F238E27FC236}">
                    <a16:creationId xmlns:a16="http://schemas.microsoft.com/office/drawing/2014/main" id="{84A80586-3E3B-7D0B-E1F3-EBE5FCD978EC}"/>
                  </a:ext>
                </a:extLst>
              </p:cNvPr>
              <p:cNvSpPr txBox="1">
                <a:spLocks noRot="1" noChangeAspect="1" noMove="1" noResize="1" noEditPoints="1" noAdjustHandles="1" noChangeArrowheads="1" noChangeShapeType="1" noTextEdit="1"/>
              </p:cNvSpPr>
              <p:nvPr/>
            </p:nvSpPr>
            <p:spPr>
              <a:xfrm>
                <a:off x="726142" y="2380935"/>
                <a:ext cx="3928577" cy="976614"/>
              </a:xfrm>
              <a:prstGeom prst="rect">
                <a:avLst/>
              </a:prstGeom>
              <a:blipFill>
                <a:blip r:embed="rId2"/>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16DBDA0-E0F9-AAC4-2840-49EE73ABAD06}"/>
              </a:ext>
            </a:extLst>
          </p:cNvPr>
          <p:cNvSpPr txBox="1"/>
          <p:nvPr/>
        </p:nvSpPr>
        <p:spPr>
          <a:xfrm>
            <a:off x="774669" y="3411868"/>
            <a:ext cx="4211757" cy="584775"/>
          </a:xfrm>
          <a:prstGeom prst="rect">
            <a:avLst/>
          </a:prstGeom>
          <a:noFill/>
        </p:spPr>
        <p:txBody>
          <a:bodyPr wrap="square">
            <a:spAutoFit/>
          </a:bodyPr>
          <a:lstStyle/>
          <a:p>
            <a:r>
              <a:rPr lang="vi-VN" sz="3200">
                <a:solidFill>
                  <a:srgbClr val="131A43"/>
                </a:solidFill>
                <a:latin typeface="#9Slide03 NettoOT" panose="02000500000000000000" pitchFamily="2" charset="0"/>
              </a:rPr>
              <a:t>tf</a:t>
            </a:r>
          </a:p>
        </p:txBody>
      </p:sp>
    </p:spTree>
    <p:extLst>
      <p:ext uri="{BB962C8B-B14F-4D97-AF65-F5344CB8AC3E}">
        <p14:creationId xmlns:p14="http://schemas.microsoft.com/office/powerpoint/2010/main" val="144197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out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750" fill="hold"/>
                                        <p:tgtEl>
                                          <p:spTgt spid="3"/>
                                        </p:tgtEl>
                                        <p:attrNameLst>
                                          <p:attrName>ppt_x</p:attrName>
                                        </p:attrNameLst>
                                      </p:cBhvr>
                                      <p:tavLst>
                                        <p:tav tm="0">
                                          <p:val>
                                            <p:strVal val="#ppt_x"/>
                                          </p:val>
                                        </p:tav>
                                        <p:tav tm="100000">
                                          <p:val>
                                            <p:strVal val="#ppt_x"/>
                                          </p:val>
                                        </p:tav>
                                      </p:tavLst>
                                    </p:anim>
                                    <p:anim calcmode="lin" valueType="num">
                                      <p:cBhvr additive="base">
                                        <p:cTn id="2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childTnLst>
                                </p:cTn>
                              </p:par>
                              <p:par>
                                <p:cTn id="38" presetID="16" presetClass="entr" presetSubtype="37"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outVertical)">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P spid="3"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5CB3B5-6AC8-2FBD-7951-DB3D8D2554E2}"/>
              </a:ext>
            </a:extLst>
          </p:cNvPr>
          <p:cNvGrpSpPr/>
          <p:nvPr/>
        </p:nvGrpSpPr>
        <p:grpSpPr>
          <a:xfrm>
            <a:off x="-17056" y="-95401"/>
            <a:ext cx="1408758" cy="1408759"/>
            <a:chOff x="-604988" y="-51894"/>
            <a:chExt cx="1408758" cy="1408759"/>
          </a:xfrm>
        </p:grpSpPr>
        <p:sp>
          <p:nvSpPr>
            <p:cNvPr id="5" name="Freeform: Shape 4">
              <a:extLst>
                <a:ext uri="{FF2B5EF4-FFF2-40B4-BE49-F238E27FC236}">
                  <a16:creationId xmlns:a16="http://schemas.microsoft.com/office/drawing/2014/main" id="{8594DD2D-55F7-6AFA-DE84-23FB10557AF6}"/>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a:extLst>
                <a:ext uri="{FF2B5EF4-FFF2-40B4-BE49-F238E27FC236}">
                  <a16:creationId xmlns:a16="http://schemas.microsoft.com/office/drawing/2014/main" id="{A17A05C6-57A6-F203-F591-2394FAE9661A}"/>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6838C1A3-261A-7BF2-5781-B4A9F5566771}"/>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a:extLst>
                <a:ext uri="{FF2B5EF4-FFF2-40B4-BE49-F238E27FC236}">
                  <a16:creationId xmlns:a16="http://schemas.microsoft.com/office/drawing/2014/main" id="{E8FFE262-3053-823D-E7A4-D0E01B46B2D6}"/>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9" name="Freeform: Shape 8">
            <a:extLst>
              <a:ext uri="{FF2B5EF4-FFF2-40B4-BE49-F238E27FC236}">
                <a16:creationId xmlns:a16="http://schemas.microsoft.com/office/drawing/2014/main" id="{30E294FA-2E26-5F2B-FF6A-B73E6002AE8B}"/>
              </a:ext>
            </a:extLst>
          </p:cNvPr>
          <p:cNvSpPr/>
          <p:nvPr/>
        </p:nvSpPr>
        <p:spPr>
          <a:xfrm rot="2758965">
            <a:off x="1483925" y="-1216354"/>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10" name="TextBox 9">
            <a:extLst>
              <a:ext uri="{FF2B5EF4-FFF2-40B4-BE49-F238E27FC236}">
                <a16:creationId xmlns:a16="http://schemas.microsoft.com/office/drawing/2014/main" id="{4471D4BB-ED32-ECE4-3F92-8C5A72CDFB06}"/>
              </a:ext>
            </a:extLst>
          </p:cNvPr>
          <p:cNvSpPr txBox="1"/>
          <p:nvPr/>
        </p:nvSpPr>
        <p:spPr>
          <a:xfrm>
            <a:off x="1487985" y="246460"/>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THUẬT TOÁN</a:t>
            </a:r>
            <a:endParaRPr lang="en-US" sz="4400" dirty="0">
              <a:solidFill>
                <a:schemeClr val="bg1"/>
              </a:solidFill>
              <a:latin typeface="#9Slide03 NettoOT" panose="02000500000000000000" pitchFamily="2" charset="0"/>
            </a:endParaRPr>
          </a:p>
        </p:txBody>
      </p:sp>
      <p:sp>
        <p:nvSpPr>
          <p:cNvPr id="11" name="TextBox 10">
            <a:extLst>
              <a:ext uri="{FF2B5EF4-FFF2-40B4-BE49-F238E27FC236}">
                <a16:creationId xmlns:a16="http://schemas.microsoft.com/office/drawing/2014/main" id="{E63BA779-DC52-4C42-682D-62936DF3D2D4}"/>
              </a:ext>
            </a:extLst>
          </p:cNvPr>
          <p:cNvSpPr txBox="1"/>
          <p:nvPr/>
        </p:nvSpPr>
        <p:spPr>
          <a:xfrm>
            <a:off x="310212" y="18513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2</a:t>
            </a:r>
            <a:endParaRPr lang="en-US" sz="4400" b="1">
              <a:solidFill>
                <a:srgbClr val="131A43"/>
              </a:solidFill>
              <a:latin typeface="#9Slide03 NettoOT" panose="02000500000000000000" pitchFamily="2" charset="0"/>
            </a:endParaRPr>
          </a:p>
        </p:txBody>
      </p:sp>
      <p:sp>
        <p:nvSpPr>
          <p:cNvPr id="12" name="TextBox 11">
            <a:extLst>
              <a:ext uri="{FF2B5EF4-FFF2-40B4-BE49-F238E27FC236}">
                <a16:creationId xmlns:a16="http://schemas.microsoft.com/office/drawing/2014/main" id="{6F2B84B9-DE1E-AC9F-48D3-7F9422E04BFE}"/>
              </a:ext>
            </a:extLst>
          </p:cNvPr>
          <p:cNvSpPr txBox="1"/>
          <p:nvPr/>
        </p:nvSpPr>
        <p:spPr>
          <a:xfrm>
            <a:off x="292220" y="1295727"/>
            <a:ext cx="4211757" cy="1077218"/>
          </a:xfrm>
          <a:prstGeom prst="rect">
            <a:avLst/>
          </a:prstGeom>
          <a:noFill/>
        </p:spPr>
        <p:txBody>
          <a:bodyPr wrap="square">
            <a:spAutoFit/>
          </a:bodyPr>
          <a:lstStyle/>
          <a:p>
            <a:r>
              <a:rPr lang="vi-VN" sz="3200">
                <a:solidFill>
                  <a:srgbClr val="131A43"/>
                </a:solidFill>
                <a:latin typeface="#9Slide03 NettoOT" panose="02000500000000000000" pitchFamily="2" charset="0"/>
              </a:rPr>
              <a:t>Áp dụng thuật toán</a:t>
            </a:r>
          </a:p>
          <a:p>
            <a:r>
              <a:rPr lang="vi-VN" sz="3200">
                <a:solidFill>
                  <a:srgbClr val="131A43"/>
                </a:solidFill>
                <a:latin typeface="#9Slide03 NettoOT" panose="02000500000000000000" pitchFamily="2" charset="0"/>
              </a:rPr>
              <a:t>	B2: Tính tf và w</a:t>
            </a:r>
            <a:r>
              <a:rPr lang="vi-VN" sz="3200" baseline="-25000">
                <a:solidFill>
                  <a:srgbClr val="131A43"/>
                </a:solidFill>
                <a:latin typeface="#9Slide03 NettoOT" panose="02000500000000000000" pitchFamily="2" charset="0"/>
              </a:rPr>
              <a:t>tf</a:t>
            </a:r>
          </a:p>
        </p:txBody>
      </p:sp>
      <p:sp>
        <p:nvSpPr>
          <p:cNvPr id="14" name="Rectangle 13">
            <a:extLst>
              <a:ext uri="{FF2B5EF4-FFF2-40B4-BE49-F238E27FC236}">
                <a16:creationId xmlns:a16="http://schemas.microsoft.com/office/drawing/2014/main" id="{8245EC79-9892-52DA-FF1E-0B14D00358F2}"/>
              </a:ext>
            </a:extLst>
          </p:cNvPr>
          <p:cNvSpPr/>
          <p:nvPr/>
        </p:nvSpPr>
        <p:spPr>
          <a:xfrm>
            <a:off x="185408" y="4199012"/>
            <a:ext cx="54444" cy="2219960"/>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graphicFrame>
        <p:nvGraphicFramePr>
          <p:cNvPr id="2" name="Table 2">
            <a:extLst>
              <a:ext uri="{FF2B5EF4-FFF2-40B4-BE49-F238E27FC236}">
                <a16:creationId xmlns:a16="http://schemas.microsoft.com/office/drawing/2014/main" id="{D389913F-43CC-7AC1-037F-D028EE77C060}"/>
              </a:ext>
            </a:extLst>
          </p:cNvPr>
          <p:cNvGraphicFramePr>
            <a:graphicFrameLocks noGrp="1"/>
          </p:cNvGraphicFramePr>
          <p:nvPr>
            <p:extLst>
              <p:ext uri="{D42A27DB-BD31-4B8C-83A1-F6EECF244321}">
                <p14:modId xmlns:p14="http://schemas.microsoft.com/office/powerpoint/2010/main" val="689571700"/>
              </p:ext>
            </p:extLst>
          </p:nvPr>
        </p:nvGraphicFramePr>
        <p:xfrm>
          <a:off x="4413974" y="1745606"/>
          <a:ext cx="7698176" cy="1717230"/>
        </p:xfrm>
        <a:graphic>
          <a:graphicData uri="http://schemas.openxmlformats.org/drawingml/2006/table">
            <a:tbl>
              <a:tblPr firstRow="1" bandRow="1">
                <a:tableStyleId>{5940675A-B579-460E-94D1-54222C63F5DA}</a:tableStyleId>
              </a:tblPr>
              <a:tblGrid>
                <a:gridCol w="637528">
                  <a:extLst>
                    <a:ext uri="{9D8B030D-6E8A-4147-A177-3AD203B41FA5}">
                      <a16:colId xmlns:a16="http://schemas.microsoft.com/office/drawing/2014/main" val="631129302"/>
                    </a:ext>
                  </a:extLst>
                </a:gridCol>
                <a:gridCol w="847493">
                  <a:extLst>
                    <a:ext uri="{9D8B030D-6E8A-4147-A177-3AD203B41FA5}">
                      <a16:colId xmlns:a16="http://schemas.microsoft.com/office/drawing/2014/main" val="17458380"/>
                    </a:ext>
                  </a:extLst>
                </a:gridCol>
                <a:gridCol w="1273126">
                  <a:extLst>
                    <a:ext uri="{9D8B030D-6E8A-4147-A177-3AD203B41FA5}">
                      <a16:colId xmlns:a16="http://schemas.microsoft.com/office/drawing/2014/main" val="1383387875"/>
                    </a:ext>
                  </a:extLst>
                </a:gridCol>
                <a:gridCol w="686116">
                  <a:extLst>
                    <a:ext uri="{9D8B030D-6E8A-4147-A177-3AD203B41FA5}">
                      <a16:colId xmlns:a16="http://schemas.microsoft.com/office/drawing/2014/main" val="3830119557"/>
                    </a:ext>
                  </a:extLst>
                </a:gridCol>
                <a:gridCol w="724988">
                  <a:extLst>
                    <a:ext uri="{9D8B030D-6E8A-4147-A177-3AD203B41FA5}">
                      <a16:colId xmlns:a16="http://schemas.microsoft.com/office/drawing/2014/main" val="1892691350"/>
                    </a:ext>
                  </a:extLst>
                </a:gridCol>
                <a:gridCol w="682837">
                  <a:extLst>
                    <a:ext uri="{9D8B030D-6E8A-4147-A177-3AD203B41FA5}">
                      <a16:colId xmlns:a16="http://schemas.microsoft.com/office/drawing/2014/main" val="2212073527"/>
                    </a:ext>
                  </a:extLst>
                </a:gridCol>
                <a:gridCol w="809287">
                  <a:extLst>
                    <a:ext uri="{9D8B030D-6E8A-4147-A177-3AD203B41FA5}">
                      <a16:colId xmlns:a16="http://schemas.microsoft.com/office/drawing/2014/main" val="3496968626"/>
                    </a:ext>
                  </a:extLst>
                </a:gridCol>
                <a:gridCol w="1165080">
                  <a:extLst>
                    <a:ext uri="{9D8B030D-6E8A-4147-A177-3AD203B41FA5}">
                      <a16:colId xmlns:a16="http://schemas.microsoft.com/office/drawing/2014/main" val="743354949"/>
                    </a:ext>
                  </a:extLst>
                </a:gridCol>
                <a:gridCol w="871721">
                  <a:extLst>
                    <a:ext uri="{9D8B030D-6E8A-4147-A177-3AD203B41FA5}">
                      <a16:colId xmlns:a16="http://schemas.microsoft.com/office/drawing/2014/main" val="1887042539"/>
                    </a:ext>
                  </a:extLst>
                </a:gridCol>
              </a:tblGrid>
              <a:tr h="276506">
                <a:tc>
                  <a:txBody>
                    <a:bodyPr/>
                    <a:lstStyle/>
                    <a:p>
                      <a:pPr algn="ctr"/>
                      <a:endParaRPr lang="en-US" sz="1400">
                        <a:solidFill>
                          <a:srgbClr val="131A43"/>
                        </a:solidFill>
                      </a:endParaRPr>
                    </a:p>
                  </a:txBody>
                  <a:tcPr marL="69127" marR="69127" marT="34563" marB="34563"/>
                </a:tc>
                <a:tc>
                  <a:txBody>
                    <a:bodyPr/>
                    <a:lstStyle/>
                    <a:p>
                      <a:pPr algn="ctr"/>
                      <a:r>
                        <a:rPr lang="vi-VN" sz="1400" b="1">
                          <a:ln>
                            <a:solidFill>
                              <a:schemeClr val="bg1"/>
                            </a:solidFill>
                          </a:ln>
                          <a:solidFill>
                            <a:srgbClr val="131A43"/>
                          </a:solidFill>
                          <a:latin typeface="#9Slide03 NettoOT" panose="02000500000000000000" pitchFamily="2" charset="0"/>
                        </a:rPr>
                        <a:t>approach</a:t>
                      </a:r>
                      <a:endParaRPr lang="en-US" sz="1400">
                        <a:solidFill>
                          <a:srgbClr val="131A43"/>
                        </a:solidFill>
                      </a:endParaRPr>
                    </a:p>
                  </a:txBody>
                  <a:tcPr marL="69127" marR="69127" marT="34563" marB="34563"/>
                </a:tc>
                <a:tc>
                  <a:txBody>
                    <a:bodyPr/>
                    <a:lstStyle/>
                    <a:p>
                      <a:pPr algn="ctr"/>
                      <a:r>
                        <a:rPr lang="vi-VN" sz="1400" b="1">
                          <a:ln>
                            <a:solidFill>
                              <a:schemeClr val="bg1"/>
                            </a:solidFill>
                          </a:ln>
                          <a:solidFill>
                            <a:srgbClr val="131A43"/>
                          </a:solidFill>
                          <a:latin typeface="#9Slide03 NettoOT" panose="02000500000000000000" pitchFamily="2" charset="0"/>
                        </a:rPr>
                        <a:t>breakthrough</a:t>
                      </a:r>
                      <a:endParaRPr lang="en-US" sz="1400">
                        <a:solidFill>
                          <a:srgbClr val="131A43"/>
                        </a:solidFill>
                      </a:endParaRPr>
                    </a:p>
                  </a:txBody>
                  <a:tcPr marL="69127" marR="69127" marT="34563" marB="34563"/>
                </a:tc>
                <a:tc>
                  <a:txBody>
                    <a:bodyPr/>
                    <a:lstStyle/>
                    <a:p>
                      <a:pPr algn="ctr"/>
                      <a:r>
                        <a:rPr lang="vi-VN" sz="1400" b="1">
                          <a:ln>
                            <a:solidFill>
                              <a:schemeClr val="bg1"/>
                            </a:solidFill>
                          </a:ln>
                          <a:solidFill>
                            <a:srgbClr val="131A43"/>
                          </a:solidFill>
                          <a:latin typeface="#9Slide03 NettoOT" panose="02000500000000000000" pitchFamily="2" charset="0"/>
                        </a:rPr>
                        <a:t>drug</a:t>
                      </a:r>
                      <a:endParaRPr lang="en-US" sz="1400">
                        <a:solidFill>
                          <a:srgbClr val="131A43"/>
                        </a:solidFill>
                      </a:endParaRPr>
                    </a:p>
                  </a:txBody>
                  <a:tcPr marL="69127" marR="69127" marT="34563" marB="34563"/>
                </a:tc>
                <a:tc>
                  <a:txBody>
                    <a:bodyPr/>
                    <a:lstStyle/>
                    <a:p>
                      <a:pPr algn="ctr"/>
                      <a:r>
                        <a:rPr lang="vi-VN" sz="1400" b="1">
                          <a:ln>
                            <a:solidFill>
                              <a:schemeClr val="bg1"/>
                            </a:solidFill>
                          </a:ln>
                          <a:solidFill>
                            <a:srgbClr val="131A43"/>
                          </a:solidFill>
                          <a:latin typeface="#9Slide03 NettoOT" panose="02000500000000000000" pitchFamily="2" charset="0"/>
                        </a:rPr>
                        <a:t>hopes</a:t>
                      </a:r>
                      <a:endParaRPr lang="en-US" sz="1400">
                        <a:solidFill>
                          <a:srgbClr val="131A43"/>
                        </a:solidFill>
                      </a:endParaRPr>
                    </a:p>
                  </a:txBody>
                  <a:tcPr marL="69127" marR="69127" marT="34563" marB="34563"/>
                </a:tc>
                <a:tc>
                  <a:txBody>
                    <a:bodyPr/>
                    <a:lstStyle/>
                    <a:p>
                      <a:pPr algn="ctr"/>
                      <a:r>
                        <a:rPr lang="vi-VN" sz="1400" b="1">
                          <a:ln>
                            <a:solidFill>
                              <a:schemeClr val="bg1"/>
                            </a:solidFill>
                          </a:ln>
                          <a:solidFill>
                            <a:srgbClr val="131A43"/>
                          </a:solidFill>
                          <a:latin typeface="#9Slide03 NettoOT" panose="02000500000000000000" pitchFamily="2" charset="0"/>
                        </a:rPr>
                        <a:t>new</a:t>
                      </a:r>
                      <a:endParaRPr lang="en-US" sz="1400">
                        <a:solidFill>
                          <a:srgbClr val="131A43"/>
                        </a:solidFill>
                      </a:endParaRPr>
                    </a:p>
                  </a:txBody>
                  <a:tcPr marL="69127" marR="69127" marT="34563" marB="34563"/>
                </a:tc>
                <a:tc>
                  <a:txBody>
                    <a:bodyPr/>
                    <a:lstStyle/>
                    <a:p>
                      <a:pPr algn="ctr"/>
                      <a:r>
                        <a:rPr lang="vi-VN" sz="1400" b="1">
                          <a:ln>
                            <a:solidFill>
                              <a:schemeClr val="bg1"/>
                            </a:solidFill>
                          </a:ln>
                          <a:solidFill>
                            <a:srgbClr val="131A43"/>
                          </a:solidFill>
                          <a:latin typeface="#9Slide03 NettoOT" panose="02000500000000000000" pitchFamily="2" charset="0"/>
                        </a:rPr>
                        <a:t>patients</a:t>
                      </a:r>
                      <a:endParaRPr lang="en-US" sz="1400">
                        <a:solidFill>
                          <a:srgbClr val="131A43"/>
                        </a:solidFill>
                      </a:endParaRPr>
                    </a:p>
                  </a:txBody>
                  <a:tcPr marL="69127" marR="69127" marT="34563" marB="34563"/>
                </a:tc>
                <a:tc>
                  <a:txBody>
                    <a:bodyPr/>
                    <a:lstStyle/>
                    <a:p>
                      <a:pPr algn="ctr"/>
                      <a:r>
                        <a:rPr lang="vi-VN" sz="1400" b="1">
                          <a:ln>
                            <a:solidFill>
                              <a:schemeClr val="bg1"/>
                            </a:solidFill>
                          </a:ln>
                          <a:solidFill>
                            <a:srgbClr val="131A43"/>
                          </a:solidFill>
                          <a:latin typeface="#9Slide03 NettoOT" panose="02000500000000000000" pitchFamily="2" charset="0"/>
                        </a:rPr>
                        <a:t>schizophrenia</a:t>
                      </a:r>
                      <a:endParaRPr lang="en-US" sz="1400">
                        <a:solidFill>
                          <a:srgbClr val="131A43"/>
                        </a:solidFill>
                      </a:endParaRPr>
                    </a:p>
                  </a:txBody>
                  <a:tcPr marL="69127" marR="69127" marT="34563" marB="34563"/>
                </a:tc>
                <a:tc>
                  <a:txBody>
                    <a:bodyPr/>
                    <a:lstStyle/>
                    <a:p>
                      <a:pPr algn="ctr"/>
                      <a:r>
                        <a:rPr lang="vi-VN" sz="1400" b="1">
                          <a:ln>
                            <a:solidFill>
                              <a:schemeClr val="bg1"/>
                            </a:solidFill>
                          </a:ln>
                          <a:solidFill>
                            <a:srgbClr val="131A43"/>
                          </a:solidFill>
                          <a:latin typeface="#9Slide03 NettoOT" panose="02000500000000000000" pitchFamily="2" charset="0"/>
                        </a:rPr>
                        <a:t>treatment</a:t>
                      </a:r>
                      <a:endParaRPr lang="en-US" sz="1400">
                        <a:solidFill>
                          <a:srgbClr val="131A43"/>
                        </a:solidFill>
                      </a:endParaRPr>
                    </a:p>
                  </a:txBody>
                  <a:tcPr marL="69127" marR="69127" marT="34563" marB="34563"/>
                </a:tc>
                <a:extLst>
                  <a:ext uri="{0D108BD9-81ED-4DB2-BD59-A6C34878D82A}">
                    <a16:rowId xmlns:a16="http://schemas.microsoft.com/office/drawing/2014/main" val="786713266"/>
                  </a:ext>
                </a:extLst>
              </a:tr>
              <a:tr h="280347">
                <a:tc>
                  <a:txBody>
                    <a:bodyPr/>
                    <a:lstStyle/>
                    <a:p>
                      <a:pPr algn="ctr"/>
                      <a:r>
                        <a:rPr lang="vi-VN" sz="1400" b="1">
                          <a:ln>
                            <a:solidFill>
                              <a:schemeClr val="bg1"/>
                            </a:solidFill>
                          </a:ln>
                          <a:solidFill>
                            <a:srgbClr val="131A43"/>
                          </a:solidFill>
                          <a:latin typeface="#9Slide03 NettoOT" panose="02000500000000000000" pitchFamily="2" charset="0"/>
                        </a:rPr>
                        <a:t>Doc 1</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extLst>
                  <a:ext uri="{0D108BD9-81ED-4DB2-BD59-A6C34878D82A}">
                    <a16:rowId xmlns:a16="http://schemas.microsoft.com/office/drawing/2014/main" val="1613740745"/>
                  </a:ext>
                </a:extLst>
              </a:tr>
              <a:tr h="280347">
                <a:tc>
                  <a:txBody>
                    <a:bodyPr/>
                    <a:lstStyle/>
                    <a:p>
                      <a:pPr algn="ctr"/>
                      <a:r>
                        <a:rPr lang="vi-VN" sz="1400" b="1">
                          <a:ln>
                            <a:solidFill>
                              <a:schemeClr val="bg1"/>
                            </a:solidFill>
                          </a:ln>
                          <a:solidFill>
                            <a:srgbClr val="131A43"/>
                          </a:solidFill>
                          <a:latin typeface="#9Slide03 NettoOT" panose="02000500000000000000" pitchFamily="2" charset="0"/>
                        </a:rPr>
                        <a:t>Doc 2</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extLst>
                  <a:ext uri="{0D108BD9-81ED-4DB2-BD59-A6C34878D82A}">
                    <a16:rowId xmlns:a16="http://schemas.microsoft.com/office/drawing/2014/main" val="104583191"/>
                  </a:ext>
                </a:extLst>
              </a:tr>
              <a:tr h="280347">
                <a:tc>
                  <a:txBody>
                    <a:bodyPr/>
                    <a:lstStyle/>
                    <a:p>
                      <a:pPr algn="ctr"/>
                      <a:r>
                        <a:rPr lang="vi-VN" sz="1400" b="1">
                          <a:ln>
                            <a:solidFill>
                              <a:schemeClr val="bg1"/>
                            </a:solidFill>
                          </a:ln>
                          <a:solidFill>
                            <a:srgbClr val="131A43"/>
                          </a:solidFill>
                          <a:latin typeface="#9Slide03 NettoOT" panose="02000500000000000000" pitchFamily="2" charset="0"/>
                        </a:rPr>
                        <a:t>Doc 3</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extLst>
                  <a:ext uri="{0D108BD9-81ED-4DB2-BD59-A6C34878D82A}">
                    <a16:rowId xmlns:a16="http://schemas.microsoft.com/office/drawing/2014/main" val="868326249"/>
                  </a:ext>
                </a:extLst>
              </a:tr>
              <a:tr h="280347">
                <a:tc>
                  <a:txBody>
                    <a:bodyPr/>
                    <a:lstStyle/>
                    <a:p>
                      <a:pPr algn="ctr"/>
                      <a:r>
                        <a:rPr lang="vi-VN" sz="1400" b="1">
                          <a:ln>
                            <a:solidFill>
                              <a:schemeClr val="bg1"/>
                            </a:solidFill>
                          </a:ln>
                          <a:solidFill>
                            <a:srgbClr val="131A43"/>
                          </a:solidFill>
                          <a:latin typeface="#9Slide03 NettoOT" panose="02000500000000000000" pitchFamily="2" charset="0"/>
                        </a:rPr>
                        <a:t>Doc 4</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1</a:t>
                      </a:r>
                      <a:endParaRPr lang="en-US" sz="1400">
                        <a:solidFill>
                          <a:srgbClr val="131A43"/>
                        </a:solidFill>
                      </a:endParaRPr>
                    </a:p>
                  </a:txBody>
                  <a:tcPr marL="69127" marR="69127" marT="34563" marB="34563"/>
                </a:tc>
                <a:tc>
                  <a:txBody>
                    <a:bodyPr/>
                    <a:lstStyle/>
                    <a:p>
                      <a:pPr algn="ctr"/>
                      <a:r>
                        <a:rPr lang="vi-VN" sz="1400">
                          <a:solidFill>
                            <a:srgbClr val="131A43"/>
                          </a:solidFill>
                        </a:rPr>
                        <a:t>0</a:t>
                      </a:r>
                      <a:endParaRPr lang="en-US" sz="1400">
                        <a:solidFill>
                          <a:srgbClr val="131A43"/>
                        </a:solidFill>
                      </a:endParaRPr>
                    </a:p>
                  </a:txBody>
                  <a:tcPr marL="69127" marR="69127" marT="34563" marB="34563"/>
                </a:tc>
                <a:extLst>
                  <a:ext uri="{0D108BD9-81ED-4DB2-BD59-A6C34878D82A}">
                    <a16:rowId xmlns:a16="http://schemas.microsoft.com/office/drawing/2014/main" val="1665571453"/>
                  </a:ext>
                </a:extLst>
              </a:tr>
              <a:tr h="2803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b="1" i="1">
                          <a:ln>
                            <a:solidFill>
                              <a:schemeClr val="bg1"/>
                            </a:solidFill>
                          </a:ln>
                          <a:solidFill>
                            <a:srgbClr val="131A43"/>
                          </a:solidFill>
                          <a:latin typeface="#9Slide03 NettoOT" panose="02000500000000000000" pitchFamily="2" charset="0"/>
                        </a:rPr>
                        <a:t>Query: </a:t>
                      </a:r>
                    </a:p>
                  </a:txBody>
                  <a:tcPr marL="69127" marR="69127" marT="34563" marB="34563">
                    <a:solidFill>
                      <a:srgbClr val="66CCFF"/>
                    </a:solidFill>
                  </a:tcPr>
                </a:tc>
                <a:tc>
                  <a:txBody>
                    <a:bodyPr/>
                    <a:lstStyle/>
                    <a:p>
                      <a:pPr algn="ctr"/>
                      <a:r>
                        <a:rPr lang="vi-VN" sz="1400">
                          <a:solidFill>
                            <a:srgbClr val="131A43"/>
                          </a:solidFill>
                        </a:rPr>
                        <a:t>0</a:t>
                      </a:r>
                      <a:endParaRPr lang="en-US" sz="1400">
                        <a:solidFill>
                          <a:srgbClr val="131A43"/>
                        </a:solidFill>
                      </a:endParaRPr>
                    </a:p>
                  </a:txBody>
                  <a:tcPr>
                    <a:solidFill>
                      <a:srgbClr val="66CCFF"/>
                    </a:solidFill>
                  </a:tcPr>
                </a:tc>
                <a:tc>
                  <a:txBody>
                    <a:bodyPr/>
                    <a:lstStyle/>
                    <a:p>
                      <a:pPr algn="ctr"/>
                      <a:r>
                        <a:rPr lang="vi-VN" sz="1400">
                          <a:solidFill>
                            <a:srgbClr val="131A43"/>
                          </a:solidFill>
                        </a:rPr>
                        <a:t>0</a:t>
                      </a:r>
                      <a:endParaRPr lang="en-US" sz="1400">
                        <a:solidFill>
                          <a:srgbClr val="131A43"/>
                        </a:solidFill>
                      </a:endParaRPr>
                    </a:p>
                  </a:txBody>
                  <a:tcPr>
                    <a:solidFill>
                      <a:srgbClr val="66CCFF"/>
                    </a:solidFill>
                  </a:tcPr>
                </a:tc>
                <a:tc>
                  <a:txBody>
                    <a:bodyPr/>
                    <a:lstStyle/>
                    <a:p>
                      <a:pPr algn="ctr"/>
                      <a:r>
                        <a:rPr lang="vi-VN" sz="1400">
                          <a:solidFill>
                            <a:srgbClr val="131A43"/>
                          </a:solidFill>
                        </a:rPr>
                        <a:t>1</a:t>
                      </a:r>
                      <a:endParaRPr lang="en-US" sz="1400">
                        <a:solidFill>
                          <a:srgbClr val="131A43"/>
                        </a:solidFill>
                      </a:endParaRPr>
                    </a:p>
                  </a:txBody>
                  <a:tcPr>
                    <a:solidFill>
                      <a:srgbClr val="66CCFF"/>
                    </a:solidFill>
                  </a:tcPr>
                </a:tc>
                <a:tc>
                  <a:txBody>
                    <a:bodyPr/>
                    <a:lstStyle/>
                    <a:p>
                      <a:pPr algn="ctr"/>
                      <a:r>
                        <a:rPr lang="vi-VN" sz="1400">
                          <a:solidFill>
                            <a:srgbClr val="131A43"/>
                          </a:solidFill>
                        </a:rPr>
                        <a:t>0</a:t>
                      </a:r>
                      <a:endParaRPr lang="en-US" sz="1400">
                        <a:solidFill>
                          <a:srgbClr val="131A43"/>
                        </a:solidFill>
                      </a:endParaRPr>
                    </a:p>
                  </a:txBody>
                  <a:tcPr>
                    <a:solidFill>
                      <a:srgbClr val="66CCFF"/>
                    </a:solidFill>
                  </a:tcPr>
                </a:tc>
                <a:tc>
                  <a:txBody>
                    <a:bodyPr/>
                    <a:lstStyle/>
                    <a:p>
                      <a:pPr algn="ctr"/>
                      <a:r>
                        <a:rPr lang="vi-VN" sz="1400">
                          <a:solidFill>
                            <a:srgbClr val="131A43"/>
                          </a:solidFill>
                        </a:rPr>
                        <a:t>1</a:t>
                      </a:r>
                      <a:endParaRPr lang="en-US" sz="1400">
                        <a:solidFill>
                          <a:srgbClr val="131A43"/>
                        </a:solidFill>
                      </a:endParaRPr>
                    </a:p>
                  </a:txBody>
                  <a:tcPr>
                    <a:solidFill>
                      <a:srgbClr val="66CCFF"/>
                    </a:solidFill>
                  </a:tcPr>
                </a:tc>
                <a:tc>
                  <a:txBody>
                    <a:bodyPr/>
                    <a:lstStyle/>
                    <a:p>
                      <a:pPr algn="ctr"/>
                      <a:r>
                        <a:rPr lang="vi-VN" sz="1400">
                          <a:solidFill>
                            <a:srgbClr val="131A43"/>
                          </a:solidFill>
                        </a:rPr>
                        <a:t>0</a:t>
                      </a:r>
                      <a:endParaRPr lang="en-US" sz="1400">
                        <a:solidFill>
                          <a:srgbClr val="131A43"/>
                        </a:solidFill>
                      </a:endParaRPr>
                    </a:p>
                  </a:txBody>
                  <a:tcPr>
                    <a:solidFill>
                      <a:srgbClr val="66CCFF"/>
                    </a:solidFill>
                  </a:tcPr>
                </a:tc>
                <a:tc>
                  <a:txBody>
                    <a:bodyPr/>
                    <a:lstStyle/>
                    <a:p>
                      <a:pPr algn="ctr"/>
                      <a:r>
                        <a:rPr lang="vi-VN" sz="1400">
                          <a:solidFill>
                            <a:srgbClr val="131A43"/>
                          </a:solidFill>
                        </a:rPr>
                        <a:t>1</a:t>
                      </a:r>
                      <a:endParaRPr lang="en-US" sz="1400">
                        <a:solidFill>
                          <a:srgbClr val="131A43"/>
                        </a:solidFill>
                      </a:endParaRPr>
                    </a:p>
                  </a:txBody>
                  <a:tcPr>
                    <a:solidFill>
                      <a:srgbClr val="66CCFF"/>
                    </a:solidFill>
                  </a:tcPr>
                </a:tc>
                <a:tc>
                  <a:txBody>
                    <a:bodyPr/>
                    <a:lstStyle/>
                    <a:p>
                      <a:pPr algn="ctr"/>
                      <a:r>
                        <a:rPr lang="vi-VN" sz="1400">
                          <a:solidFill>
                            <a:srgbClr val="131A43"/>
                          </a:solidFill>
                        </a:rPr>
                        <a:t>0</a:t>
                      </a:r>
                      <a:endParaRPr lang="en-US" sz="1400">
                        <a:solidFill>
                          <a:srgbClr val="131A43"/>
                        </a:solidFill>
                      </a:endParaRPr>
                    </a:p>
                  </a:txBody>
                  <a:tcPr>
                    <a:solidFill>
                      <a:srgbClr val="66CCFF"/>
                    </a:solidFill>
                  </a:tcPr>
                </a:tc>
                <a:extLst>
                  <a:ext uri="{0D108BD9-81ED-4DB2-BD59-A6C34878D82A}">
                    <a16:rowId xmlns:a16="http://schemas.microsoft.com/office/drawing/2014/main" val="2862384469"/>
                  </a:ext>
                </a:extLst>
              </a:tr>
            </a:tbl>
          </a:graphicData>
        </a:graphic>
      </p:graphicFrame>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4A80586-3E3B-7D0B-E1F3-EBE5FCD978EC}"/>
                  </a:ext>
                </a:extLst>
              </p:cNvPr>
              <p:cNvSpPr txBox="1"/>
              <p:nvPr/>
            </p:nvSpPr>
            <p:spPr>
              <a:xfrm>
                <a:off x="265534" y="2424860"/>
                <a:ext cx="3928577"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w</m:t>
                          </m:r>
                        </m:e>
                        <m: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sub>
                      </m:sSub>
                      <m:d>
                        <m:d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d>
                        <m:dPr>
                          <m:begChr m:val="{"/>
                          <m:endChr m:val=""/>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eqArr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1+</m:t>
                              </m:r>
                              <m:func>
                                <m:func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1800" b="1" i="0"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e>
                                        <m: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e>
                                  </m:d>
                                  <m:r>
                                    <a:rPr lang="vi-VN" sz="18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t>   </m:t>
                                  </m:r>
                                </m:e>
                              </m:func>
                              <m:r>
                                <m:rPr>
                                  <m:nor/>
                                </m:rPr>
                                <a:rPr lang="en-US" sz="1800" b="1" i="0"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n</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ế</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u</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sSub>
                                <m:sSub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e>
                                <m: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&gt;0</m:t>
                              </m:r>
                            </m:e>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0                        </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n</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ế</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u</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sSub>
                                <m:sSubPr>
                                  <m:ctrlPr>
                                    <a:rPr lang="en-US" sz="18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e>
                                <m: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r>
                                <m:rPr>
                                  <m:nor/>
                                </m:rPr>
                                <a:rPr lang="en-US" sz="18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=0</m:t>
                              </m:r>
                            </m:e>
                          </m:eqArr>
                        </m:e>
                      </m:d>
                    </m:oMath>
                  </m:oMathPara>
                </a14:m>
                <a:endParaRPr lang="en-US"/>
              </a:p>
            </p:txBody>
          </p:sp>
        </mc:Choice>
        <mc:Fallback>
          <p:sp>
            <p:nvSpPr>
              <p:cNvPr id="19" name="TextBox 18">
                <a:extLst>
                  <a:ext uri="{FF2B5EF4-FFF2-40B4-BE49-F238E27FC236}">
                    <a16:creationId xmlns:a16="http://schemas.microsoft.com/office/drawing/2014/main" id="{84A80586-3E3B-7D0B-E1F3-EBE5FCD978EC}"/>
                  </a:ext>
                </a:extLst>
              </p:cNvPr>
              <p:cNvSpPr txBox="1">
                <a:spLocks noRot="1" noChangeAspect="1" noMove="1" noResize="1" noEditPoints="1" noAdjustHandles="1" noChangeArrowheads="1" noChangeShapeType="1" noTextEdit="1"/>
              </p:cNvSpPr>
              <p:nvPr/>
            </p:nvSpPr>
            <p:spPr>
              <a:xfrm>
                <a:off x="265534" y="2424860"/>
                <a:ext cx="3928577" cy="976614"/>
              </a:xfrm>
              <a:prstGeom prst="rect">
                <a:avLst/>
              </a:prstGeom>
              <a:blipFill>
                <a:blip r:embed="rId2"/>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16DBDA0-E0F9-AAC4-2840-49EE73ABAD06}"/>
              </a:ext>
            </a:extLst>
          </p:cNvPr>
          <p:cNvSpPr txBox="1"/>
          <p:nvPr/>
        </p:nvSpPr>
        <p:spPr>
          <a:xfrm>
            <a:off x="310212" y="3477632"/>
            <a:ext cx="4211757" cy="646331"/>
          </a:xfrm>
          <a:prstGeom prst="rect">
            <a:avLst/>
          </a:prstGeom>
          <a:noFill/>
        </p:spPr>
        <p:txBody>
          <a:bodyPr wrap="square">
            <a:spAutoFit/>
          </a:bodyPr>
          <a:lstStyle/>
          <a:p>
            <a:r>
              <a:rPr lang="vi-VN" sz="3600">
                <a:solidFill>
                  <a:srgbClr val="131A43"/>
                </a:solidFill>
                <a:latin typeface="#9Slide03 NettoOT" panose="02000500000000000000" pitchFamily="2" charset="0"/>
              </a:rPr>
              <a:t>w</a:t>
            </a:r>
            <a:r>
              <a:rPr lang="vi-VN" sz="3600" baseline="-25000">
                <a:solidFill>
                  <a:srgbClr val="131A43"/>
                </a:solidFill>
                <a:latin typeface="#9Slide03 NettoOT" panose="02000500000000000000" pitchFamily="2" charset="0"/>
              </a:rPr>
              <a:t>tf</a:t>
            </a:r>
          </a:p>
        </p:txBody>
      </p:sp>
      <p:graphicFrame>
        <p:nvGraphicFramePr>
          <p:cNvPr id="16" name="Table 2">
            <a:extLst>
              <a:ext uri="{FF2B5EF4-FFF2-40B4-BE49-F238E27FC236}">
                <a16:creationId xmlns:a16="http://schemas.microsoft.com/office/drawing/2014/main" id="{1DF9FCAF-3FFE-1C70-3D75-8B958B897DC6}"/>
              </a:ext>
            </a:extLst>
          </p:cNvPr>
          <p:cNvGraphicFramePr>
            <a:graphicFrameLocks noGrp="1"/>
          </p:cNvGraphicFramePr>
          <p:nvPr>
            <p:extLst>
              <p:ext uri="{D42A27DB-BD31-4B8C-83A1-F6EECF244321}">
                <p14:modId xmlns:p14="http://schemas.microsoft.com/office/powerpoint/2010/main" val="725808859"/>
              </p:ext>
            </p:extLst>
          </p:nvPr>
        </p:nvGraphicFramePr>
        <p:xfrm>
          <a:off x="431999" y="4199012"/>
          <a:ext cx="11514069" cy="2219960"/>
        </p:xfrm>
        <a:graphic>
          <a:graphicData uri="http://schemas.openxmlformats.org/drawingml/2006/table">
            <a:tbl>
              <a:tblPr firstRow="1" bandRow="1">
                <a:tableStyleId>{5940675A-B579-460E-94D1-54222C63F5DA}</a:tableStyleId>
              </a:tblPr>
              <a:tblGrid>
                <a:gridCol w="1279340">
                  <a:extLst>
                    <a:ext uri="{9D8B030D-6E8A-4147-A177-3AD203B41FA5}">
                      <a16:colId xmlns:a16="http://schemas.microsoft.com/office/drawing/2014/main" val="631129302"/>
                    </a:ext>
                  </a:extLst>
                </a:gridCol>
                <a:gridCol w="1244673">
                  <a:extLst>
                    <a:ext uri="{9D8B030D-6E8A-4147-A177-3AD203B41FA5}">
                      <a16:colId xmlns:a16="http://schemas.microsoft.com/office/drawing/2014/main" val="17458380"/>
                    </a:ext>
                  </a:extLst>
                </a:gridCol>
                <a:gridCol w="1601314">
                  <a:extLst>
                    <a:ext uri="{9D8B030D-6E8A-4147-A177-3AD203B41FA5}">
                      <a16:colId xmlns:a16="http://schemas.microsoft.com/office/drawing/2014/main" val="1383387875"/>
                    </a:ext>
                  </a:extLst>
                </a:gridCol>
                <a:gridCol w="1126719">
                  <a:extLst>
                    <a:ext uri="{9D8B030D-6E8A-4147-A177-3AD203B41FA5}">
                      <a16:colId xmlns:a16="http://schemas.microsoft.com/office/drawing/2014/main" val="3830119557"/>
                    </a:ext>
                  </a:extLst>
                </a:gridCol>
                <a:gridCol w="1260877">
                  <a:extLst>
                    <a:ext uri="{9D8B030D-6E8A-4147-A177-3AD203B41FA5}">
                      <a16:colId xmlns:a16="http://schemas.microsoft.com/office/drawing/2014/main" val="1892691350"/>
                    </a:ext>
                  </a:extLst>
                </a:gridCol>
                <a:gridCol w="1172617">
                  <a:extLst>
                    <a:ext uri="{9D8B030D-6E8A-4147-A177-3AD203B41FA5}">
                      <a16:colId xmlns:a16="http://schemas.microsoft.com/office/drawing/2014/main" val="2212073527"/>
                    </a:ext>
                  </a:extLst>
                </a:gridCol>
                <a:gridCol w="1129935">
                  <a:extLst>
                    <a:ext uri="{9D8B030D-6E8A-4147-A177-3AD203B41FA5}">
                      <a16:colId xmlns:a16="http://schemas.microsoft.com/office/drawing/2014/main" val="3496968626"/>
                    </a:ext>
                  </a:extLst>
                </a:gridCol>
                <a:gridCol w="1483113">
                  <a:extLst>
                    <a:ext uri="{9D8B030D-6E8A-4147-A177-3AD203B41FA5}">
                      <a16:colId xmlns:a16="http://schemas.microsoft.com/office/drawing/2014/main" val="743354949"/>
                    </a:ext>
                  </a:extLst>
                </a:gridCol>
                <a:gridCol w="1215481">
                  <a:extLst>
                    <a:ext uri="{9D8B030D-6E8A-4147-A177-3AD203B41FA5}">
                      <a16:colId xmlns:a16="http://schemas.microsoft.com/office/drawing/2014/main" val="1887042539"/>
                    </a:ext>
                  </a:extLst>
                </a:gridCol>
              </a:tblGrid>
              <a:tr h="0">
                <a:tc>
                  <a:txBody>
                    <a:bodyPr/>
                    <a:lstStyle/>
                    <a:p>
                      <a:pPr algn="ct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approach</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breakthrough</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drug</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hopes</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new</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patients</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schizophrenia</a:t>
                      </a:r>
                      <a:endParaRPr lang="en-US"/>
                    </a:p>
                  </a:txBody>
                  <a:tcPr/>
                </a:tc>
                <a:tc>
                  <a:txBody>
                    <a:bodyPr/>
                    <a:lstStyle/>
                    <a:p>
                      <a:pPr algn="ctr"/>
                      <a:r>
                        <a:rPr lang="vi-VN" sz="1800" b="1">
                          <a:ln>
                            <a:solidFill>
                              <a:schemeClr val="bg1"/>
                            </a:solidFill>
                          </a:ln>
                          <a:solidFill>
                            <a:srgbClr val="131A43"/>
                          </a:solidFill>
                          <a:latin typeface="#9Slide03 NettoOT" panose="02000500000000000000" pitchFamily="2" charset="0"/>
                        </a:rPr>
                        <a:t>treatment</a:t>
                      </a:r>
                      <a:endParaRPr lang="en-US"/>
                    </a:p>
                  </a:txBody>
                  <a:tcPr/>
                </a:tc>
                <a:extLst>
                  <a:ext uri="{0D108BD9-81ED-4DB2-BD59-A6C34878D82A}">
                    <a16:rowId xmlns:a16="http://schemas.microsoft.com/office/drawing/2014/main" val="786713266"/>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1</a:t>
                      </a:r>
                      <a:endParaRPr lang="en-US"/>
                    </a:p>
                  </a:txBody>
                  <a:tcPr/>
                </a:tc>
                <a:tc>
                  <a:txBody>
                    <a:bodyPr/>
                    <a:lstStyle/>
                    <a:p>
                      <a:pPr algn="ctr"/>
                      <a:r>
                        <a:rPr lang="vi-VN" sz="1600"/>
                        <a:t>0</a:t>
                      </a:r>
                      <a:endParaRPr lang="en-US" sz="1600"/>
                    </a:p>
                  </a:txBody>
                  <a:tcPr/>
                </a:tc>
                <a:tc>
                  <a:txBody>
                    <a:bodyPr/>
                    <a:lstStyle/>
                    <a:p>
                      <a:pPr algn="ctr"/>
                      <a:r>
                        <a:rPr lang="vi-VN" sz="1600"/>
                        <a:t>1 + log(1)</a:t>
                      </a:r>
                      <a:endParaRPr lang="en-US" sz="1600"/>
                    </a:p>
                  </a:txBody>
                  <a:tcPr/>
                </a:tc>
                <a:tc>
                  <a:txBody>
                    <a:bodyPr/>
                    <a:lstStyle/>
                    <a:p>
                      <a:pPr algn="ctr"/>
                      <a:r>
                        <a:rPr lang="vi-VN" sz="1600"/>
                        <a:t>1 + log1</a:t>
                      </a:r>
                      <a:endParaRPr lang="en-US" sz="1600"/>
                    </a:p>
                  </a:txBody>
                  <a:tcPr/>
                </a:tc>
                <a:tc>
                  <a:txBody>
                    <a:bodyPr/>
                    <a:lstStyle/>
                    <a:p>
                      <a:pPr algn="ctr"/>
                      <a:r>
                        <a:rPr lang="vi-VN" sz="1600"/>
                        <a:t>0</a:t>
                      </a:r>
                      <a:endParaRPr lang="en-US" sz="1600"/>
                    </a:p>
                  </a:txBody>
                  <a:tcPr/>
                </a:tc>
                <a:tc>
                  <a:txBody>
                    <a:bodyPr/>
                    <a:lstStyle/>
                    <a:p>
                      <a:pPr algn="ctr"/>
                      <a:r>
                        <a:rPr lang="vi-VN" sz="1600"/>
                        <a:t>0</a:t>
                      </a:r>
                      <a:endParaRPr lang="en-US" sz="1600"/>
                    </a:p>
                  </a:txBody>
                  <a:tcPr/>
                </a:tc>
                <a:tc>
                  <a:txBody>
                    <a:bodyPr/>
                    <a:lstStyle/>
                    <a:p>
                      <a:pPr algn="ctr"/>
                      <a:r>
                        <a:rPr lang="vi-VN" sz="1600"/>
                        <a:t>0</a:t>
                      </a:r>
                      <a:endParaRPr lang="en-US" sz="1600"/>
                    </a:p>
                  </a:txBody>
                  <a:tcPr/>
                </a:tc>
                <a:tc>
                  <a:txBody>
                    <a:bodyPr/>
                    <a:lstStyle/>
                    <a:p>
                      <a:pPr algn="ctr"/>
                      <a:r>
                        <a:rPr lang="vi-VN" sz="1600"/>
                        <a:t>1 + log(1)</a:t>
                      </a:r>
                      <a:endParaRPr lang="en-US" sz="1600"/>
                    </a:p>
                  </a:txBody>
                  <a:tcPr/>
                </a:tc>
                <a:tc>
                  <a:txBody>
                    <a:bodyPr/>
                    <a:lstStyle/>
                    <a:p>
                      <a:pPr algn="ctr"/>
                      <a:r>
                        <a:rPr lang="vi-VN" sz="1600"/>
                        <a:t>0</a:t>
                      </a:r>
                      <a:endParaRPr lang="en-US" sz="1600"/>
                    </a:p>
                  </a:txBody>
                  <a:tcPr/>
                </a:tc>
                <a:extLst>
                  <a:ext uri="{0D108BD9-81ED-4DB2-BD59-A6C34878D82A}">
                    <a16:rowId xmlns:a16="http://schemas.microsoft.com/office/drawing/2014/main" val="1613740745"/>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2</a:t>
                      </a:r>
                      <a:endParaRPr lang="en-US"/>
                    </a:p>
                  </a:txBody>
                  <a:tcPr/>
                </a:tc>
                <a:tc>
                  <a:txBody>
                    <a:bodyPr/>
                    <a:lstStyle/>
                    <a:p>
                      <a:pPr algn="ctr"/>
                      <a:r>
                        <a:rPr lang="vi-VN" sz="1600"/>
                        <a:t>0</a:t>
                      </a:r>
                      <a:endParaRPr lang="en-US" sz="1600"/>
                    </a:p>
                  </a:txBody>
                  <a:tcPr/>
                </a:tc>
                <a:tc>
                  <a:txBody>
                    <a:bodyPr/>
                    <a:lstStyle/>
                    <a:p>
                      <a:pPr algn="ctr"/>
                      <a:r>
                        <a:rPr lang="vi-VN" sz="1600"/>
                        <a:t>0</a:t>
                      </a:r>
                      <a:endParaRPr lang="en-US" sz="1600"/>
                    </a:p>
                  </a:txBody>
                  <a:tcPr/>
                </a:tc>
                <a:tc>
                  <a:txBody>
                    <a:bodyPr/>
                    <a:lstStyle/>
                    <a:p>
                      <a:pPr algn="ctr"/>
                      <a:r>
                        <a:rPr lang="vi-VN" sz="1600"/>
                        <a:t>1 + log(1)</a:t>
                      </a:r>
                      <a:endParaRPr lang="en-US" sz="1600"/>
                    </a:p>
                  </a:txBody>
                  <a:tcPr/>
                </a:tc>
                <a:tc>
                  <a:txBody>
                    <a:bodyPr/>
                    <a:lstStyle/>
                    <a:p>
                      <a:pPr algn="ctr"/>
                      <a:r>
                        <a:rPr lang="vi-VN" sz="1600"/>
                        <a:t>0</a:t>
                      </a:r>
                      <a:endParaRPr lang="en-US" sz="1600"/>
                    </a:p>
                  </a:txBody>
                  <a:tcPr/>
                </a:tc>
                <a:tc>
                  <a:txBody>
                    <a:bodyPr/>
                    <a:lstStyle/>
                    <a:p>
                      <a:pPr algn="ctr"/>
                      <a:r>
                        <a:rPr lang="vi-VN" sz="1600"/>
                        <a:t>1 + log(1)</a:t>
                      </a:r>
                      <a:endParaRPr lang="en-US" sz="1600"/>
                    </a:p>
                  </a:txBody>
                  <a:tcPr/>
                </a:tc>
                <a:tc>
                  <a:txBody>
                    <a:bodyPr/>
                    <a:lstStyle/>
                    <a:p>
                      <a:pPr algn="ctr"/>
                      <a:r>
                        <a:rPr lang="vi-VN" sz="1600"/>
                        <a:t>0</a:t>
                      </a:r>
                      <a:endParaRPr lang="en-US" sz="1600"/>
                    </a:p>
                  </a:txBody>
                  <a:tcPr/>
                </a:tc>
                <a:tc>
                  <a:txBody>
                    <a:bodyPr/>
                    <a:lstStyle/>
                    <a:p>
                      <a:pPr algn="ctr"/>
                      <a:r>
                        <a:rPr lang="vi-VN" sz="1600"/>
                        <a:t>1 + log(1)</a:t>
                      </a:r>
                      <a:endParaRPr lang="en-US" sz="1600"/>
                    </a:p>
                  </a:txBody>
                  <a:tcPr/>
                </a:tc>
                <a:tc>
                  <a:txBody>
                    <a:bodyPr/>
                    <a:lstStyle/>
                    <a:p>
                      <a:pPr algn="ctr"/>
                      <a:r>
                        <a:rPr lang="vi-VN" sz="1600"/>
                        <a:t>0</a:t>
                      </a:r>
                      <a:endParaRPr lang="en-US" sz="1600"/>
                    </a:p>
                  </a:txBody>
                  <a:tcPr/>
                </a:tc>
                <a:extLst>
                  <a:ext uri="{0D108BD9-81ED-4DB2-BD59-A6C34878D82A}">
                    <a16:rowId xmlns:a16="http://schemas.microsoft.com/office/drawing/2014/main" val="104583191"/>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3</a:t>
                      </a:r>
                      <a:endParaRPr lang="en-US"/>
                    </a:p>
                  </a:txBody>
                  <a:tcPr/>
                </a:tc>
                <a:tc>
                  <a:txBody>
                    <a:bodyPr/>
                    <a:lstStyle/>
                    <a:p>
                      <a:pPr algn="ctr"/>
                      <a:r>
                        <a:rPr lang="vi-VN" sz="1600"/>
                        <a:t>1 + log(1)</a:t>
                      </a:r>
                      <a:endParaRPr lang="en-US" sz="1600"/>
                    </a:p>
                  </a:txBody>
                  <a:tcPr/>
                </a:tc>
                <a:tc>
                  <a:txBody>
                    <a:bodyPr/>
                    <a:lstStyle/>
                    <a:p>
                      <a:pPr algn="ctr"/>
                      <a:r>
                        <a:rPr lang="vi-VN" sz="1600"/>
                        <a:t>0</a:t>
                      </a:r>
                      <a:endParaRPr lang="en-US" sz="1600"/>
                    </a:p>
                  </a:txBody>
                  <a:tcPr/>
                </a:tc>
                <a:tc>
                  <a:txBody>
                    <a:bodyPr/>
                    <a:lstStyle/>
                    <a:p>
                      <a:pPr algn="ctr"/>
                      <a:r>
                        <a:rPr lang="vi-VN" sz="1600"/>
                        <a:t>0</a:t>
                      </a:r>
                      <a:endParaRPr lang="en-US" sz="1600"/>
                    </a:p>
                  </a:txBody>
                  <a:tcPr/>
                </a:tc>
                <a:tc>
                  <a:txBody>
                    <a:bodyPr/>
                    <a:lstStyle/>
                    <a:p>
                      <a:pPr algn="ctr"/>
                      <a:r>
                        <a:rPr lang="vi-VN" sz="1600"/>
                        <a:t>0</a:t>
                      </a:r>
                      <a:endParaRPr lang="en-US" sz="1600"/>
                    </a:p>
                  </a:txBody>
                  <a:tcPr/>
                </a:tc>
                <a:tc>
                  <a:txBody>
                    <a:bodyPr/>
                    <a:lstStyle/>
                    <a:p>
                      <a:pPr algn="ctr"/>
                      <a:r>
                        <a:rPr lang="vi-VN" sz="1600"/>
                        <a:t>1 + log(1)</a:t>
                      </a:r>
                      <a:endParaRPr lang="en-US" sz="1600"/>
                    </a:p>
                  </a:txBody>
                  <a:tcPr/>
                </a:tc>
                <a:tc>
                  <a:txBody>
                    <a:bodyPr/>
                    <a:lstStyle/>
                    <a:p>
                      <a:pPr algn="ctr"/>
                      <a:r>
                        <a:rPr lang="vi-VN" sz="1600"/>
                        <a:t>0</a:t>
                      </a:r>
                      <a:endParaRPr lang="en-US" sz="1600"/>
                    </a:p>
                  </a:txBody>
                  <a:tcPr/>
                </a:tc>
                <a:tc>
                  <a:txBody>
                    <a:bodyPr/>
                    <a:lstStyle/>
                    <a:p>
                      <a:pPr algn="ctr"/>
                      <a:r>
                        <a:rPr lang="vi-VN" sz="1600"/>
                        <a:t>1 + log(1)</a:t>
                      </a:r>
                      <a:endParaRPr lang="en-US" sz="1600"/>
                    </a:p>
                  </a:txBody>
                  <a:tcPr/>
                </a:tc>
                <a:tc>
                  <a:txBody>
                    <a:bodyPr/>
                    <a:lstStyle/>
                    <a:p>
                      <a:pPr algn="ctr"/>
                      <a:r>
                        <a:rPr lang="vi-VN" sz="1600"/>
                        <a:t>1 + log(1)</a:t>
                      </a:r>
                      <a:endParaRPr lang="en-US" sz="1600"/>
                    </a:p>
                  </a:txBody>
                  <a:tcPr/>
                </a:tc>
                <a:extLst>
                  <a:ext uri="{0D108BD9-81ED-4DB2-BD59-A6C34878D82A}">
                    <a16:rowId xmlns:a16="http://schemas.microsoft.com/office/drawing/2014/main" val="868326249"/>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4</a:t>
                      </a:r>
                      <a:endParaRPr lang="en-US"/>
                    </a:p>
                  </a:txBody>
                  <a:tcPr/>
                </a:tc>
                <a:tc>
                  <a:txBody>
                    <a:bodyPr/>
                    <a:lstStyle/>
                    <a:p>
                      <a:pPr algn="ctr"/>
                      <a:r>
                        <a:rPr lang="vi-VN" sz="1600"/>
                        <a:t>0</a:t>
                      </a:r>
                      <a:endParaRPr lang="en-US" sz="1600"/>
                    </a:p>
                  </a:txBody>
                  <a:tcPr/>
                </a:tc>
                <a:tc>
                  <a:txBody>
                    <a:bodyPr/>
                    <a:lstStyle/>
                    <a:p>
                      <a:pPr algn="ctr"/>
                      <a:r>
                        <a:rPr lang="vi-VN" sz="1600"/>
                        <a:t>0</a:t>
                      </a:r>
                      <a:endParaRPr lang="en-US" sz="1600"/>
                    </a:p>
                  </a:txBody>
                  <a:tcPr/>
                </a:tc>
                <a:tc>
                  <a:txBody>
                    <a:bodyPr/>
                    <a:lstStyle/>
                    <a:p>
                      <a:pPr algn="ctr"/>
                      <a:r>
                        <a:rPr lang="vi-VN" sz="1600"/>
                        <a:t>0</a:t>
                      </a:r>
                      <a:endParaRPr lang="en-US" sz="1600"/>
                    </a:p>
                  </a:txBody>
                  <a:tcPr/>
                </a:tc>
                <a:tc>
                  <a:txBody>
                    <a:bodyPr/>
                    <a:lstStyle/>
                    <a:p>
                      <a:pPr algn="ctr"/>
                      <a:r>
                        <a:rPr lang="vi-VN" sz="1600"/>
                        <a:t>1 + log(1)</a:t>
                      </a:r>
                      <a:endParaRPr lang="en-US" sz="1600"/>
                    </a:p>
                  </a:txBody>
                  <a:tcPr/>
                </a:tc>
                <a:tc>
                  <a:txBody>
                    <a:bodyPr/>
                    <a:lstStyle/>
                    <a:p>
                      <a:pPr algn="ctr"/>
                      <a:r>
                        <a:rPr lang="vi-VN" sz="1600"/>
                        <a:t>1 + log(1)</a:t>
                      </a:r>
                      <a:endParaRPr lang="en-US" sz="1600"/>
                    </a:p>
                  </a:txBody>
                  <a:tcPr/>
                </a:tc>
                <a:tc>
                  <a:txBody>
                    <a:bodyPr/>
                    <a:lstStyle/>
                    <a:p>
                      <a:pPr algn="ctr"/>
                      <a:r>
                        <a:rPr lang="vi-VN" sz="1600"/>
                        <a:t>1 + log(1)</a:t>
                      </a:r>
                      <a:endParaRPr lang="en-US" sz="1600"/>
                    </a:p>
                  </a:txBody>
                  <a:tcPr/>
                </a:tc>
                <a:tc>
                  <a:txBody>
                    <a:bodyPr/>
                    <a:lstStyle/>
                    <a:p>
                      <a:pPr algn="ctr"/>
                      <a:r>
                        <a:rPr lang="vi-VN" sz="1600"/>
                        <a:t>1 + log(1)</a:t>
                      </a:r>
                      <a:endParaRPr lang="en-US" sz="1600"/>
                    </a:p>
                  </a:txBody>
                  <a:tcPr/>
                </a:tc>
                <a:tc>
                  <a:txBody>
                    <a:bodyPr/>
                    <a:lstStyle/>
                    <a:p>
                      <a:pPr algn="ctr"/>
                      <a:r>
                        <a:rPr lang="vi-VN" sz="1600"/>
                        <a:t>0</a:t>
                      </a:r>
                      <a:endParaRPr lang="en-US" sz="1600"/>
                    </a:p>
                  </a:txBody>
                  <a:tcPr/>
                </a:tc>
                <a:extLst>
                  <a:ext uri="{0D108BD9-81ED-4DB2-BD59-A6C34878D82A}">
                    <a16:rowId xmlns:a16="http://schemas.microsoft.com/office/drawing/2014/main" val="16655714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a:ln>
                            <a:solidFill>
                              <a:schemeClr val="bg1"/>
                            </a:solidFill>
                          </a:ln>
                          <a:solidFill>
                            <a:srgbClr val="131A43"/>
                          </a:solidFill>
                          <a:latin typeface="#9Slide03 NettoOT" panose="02000500000000000000" pitchFamily="2" charset="0"/>
                        </a:rPr>
                        <a:t>Query: </a:t>
                      </a:r>
                    </a:p>
                  </a:txBody>
                  <a:tcPr>
                    <a:solidFill>
                      <a:srgbClr val="66CCFF"/>
                    </a:solidFill>
                  </a:tcPr>
                </a:tc>
                <a:tc>
                  <a:txBody>
                    <a:bodyPr/>
                    <a:lstStyle/>
                    <a:p>
                      <a:pPr algn="ctr"/>
                      <a:r>
                        <a:rPr lang="vi-VN" sz="1600"/>
                        <a:t>0</a:t>
                      </a:r>
                      <a:endParaRPr lang="en-US" sz="1600"/>
                    </a:p>
                  </a:txBody>
                  <a:tcPr>
                    <a:solidFill>
                      <a:srgbClr val="66CCFF"/>
                    </a:solidFill>
                  </a:tcPr>
                </a:tc>
                <a:tc>
                  <a:txBody>
                    <a:bodyPr/>
                    <a:lstStyle/>
                    <a:p>
                      <a:pPr algn="ctr"/>
                      <a:r>
                        <a:rPr lang="vi-VN" sz="1600"/>
                        <a:t>0</a:t>
                      </a:r>
                      <a:endParaRPr lang="en-US" sz="1600"/>
                    </a:p>
                  </a:txBody>
                  <a:tcPr>
                    <a:solidFill>
                      <a:srgbClr val="66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600"/>
                        <a:t>1 + log(1)</a:t>
                      </a:r>
                      <a:endParaRPr lang="en-US" sz="1600"/>
                    </a:p>
                  </a:txBody>
                  <a:tcPr>
                    <a:solidFill>
                      <a:srgbClr val="66CCFF"/>
                    </a:solidFill>
                  </a:tcPr>
                </a:tc>
                <a:tc>
                  <a:txBody>
                    <a:bodyPr/>
                    <a:lstStyle/>
                    <a:p>
                      <a:pPr algn="ctr"/>
                      <a:r>
                        <a:rPr lang="vi-VN" sz="1600"/>
                        <a:t>0</a:t>
                      </a:r>
                      <a:endParaRPr lang="en-US" sz="1600"/>
                    </a:p>
                  </a:txBody>
                  <a:tcPr>
                    <a:solidFill>
                      <a:srgbClr val="66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600"/>
                        <a:t>1 + log(1)</a:t>
                      </a:r>
                      <a:endParaRPr lang="en-US" sz="1600"/>
                    </a:p>
                  </a:txBody>
                  <a:tcPr>
                    <a:solidFill>
                      <a:srgbClr val="66CCFF"/>
                    </a:solidFill>
                  </a:tcPr>
                </a:tc>
                <a:tc>
                  <a:txBody>
                    <a:bodyPr/>
                    <a:lstStyle/>
                    <a:p>
                      <a:pPr algn="ctr"/>
                      <a:r>
                        <a:rPr lang="vi-VN" sz="1600"/>
                        <a:t>0</a:t>
                      </a:r>
                      <a:endParaRPr lang="en-US" sz="1600"/>
                    </a:p>
                  </a:txBody>
                  <a:tcPr>
                    <a:solidFill>
                      <a:srgbClr val="66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600"/>
                        <a:t>1 + log(1)</a:t>
                      </a:r>
                      <a:endParaRPr lang="en-US" sz="1600"/>
                    </a:p>
                  </a:txBody>
                  <a:tcPr>
                    <a:solidFill>
                      <a:srgbClr val="66CCFF"/>
                    </a:solidFill>
                  </a:tcPr>
                </a:tc>
                <a:tc>
                  <a:txBody>
                    <a:bodyPr/>
                    <a:lstStyle/>
                    <a:p>
                      <a:pPr algn="ctr"/>
                      <a:r>
                        <a:rPr lang="vi-VN" sz="1600"/>
                        <a:t>0</a:t>
                      </a:r>
                      <a:endParaRPr lang="en-US" sz="1600"/>
                    </a:p>
                  </a:txBody>
                  <a:tcPr>
                    <a:solidFill>
                      <a:srgbClr val="66CCFF"/>
                    </a:solidFill>
                  </a:tcPr>
                </a:tc>
                <a:extLst>
                  <a:ext uri="{0D108BD9-81ED-4DB2-BD59-A6C34878D82A}">
                    <a16:rowId xmlns:a16="http://schemas.microsoft.com/office/drawing/2014/main" val="2862384469"/>
                  </a:ext>
                </a:extLst>
              </a:tr>
            </a:tbl>
          </a:graphicData>
        </a:graphic>
      </p:graphicFrame>
      <p:sp>
        <p:nvSpPr>
          <p:cNvPr id="3" name="TextBox 2">
            <a:extLst>
              <a:ext uri="{FF2B5EF4-FFF2-40B4-BE49-F238E27FC236}">
                <a16:creationId xmlns:a16="http://schemas.microsoft.com/office/drawing/2014/main" id="{E5D20976-EDBD-47EB-A46C-7ADC9EF6DE70}"/>
              </a:ext>
            </a:extLst>
          </p:cNvPr>
          <p:cNvSpPr txBox="1"/>
          <p:nvPr/>
        </p:nvSpPr>
        <p:spPr>
          <a:xfrm>
            <a:off x="4413974" y="1104375"/>
            <a:ext cx="4211757" cy="646331"/>
          </a:xfrm>
          <a:prstGeom prst="rect">
            <a:avLst/>
          </a:prstGeom>
          <a:noFill/>
        </p:spPr>
        <p:txBody>
          <a:bodyPr wrap="square">
            <a:spAutoFit/>
          </a:bodyPr>
          <a:lstStyle/>
          <a:p>
            <a:r>
              <a:rPr lang="vi-VN" sz="3600">
                <a:solidFill>
                  <a:srgbClr val="131A43"/>
                </a:solidFill>
                <a:latin typeface="#9Slide03 NettoOT" panose="02000500000000000000" pitchFamily="2" charset="0"/>
              </a:rPr>
              <a:t>tf</a:t>
            </a:r>
            <a:endParaRPr lang="vi-VN" sz="3600" baseline="-25000">
              <a:solidFill>
                <a:srgbClr val="131A43"/>
              </a:solidFill>
              <a:latin typeface="#9Slide03 NettoOT" panose="02000500000000000000" pitchFamily="2" charset="0"/>
            </a:endParaRPr>
          </a:p>
        </p:txBody>
      </p:sp>
      <p:cxnSp>
        <p:nvCxnSpPr>
          <p:cNvPr id="13" name="Straight Arrow Connector 12">
            <a:extLst>
              <a:ext uri="{FF2B5EF4-FFF2-40B4-BE49-F238E27FC236}">
                <a16:creationId xmlns:a16="http://schemas.microsoft.com/office/drawing/2014/main" id="{F6D3E885-B202-B4F0-B89F-713C0F7A6836}"/>
              </a:ext>
            </a:extLst>
          </p:cNvPr>
          <p:cNvCxnSpPr>
            <a:cxnSpLocks/>
          </p:cNvCxnSpPr>
          <p:nvPr/>
        </p:nvCxnSpPr>
        <p:spPr>
          <a:xfrm flipH="1">
            <a:off x="6211335" y="3429000"/>
            <a:ext cx="2074029" cy="736176"/>
          </a:xfrm>
          <a:prstGeom prst="straightConnector1">
            <a:avLst/>
          </a:prstGeom>
          <a:ln w="38100">
            <a:solidFill>
              <a:srgbClr val="00009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12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childTnLst>
                                </p:cTn>
                              </p:par>
                              <p:par>
                                <p:cTn id="37" presetID="16" presetClass="entr" presetSubtype="37"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outVertical)">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5CB3B5-6AC8-2FBD-7951-DB3D8D2554E2}"/>
              </a:ext>
            </a:extLst>
          </p:cNvPr>
          <p:cNvGrpSpPr/>
          <p:nvPr/>
        </p:nvGrpSpPr>
        <p:grpSpPr>
          <a:xfrm>
            <a:off x="-17056" y="-95401"/>
            <a:ext cx="1408758" cy="1408759"/>
            <a:chOff x="-604988" y="-51894"/>
            <a:chExt cx="1408758" cy="1408759"/>
          </a:xfrm>
        </p:grpSpPr>
        <p:sp>
          <p:nvSpPr>
            <p:cNvPr id="5" name="Freeform: Shape 4">
              <a:extLst>
                <a:ext uri="{FF2B5EF4-FFF2-40B4-BE49-F238E27FC236}">
                  <a16:creationId xmlns:a16="http://schemas.microsoft.com/office/drawing/2014/main" id="{8594DD2D-55F7-6AFA-DE84-23FB10557AF6}"/>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a:extLst>
                <a:ext uri="{FF2B5EF4-FFF2-40B4-BE49-F238E27FC236}">
                  <a16:creationId xmlns:a16="http://schemas.microsoft.com/office/drawing/2014/main" id="{A17A05C6-57A6-F203-F591-2394FAE9661A}"/>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6838C1A3-261A-7BF2-5781-B4A9F5566771}"/>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a:extLst>
                <a:ext uri="{FF2B5EF4-FFF2-40B4-BE49-F238E27FC236}">
                  <a16:creationId xmlns:a16="http://schemas.microsoft.com/office/drawing/2014/main" id="{E8FFE262-3053-823D-E7A4-D0E01B46B2D6}"/>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9" name="Freeform: Shape 8">
            <a:extLst>
              <a:ext uri="{FF2B5EF4-FFF2-40B4-BE49-F238E27FC236}">
                <a16:creationId xmlns:a16="http://schemas.microsoft.com/office/drawing/2014/main" id="{30E294FA-2E26-5F2B-FF6A-B73E6002AE8B}"/>
              </a:ext>
            </a:extLst>
          </p:cNvPr>
          <p:cNvSpPr/>
          <p:nvPr/>
        </p:nvSpPr>
        <p:spPr>
          <a:xfrm rot="2758965">
            <a:off x="1483925" y="-1216354"/>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10" name="TextBox 9">
            <a:extLst>
              <a:ext uri="{FF2B5EF4-FFF2-40B4-BE49-F238E27FC236}">
                <a16:creationId xmlns:a16="http://schemas.microsoft.com/office/drawing/2014/main" id="{4471D4BB-ED32-ECE4-3F92-8C5A72CDFB06}"/>
              </a:ext>
            </a:extLst>
          </p:cNvPr>
          <p:cNvSpPr txBox="1"/>
          <p:nvPr/>
        </p:nvSpPr>
        <p:spPr>
          <a:xfrm>
            <a:off x="1487985" y="246460"/>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THUẬT TOÁN</a:t>
            </a:r>
            <a:endParaRPr lang="en-US" sz="4400" dirty="0">
              <a:solidFill>
                <a:schemeClr val="bg1"/>
              </a:solidFill>
              <a:latin typeface="#9Slide03 NettoOT" panose="02000500000000000000" pitchFamily="2" charset="0"/>
            </a:endParaRPr>
          </a:p>
        </p:txBody>
      </p:sp>
      <p:sp>
        <p:nvSpPr>
          <p:cNvPr id="11" name="TextBox 10">
            <a:extLst>
              <a:ext uri="{FF2B5EF4-FFF2-40B4-BE49-F238E27FC236}">
                <a16:creationId xmlns:a16="http://schemas.microsoft.com/office/drawing/2014/main" id="{E63BA779-DC52-4C42-682D-62936DF3D2D4}"/>
              </a:ext>
            </a:extLst>
          </p:cNvPr>
          <p:cNvSpPr txBox="1"/>
          <p:nvPr/>
        </p:nvSpPr>
        <p:spPr>
          <a:xfrm>
            <a:off x="310212" y="18513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2</a:t>
            </a:r>
            <a:endParaRPr lang="en-US" sz="4400" b="1">
              <a:solidFill>
                <a:srgbClr val="131A43"/>
              </a:solidFill>
              <a:latin typeface="#9Slide03 NettoOT" panose="02000500000000000000" pitchFamily="2" charset="0"/>
            </a:endParaRPr>
          </a:p>
        </p:txBody>
      </p:sp>
      <p:sp>
        <p:nvSpPr>
          <p:cNvPr id="12" name="TextBox 11">
            <a:extLst>
              <a:ext uri="{FF2B5EF4-FFF2-40B4-BE49-F238E27FC236}">
                <a16:creationId xmlns:a16="http://schemas.microsoft.com/office/drawing/2014/main" id="{6F2B84B9-DE1E-AC9F-48D3-7F9422E04BFE}"/>
              </a:ext>
            </a:extLst>
          </p:cNvPr>
          <p:cNvSpPr txBox="1"/>
          <p:nvPr/>
        </p:nvSpPr>
        <p:spPr>
          <a:xfrm>
            <a:off x="127537" y="1129498"/>
            <a:ext cx="4858889" cy="1077218"/>
          </a:xfrm>
          <a:prstGeom prst="rect">
            <a:avLst/>
          </a:prstGeom>
          <a:noFill/>
        </p:spPr>
        <p:txBody>
          <a:bodyPr wrap="square">
            <a:spAutoFit/>
          </a:bodyPr>
          <a:lstStyle/>
          <a:p>
            <a:r>
              <a:rPr lang="vi-VN" sz="3200">
                <a:solidFill>
                  <a:srgbClr val="131A43"/>
                </a:solidFill>
                <a:latin typeface="#9Slide03 NettoOT" panose="02000500000000000000" pitchFamily="2" charset="0"/>
              </a:rPr>
              <a:t>Áp dụng thuật toán</a:t>
            </a:r>
          </a:p>
          <a:p>
            <a:r>
              <a:rPr lang="vi-VN" sz="3200">
                <a:solidFill>
                  <a:srgbClr val="131A43"/>
                </a:solidFill>
                <a:latin typeface="#9Slide03 NettoOT" panose="02000500000000000000" pitchFamily="2" charset="0"/>
              </a:rPr>
              <a:t>	B3: Tính idf và w</a:t>
            </a:r>
            <a:r>
              <a:rPr lang="vi-VN" sz="3200" baseline="-25000">
                <a:solidFill>
                  <a:srgbClr val="131A43"/>
                </a:solidFill>
                <a:latin typeface="#9Slide03 NettoOT" panose="02000500000000000000" pitchFamily="2" charset="0"/>
              </a:rPr>
              <a:t>tf.idf</a:t>
            </a:r>
          </a:p>
        </p:txBody>
      </p:sp>
      <p:sp>
        <p:nvSpPr>
          <p:cNvPr id="14" name="Rectangle 13">
            <a:extLst>
              <a:ext uri="{FF2B5EF4-FFF2-40B4-BE49-F238E27FC236}">
                <a16:creationId xmlns:a16="http://schemas.microsoft.com/office/drawing/2014/main" id="{8245EC79-9892-52DA-FF1E-0B14D00358F2}"/>
              </a:ext>
            </a:extLst>
          </p:cNvPr>
          <p:cNvSpPr/>
          <p:nvPr/>
        </p:nvSpPr>
        <p:spPr>
          <a:xfrm flipH="1">
            <a:off x="1001368" y="2301481"/>
            <a:ext cx="45719" cy="1439291"/>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4A80586-3E3B-7D0B-E1F3-EBE5FCD978EC}"/>
                  </a:ext>
                </a:extLst>
              </p:cNvPr>
              <p:cNvSpPr txBox="1"/>
              <p:nvPr/>
            </p:nvSpPr>
            <p:spPr>
              <a:xfrm>
                <a:off x="4763444" y="1205930"/>
                <a:ext cx="6725273" cy="8878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000" b="1"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idf</m:t>
                      </m:r>
                      <m:d>
                        <m:d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func>
                        <m:func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Pr>
                                <m:num>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N</m:t>
                                  </m:r>
                                </m:num>
                                <m:den>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Sub>
                                    <m:sSub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f</m:t>
                                      </m:r>
                                    </m:e>
                                    <m:sub>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den>
                              </m:f>
                            </m:e>
                          </m:d>
                          <m:sSub>
                            <m:sSub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vi-VN" sz="2000" b="1" i="0"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t>         </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w</m:t>
                              </m:r>
                            </m:e>
                            <m:sub>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idf</m:t>
                              </m:r>
                            </m:sub>
                          </m:sSub>
                          <m:d>
                            <m:d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sSub>
                            <m:sSub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w</m:t>
                              </m:r>
                            </m:e>
                            <m:sub>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sub>
                          </m:sSub>
                          <m:d>
                            <m:d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idf</m:t>
                          </m:r>
                          <m:d>
                            <m:d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e>
                      </m:func>
                    </m:oMath>
                  </m:oMathPara>
                </a14:m>
                <a:endParaRPr lang="en-US" sz="2000"/>
              </a:p>
            </p:txBody>
          </p:sp>
        </mc:Choice>
        <mc:Fallback xmlns="">
          <p:sp>
            <p:nvSpPr>
              <p:cNvPr id="19" name="TextBox 18">
                <a:extLst>
                  <a:ext uri="{FF2B5EF4-FFF2-40B4-BE49-F238E27FC236}">
                    <a16:creationId xmlns:a16="http://schemas.microsoft.com/office/drawing/2014/main" id="{84A80586-3E3B-7D0B-E1F3-EBE5FCD978EC}"/>
                  </a:ext>
                </a:extLst>
              </p:cNvPr>
              <p:cNvSpPr txBox="1">
                <a:spLocks noRot="1" noChangeAspect="1" noMove="1" noResize="1" noEditPoints="1" noAdjustHandles="1" noChangeArrowheads="1" noChangeShapeType="1" noTextEdit="1"/>
              </p:cNvSpPr>
              <p:nvPr/>
            </p:nvSpPr>
            <p:spPr>
              <a:xfrm>
                <a:off x="4763444" y="1205930"/>
                <a:ext cx="6725273" cy="88780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6" name="Table 2">
                <a:extLst>
                  <a:ext uri="{FF2B5EF4-FFF2-40B4-BE49-F238E27FC236}">
                    <a16:creationId xmlns:a16="http://schemas.microsoft.com/office/drawing/2014/main" id="{1DF9FCAF-3FFE-1C70-3D75-8B958B897DC6}"/>
                  </a:ext>
                </a:extLst>
              </p:cNvPr>
              <p:cNvGraphicFramePr>
                <a:graphicFrameLocks noGrp="1"/>
              </p:cNvGraphicFramePr>
              <p:nvPr>
                <p:extLst>
                  <p:ext uri="{D42A27DB-BD31-4B8C-83A1-F6EECF244321}">
                    <p14:modId xmlns:p14="http://schemas.microsoft.com/office/powerpoint/2010/main" val="3507083473"/>
                  </p:ext>
                </p:extLst>
              </p:nvPr>
            </p:nvGraphicFramePr>
            <p:xfrm>
              <a:off x="1196231" y="2318356"/>
              <a:ext cx="10183063" cy="1439291"/>
            </p:xfrm>
            <a:graphic>
              <a:graphicData uri="http://schemas.openxmlformats.org/drawingml/2006/table">
                <a:tbl>
                  <a:tblPr firstRow="1" bandRow="1">
                    <a:tableStyleId>{5940675A-B579-460E-94D1-54222C63F5DA}</a:tableStyleId>
                  </a:tblPr>
                  <a:tblGrid>
                    <a:gridCol w="1131451">
                      <a:extLst>
                        <a:ext uri="{9D8B030D-6E8A-4147-A177-3AD203B41FA5}">
                          <a16:colId xmlns:a16="http://schemas.microsoft.com/office/drawing/2014/main" val="631129302"/>
                        </a:ext>
                      </a:extLst>
                    </a:gridCol>
                    <a:gridCol w="1100791">
                      <a:extLst>
                        <a:ext uri="{9D8B030D-6E8A-4147-A177-3AD203B41FA5}">
                          <a16:colId xmlns:a16="http://schemas.microsoft.com/office/drawing/2014/main" val="17458380"/>
                        </a:ext>
                      </a:extLst>
                    </a:gridCol>
                    <a:gridCol w="1416205">
                      <a:extLst>
                        <a:ext uri="{9D8B030D-6E8A-4147-A177-3AD203B41FA5}">
                          <a16:colId xmlns:a16="http://schemas.microsoft.com/office/drawing/2014/main" val="1383387875"/>
                        </a:ext>
                      </a:extLst>
                    </a:gridCol>
                    <a:gridCol w="907586">
                      <a:extLst>
                        <a:ext uri="{9D8B030D-6E8A-4147-A177-3AD203B41FA5}">
                          <a16:colId xmlns:a16="http://schemas.microsoft.com/office/drawing/2014/main" val="3830119557"/>
                        </a:ext>
                      </a:extLst>
                    </a:gridCol>
                    <a:gridCol w="959005">
                      <a:extLst>
                        <a:ext uri="{9D8B030D-6E8A-4147-A177-3AD203B41FA5}">
                          <a16:colId xmlns:a16="http://schemas.microsoft.com/office/drawing/2014/main" val="1892691350"/>
                        </a:ext>
                      </a:extLst>
                    </a:gridCol>
                    <a:gridCol w="903249">
                      <a:extLst>
                        <a:ext uri="{9D8B030D-6E8A-4147-A177-3AD203B41FA5}">
                          <a16:colId xmlns:a16="http://schemas.microsoft.com/office/drawing/2014/main" val="2212073527"/>
                        </a:ext>
                      </a:extLst>
                    </a:gridCol>
                    <a:gridCol w="1070517">
                      <a:extLst>
                        <a:ext uri="{9D8B030D-6E8A-4147-A177-3AD203B41FA5}">
                          <a16:colId xmlns:a16="http://schemas.microsoft.com/office/drawing/2014/main" val="3496968626"/>
                        </a:ext>
                      </a:extLst>
                    </a:gridCol>
                    <a:gridCol w="1449658">
                      <a:extLst>
                        <a:ext uri="{9D8B030D-6E8A-4147-A177-3AD203B41FA5}">
                          <a16:colId xmlns:a16="http://schemas.microsoft.com/office/drawing/2014/main" val="743354949"/>
                        </a:ext>
                      </a:extLst>
                    </a:gridCol>
                    <a:gridCol w="1244601">
                      <a:extLst>
                        <a:ext uri="{9D8B030D-6E8A-4147-A177-3AD203B41FA5}">
                          <a16:colId xmlns:a16="http://schemas.microsoft.com/office/drawing/2014/main" val="1887042539"/>
                        </a:ext>
                      </a:extLst>
                    </a:gridCol>
                  </a:tblGrid>
                  <a:tr h="0">
                    <a:tc>
                      <a:txBody>
                        <a:bodyPr/>
                        <a:lstStyle/>
                        <a:p>
                          <a:pPr algn="ct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approach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breakthrough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drug</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hopes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new</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patients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schizophrenia</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treatment</a:t>
                          </a:r>
                          <a:endParaRPr lang="en-US">
                            <a:solidFill>
                              <a:srgbClr val="131A43"/>
                            </a:solidFill>
                          </a:endParaRPr>
                        </a:p>
                      </a:txBody>
                      <a:tcPr anchor="ctr"/>
                    </a:tc>
                    <a:extLst>
                      <a:ext uri="{0D108BD9-81ED-4DB2-BD59-A6C34878D82A}">
                        <a16:rowId xmlns:a16="http://schemas.microsoft.com/office/drawing/2014/main" val="786713266"/>
                      </a:ext>
                    </a:extLst>
                  </a:tr>
                  <a:tr h="322208">
                    <a:tc>
                      <a:txBody>
                        <a:bodyPr/>
                        <a:lstStyle/>
                        <a:p>
                          <a:pPr algn="ctr"/>
                          <a:r>
                            <a:rPr lang="vi-VN">
                              <a:solidFill>
                                <a:srgbClr val="131A43"/>
                              </a:solidFill>
                            </a:rPr>
                            <a:t>df</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tc>
                      <a:txBody>
                        <a:bodyPr/>
                        <a:lstStyle/>
                        <a:p>
                          <a:pPr algn="ctr"/>
                          <a:r>
                            <a:rPr lang="vi-VN">
                              <a:solidFill>
                                <a:srgbClr val="131A43"/>
                              </a:solidFill>
                            </a:rPr>
                            <a:t>2</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tc>
                      <a:txBody>
                        <a:bodyPr/>
                        <a:lstStyle/>
                        <a:p>
                          <a:pPr algn="ctr"/>
                          <a:r>
                            <a:rPr lang="vi-VN">
                              <a:solidFill>
                                <a:srgbClr val="131A43"/>
                              </a:solidFill>
                            </a:rPr>
                            <a:t>3</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tc>
                      <a:txBody>
                        <a:bodyPr/>
                        <a:lstStyle/>
                        <a:p>
                          <a:pPr algn="ctr"/>
                          <a:r>
                            <a:rPr lang="vi-VN">
                              <a:solidFill>
                                <a:srgbClr val="131A43"/>
                              </a:solidFill>
                            </a:rPr>
                            <a:t>4</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extLst>
                      <a:ext uri="{0D108BD9-81ED-4DB2-BD59-A6C34878D82A}">
                        <a16:rowId xmlns:a16="http://schemas.microsoft.com/office/drawing/2014/main" val="482389354"/>
                      </a:ext>
                    </a:extLst>
                  </a:tr>
                  <a:tr h="370840">
                    <a:tc>
                      <a:txBody>
                        <a:bodyPr/>
                        <a:lstStyle/>
                        <a:p>
                          <a:pPr algn="ctr"/>
                          <a:r>
                            <a:rPr lang="vi-VN">
                              <a:solidFill>
                                <a:srgbClr val="131A43"/>
                              </a:solidFill>
                            </a:rPr>
                            <a:t>idf</a:t>
                          </a:r>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lang="en-US" sz="1800" b="1" i="1" kern="100" smtClean="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1800" b="1"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1800" b="1"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b="1" i="1" kern="100" smtClean="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fPr>
                                          <m:num>
                                            <m:r>
                                              <a:rPr lang="vi-VN" sz="1800" b="1"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t>4</m:t>
                                            </m:r>
                                          </m:num>
                                          <m:den>
                                            <m:r>
                                              <a:rPr lang="vi-VN" sz="1800" b="1"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t>1</m:t>
                                            </m:r>
                                          </m:den>
                                        </m:f>
                                      </m:e>
                                    </m:d>
                                  </m:e>
                                </m:func>
                              </m:oMath>
                            </m:oMathPara>
                          </a14:m>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lang="en-US" sz="1800" b="1" i="1" kern="100" smtClean="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1800" b="1"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1800" b="1"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b="1" i="1" kern="100" smtClean="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fPr>
                                          <m:num>
                                            <m:r>
                                              <a:rPr lang="vi-VN" sz="1800" b="1"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t>4</m:t>
                                            </m:r>
                                          </m:num>
                                          <m:den>
                                            <m:r>
                                              <a:rPr lang="vi-VN" sz="1800" b="1"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t>1</m:t>
                                            </m:r>
                                          </m:den>
                                        </m:f>
                                      </m:e>
                                    </m:d>
                                  </m:e>
                                </m:func>
                              </m:oMath>
                            </m:oMathPara>
                          </a14:m>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f>
                                          <m:f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Pr>
                                          <m:num>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num>
                                          <m:den>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den>
                                        </m:f>
                                      </m:e>
                                    </m:d>
                                  </m:e>
                                </m:func>
                              </m:oMath>
                            </m:oMathPara>
                          </a14:m>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f>
                                          <m:f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Pr>
                                          <m:num>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num>
                                          <m:den>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den>
                                        </m:f>
                                      </m:e>
                                    </m:d>
                                  </m:e>
                                </m:func>
                              </m:oMath>
                            </m:oMathPara>
                          </a14:m>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f>
                                          <m:f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Pr>
                                          <m:num>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num>
                                          <m:den>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den>
                                        </m:f>
                                      </m:e>
                                    </m:d>
                                  </m:e>
                                </m:func>
                              </m:oMath>
                            </m:oMathPara>
                          </a14:m>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f>
                                          <m:f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Pr>
                                          <m:num>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num>
                                          <m:den>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den>
                                        </m:f>
                                      </m:e>
                                    </m:d>
                                  </m:e>
                                </m:func>
                              </m:oMath>
                            </m:oMathPara>
                          </a14:m>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f>
                                          <m:f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Pr>
                                          <m:num>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num>
                                          <m:den>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den>
                                        </m:f>
                                      </m:e>
                                    </m:d>
                                  </m:e>
                                </m:func>
                              </m:oMath>
                            </m:oMathPara>
                          </a14:m>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f>
                                          <m:f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Pr>
                                          <m:num>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num>
                                          <m:den>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den>
                                        </m:f>
                                      </m:e>
                                    </m:d>
                                  </m:e>
                                </m:func>
                              </m:oMath>
                            </m:oMathPara>
                          </a14:m>
                          <a:endParaRPr lang="en-US">
                            <a:solidFill>
                              <a:srgbClr val="131A43"/>
                            </a:solidFill>
                          </a:endParaRPr>
                        </a:p>
                      </a:txBody>
                      <a:tcPr anchor="ctr"/>
                    </a:tc>
                    <a:extLst>
                      <a:ext uri="{0D108BD9-81ED-4DB2-BD59-A6C34878D82A}">
                        <a16:rowId xmlns:a16="http://schemas.microsoft.com/office/drawing/2014/main" val="1613740745"/>
                      </a:ext>
                    </a:extLst>
                  </a:tr>
                </a:tbl>
              </a:graphicData>
            </a:graphic>
          </p:graphicFrame>
        </mc:Choice>
        <mc:Fallback xmlns="">
          <p:graphicFrame>
            <p:nvGraphicFramePr>
              <p:cNvPr id="16" name="Table 2">
                <a:extLst>
                  <a:ext uri="{FF2B5EF4-FFF2-40B4-BE49-F238E27FC236}">
                    <a16:creationId xmlns:a16="http://schemas.microsoft.com/office/drawing/2014/main" id="{1DF9FCAF-3FFE-1C70-3D75-8B958B897DC6}"/>
                  </a:ext>
                </a:extLst>
              </p:cNvPr>
              <p:cNvGraphicFramePr>
                <a:graphicFrameLocks noGrp="1"/>
              </p:cNvGraphicFramePr>
              <p:nvPr>
                <p:extLst>
                  <p:ext uri="{D42A27DB-BD31-4B8C-83A1-F6EECF244321}">
                    <p14:modId xmlns:p14="http://schemas.microsoft.com/office/powerpoint/2010/main" val="3507083473"/>
                  </p:ext>
                </p:extLst>
              </p:nvPr>
            </p:nvGraphicFramePr>
            <p:xfrm>
              <a:off x="1196231" y="2318356"/>
              <a:ext cx="10183063" cy="1439291"/>
            </p:xfrm>
            <a:graphic>
              <a:graphicData uri="http://schemas.openxmlformats.org/drawingml/2006/table">
                <a:tbl>
                  <a:tblPr firstRow="1" bandRow="1">
                    <a:tableStyleId>{5940675A-B579-460E-94D1-54222C63F5DA}</a:tableStyleId>
                  </a:tblPr>
                  <a:tblGrid>
                    <a:gridCol w="1131451">
                      <a:extLst>
                        <a:ext uri="{9D8B030D-6E8A-4147-A177-3AD203B41FA5}">
                          <a16:colId xmlns:a16="http://schemas.microsoft.com/office/drawing/2014/main" val="631129302"/>
                        </a:ext>
                      </a:extLst>
                    </a:gridCol>
                    <a:gridCol w="1100791">
                      <a:extLst>
                        <a:ext uri="{9D8B030D-6E8A-4147-A177-3AD203B41FA5}">
                          <a16:colId xmlns:a16="http://schemas.microsoft.com/office/drawing/2014/main" val="17458380"/>
                        </a:ext>
                      </a:extLst>
                    </a:gridCol>
                    <a:gridCol w="1416205">
                      <a:extLst>
                        <a:ext uri="{9D8B030D-6E8A-4147-A177-3AD203B41FA5}">
                          <a16:colId xmlns:a16="http://schemas.microsoft.com/office/drawing/2014/main" val="1383387875"/>
                        </a:ext>
                      </a:extLst>
                    </a:gridCol>
                    <a:gridCol w="907586">
                      <a:extLst>
                        <a:ext uri="{9D8B030D-6E8A-4147-A177-3AD203B41FA5}">
                          <a16:colId xmlns:a16="http://schemas.microsoft.com/office/drawing/2014/main" val="3830119557"/>
                        </a:ext>
                      </a:extLst>
                    </a:gridCol>
                    <a:gridCol w="959005">
                      <a:extLst>
                        <a:ext uri="{9D8B030D-6E8A-4147-A177-3AD203B41FA5}">
                          <a16:colId xmlns:a16="http://schemas.microsoft.com/office/drawing/2014/main" val="1892691350"/>
                        </a:ext>
                      </a:extLst>
                    </a:gridCol>
                    <a:gridCol w="903249">
                      <a:extLst>
                        <a:ext uri="{9D8B030D-6E8A-4147-A177-3AD203B41FA5}">
                          <a16:colId xmlns:a16="http://schemas.microsoft.com/office/drawing/2014/main" val="2212073527"/>
                        </a:ext>
                      </a:extLst>
                    </a:gridCol>
                    <a:gridCol w="1070517">
                      <a:extLst>
                        <a:ext uri="{9D8B030D-6E8A-4147-A177-3AD203B41FA5}">
                          <a16:colId xmlns:a16="http://schemas.microsoft.com/office/drawing/2014/main" val="3496968626"/>
                        </a:ext>
                      </a:extLst>
                    </a:gridCol>
                    <a:gridCol w="1449658">
                      <a:extLst>
                        <a:ext uri="{9D8B030D-6E8A-4147-A177-3AD203B41FA5}">
                          <a16:colId xmlns:a16="http://schemas.microsoft.com/office/drawing/2014/main" val="743354949"/>
                        </a:ext>
                      </a:extLst>
                    </a:gridCol>
                    <a:gridCol w="1244601">
                      <a:extLst>
                        <a:ext uri="{9D8B030D-6E8A-4147-A177-3AD203B41FA5}">
                          <a16:colId xmlns:a16="http://schemas.microsoft.com/office/drawing/2014/main" val="1887042539"/>
                        </a:ext>
                      </a:extLst>
                    </a:gridCol>
                  </a:tblGrid>
                  <a:tr h="365760">
                    <a:tc>
                      <a:txBody>
                        <a:bodyPr/>
                        <a:lstStyle/>
                        <a:p>
                          <a:pPr algn="ct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approach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breakthrough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drug</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hopes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new</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patients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schizophrenia</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treatment</a:t>
                          </a:r>
                          <a:endParaRPr lang="en-US">
                            <a:solidFill>
                              <a:srgbClr val="131A43"/>
                            </a:solidFill>
                          </a:endParaRPr>
                        </a:p>
                      </a:txBody>
                      <a:tcPr anchor="ctr"/>
                    </a:tc>
                    <a:extLst>
                      <a:ext uri="{0D108BD9-81ED-4DB2-BD59-A6C34878D82A}">
                        <a16:rowId xmlns:a16="http://schemas.microsoft.com/office/drawing/2014/main" val="786713266"/>
                      </a:ext>
                    </a:extLst>
                  </a:tr>
                  <a:tr h="365760">
                    <a:tc>
                      <a:txBody>
                        <a:bodyPr/>
                        <a:lstStyle/>
                        <a:p>
                          <a:pPr algn="ctr"/>
                          <a:r>
                            <a:rPr lang="vi-VN">
                              <a:solidFill>
                                <a:srgbClr val="131A43"/>
                              </a:solidFill>
                            </a:rPr>
                            <a:t>df</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tc>
                      <a:txBody>
                        <a:bodyPr/>
                        <a:lstStyle/>
                        <a:p>
                          <a:pPr algn="ctr"/>
                          <a:r>
                            <a:rPr lang="vi-VN">
                              <a:solidFill>
                                <a:srgbClr val="131A43"/>
                              </a:solidFill>
                            </a:rPr>
                            <a:t>2</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tc>
                      <a:txBody>
                        <a:bodyPr/>
                        <a:lstStyle/>
                        <a:p>
                          <a:pPr algn="ctr"/>
                          <a:r>
                            <a:rPr lang="vi-VN">
                              <a:solidFill>
                                <a:srgbClr val="131A43"/>
                              </a:solidFill>
                            </a:rPr>
                            <a:t>3</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tc>
                      <a:txBody>
                        <a:bodyPr/>
                        <a:lstStyle/>
                        <a:p>
                          <a:pPr algn="ctr"/>
                          <a:r>
                            <a:rPr lang="vi-VN">
                              <a:solidFill>
                                <a:srgbClr val="131A43"/>
                              </a:solidFill>
                            </a:rPr>
                            <a:t>4</a:t>
                          </a:r>
                          <a:endParaRPr lang="en-US">
                            <a:solidFill>
                              <a:srgbClr val="131A43"/>
                            </a:solidFill>
                          </a:endParaRPr>
                        </a:p>
                      </a:txBody>
                      <a:tcPr anchor="ctr"/>
                    </a:tc>
                    <a:tc>
                      <a:txBody>
                        <a:bodyPr/>
                        <a:lstStyle/>
                        <a:p>
                          <a:pPr algn="ctr"/>
                          <a:r>
                            <a:rPr lang="vi-VN">
                              <a:solidFill>
                                <a:srgbClr val="131A43"/>
                              </a:solidFill>
                            </a:rPr>
                            <a:t>1</a:t>
                          </a:r>
                          <a:endParaRPr lang="en-US">
                            <a:solidFill>
                              <a:srgbClr val="131A43"/>
                            </a:solidFill>
                          </a:endParaRPr>
                        </a:p>
                      </a:txBody>
                      <a:tcPr anchor="ctr"/>
                    </a:tc>
                    <a:extLst>
                      <a:ext uri="{0D108BD9-81ED-4DB2-BD59-A6C34878D82A}">
                        <a16:rowId xmlns:a16="http://schemas.microsoft.com/office/drawing/2014/main" val="482389354"/>
                      </a:ext>
                    </a:extLst>
                  </a:tr>
                  <a:tr h="707771">
                    <a:tc>
                      <a:txBody>
                        <a:bodyPr/>
                        <a:lstStyle/>
                        <a:p>
                          <a:pPr algn="ctr"/>
                          <a:r>
                            <a:rPr lang="vi-VN">
                              <a:solidFill>
                                <a:srgbClr val="131A43"/>
                              </a:solidFill>
                            </a:rPr>
                            <a:t>idf</a:t>
                          </a:r>
                          <a:endParaRPr lang="en-US">
                            <a:solidFill>
                              <a:srgbClr val="131A43"/>
                            </a:solidFill>
                          </a:endParaRPr>
                        </a:p>
                      </a:txBody>
                      <a:tcPr anchor="ctr"/>
                    </a:tc>
                    <a:tc>
                      <a:txBody>
                        <a:bodyPr/>
                        <a:lstStyle/>
                        <a:p>
                          <a:endParaRPr lang="en-US"/>
                        </a:p>
                      </a:txBody>
                      <a:tcPr anchor="ctr">
                        <a:blipFill>
                          <a:blip r:embed="rId3"/>
                          <a:stretch>
                            <a:fillRect l="-103889" t="-103419" r="-726111" b="-1709"/>
                          </a:stretch>
                        </a:blipFill>
                      </a:tcPr>
                    </a:tc>
                    <a:tc>
                      <a:txBody>
                        <a:bodyPr/>
                        <a:lstStyle/>
                        <a:p>
                          <a:endParaRPr lang="en-US"/>
                        </a:p>
                      </a:txBody>
                      <a:tcPr anchor="ctr">
                        <a:blipFill>
                          <a:blip r:embed="rId3"/>
                          <a:stretch>
                            <a:fillRect l="-157511" t="-103419" r="-460944" b="-1709"/>
                          </a:stretch>
                        </a:blipFill>
                      </a:tcPr>
                    </a:tc>
                    <a:tc>
                      <a:txBody>
                        <a:bodyPr/>
                        <a:lstStyle/>
                        <a:p>
                          <a:endParaRPr lang="en-US"/>
                        </a:p>
                      </a:txBody>
                      <a:tcPr anchor="ctr">
                        <a:blipFill>
                          <a:blip r:embed="rId3"/>
                          <a:stretch>
                            <a:fillRect l="-402685" t="-103419" r="-620805" b="-1709"/>
                          </a:stretch>
                        </a:blipFill>
                      </a:tcPr>
                    </a:tc>
                    <a:tc>
                      <a:txBody>
                        <a:bodyPr/>
                        <a:lstStyle/>
                        <a:p>
                          <a:endParaRPr lang="en-US"/>
                        </a:p>
                      </a:txBody>
                      <a:tcPr anchor="ctr">
                        <a:blipFill>
                          <a:blip r:embed="rId3"/>
                          <a:stretch>
                            <a:fillRect l="-477070" t="-103419" r="-489172" b="-1709"/>
                          </a:stretch>
                        </a:blipFill>
                      </a:tcPr>
                    </a:tc>
                    <a:tc>
                      <a:txBody>
                        <a:bodyPr/>
                        <a:lstStyle/>
                        <a:p>
                          <a:endParaRPr lang="en-US"/>
                        </a:p>
                      </a:txBody>
                      <a:tcPr anchor="ctr">
                        <a:blipFill>
                          <a:blip r:embed="rId3"/>
                          <a:stretch>
                            <a:fillRect l="-612162" t="-103419" r="-418919" b="-1709"/>
                          </a:stretch>
                        </a:blipFill>
                      </a:tcPr>
                    </a:tc>
                    <a:tc>
                      <a:txBody>
                        <a:bodyPr/>
                        <a:lstStyle/>
                        <a:p>
                          <a:endParaRPr lang="en-US"/>
                        </a:p>
                      </a:txBody>
                      <a:tcPr anchor="ctr">
                        <a:blipFill>
                          <a:blip r:embed="rId3"/>
                          <a:stretch>
                            <a:fillRect l="-598864" t="-103419" r="-252273" b="-1709"/>
                          </a:stretch>
                        </a:blipFill>
                      </a:tcPr>
                    </a:tc>
                    <a:tc>
                      <a:txBody>
                        <a:bodyPr/>
                        <a:lstStyle/>
                        <a:p>
                          <a:endParaRPr lang="en-US"/>
                        </a:p>
                      </a:txBody>
                      <a:tcPr anchor="ctr">
                        <a:blipFill>
                          <a:blip r:embed="rId3"/>
                          <a:stretch>
                            <a:fillRect l="-516807" t="-103419" r="-86555" b="-1709"/>
                          </a:stretch>
                        </a:blipFill>
                      </a:tcPr>
                    </a:tc>
                    <a:tc>
                      <a:txBody>
                        <a:bodyPr/>
                        <a:lstStyle/>
                        <a:p>
                          <a:endParaRPr lang="en-US"/>
                        </a:p>
                      </a:txBody>
                      <a:tcPr anchor="ctr">
                        <a:blipFill>
                          <a:blip r:embed="rId3"/>
                          <a:stretch>
                            <a:fillRect l="-719608" t="-103419" r="-980" b="-1709"/>
                          </a:stretch>
                        </a:blipFill>
                      </a:tcPr>
                    </a:tc>
                    <a:extLst>
                      <a:ext uri="{0D108BD9-81ED-4DB2-BD59-A6C34878D82A}">
                        <a16:rowId xmlns:a16="http://schemas.microsoft.com/office/drawing/2014/main" val="1613740745"/>
                      </a:ext>
                    </a:extLst>
                  </a:tr>
                </a:tbl>
              </a:graphicData>
            </a:graphic>
          </p:graphicFrame>
        </mc:Fallback>
      </mc:AlternateContent>
      <p:sp>
        <p:nvSpPr>
          <p:cNvPr id="3" name="Rectangle 2">
            <a:extLst>
              <a:ext uri="{FF2B5EF4-FFF2-40B4-BE49-F238E27FC236}">
                <a16:creationId xmlns:a16="http://schemas.microsoft.com/office/drawing/2014/main" id="{3915F060-5F5B-C32F-A9FC-CE2F9A7F1014}"/>
              </a:ext>
            </a:extLst>
          </p:cNvPr>
          <p:cNvSpPr/>
          <p:nvPr/>
        </p:nvSpPr>
        <p:spPr>
          <a:xfrm>
            <a:off x="1025986" y="4391580"/>
            <a:ext cx="54444" cy="2219960"/>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mc:AlternateContent xmlns:mc="http://schemas.openxmlformats.org/markup-compatibility/2006">
        <mc:Choice xmlns:a14="http://schemas.microsoft.com/office/drawing/2010/main" Requires="a14">
          <p:graphicFrame>
            <p:nvGraphicFramePr>
              <p:cNvPr id="13" name="Table 2">
                <a:extLst>
                  <a:ext uri="{FF2B5EF4-FFF2-40B4-BE49-F238E27FC236}">
                    <a16:creationId xmlns:a16="http://schemas.microsoft.com/office/drawing/2014/main" id="{1BA98350-A682-8EA8-3277-9EFBBD857D37}"/>
                  </a:ext>
                </a:extLst>
              </p:cNvPr>
              <p:cNvGraphicFramePr>
                <a:graphicFrameLocks noGrp="1"/>
              </p:cNvGraphicFramePr>
              <p:nvPr>
                <p:extLst>
                  <p:ext uri="{D42A27DB-BD31-4B8C-83A1-F6EECF244321}">
                    <p14:modId xmlns:p14="http://schemas.microsoft.com/office/powerpoint/2010/main" val="418051811"/>
                  </p:ext>
                </p:extLst>
              </p:nvPr>
            </p:nvGraphicFramePr>
            <p:xfrm>
              <a:off x="1196230" y="4391580"/>
              <a:ext cx="10183063" cy="2219960"/>
            </p:xfrm>
            <a:graphic>
              <a:graphicData uri="http://schemas.openxmlformats.org/drawingml/2006/table">
                <a:tbl>
                  <a:tblPr firstRow="1" bandRow="1">
                    <a:tableStyleId>{5940675A-B579-460E-94D1-54222C63F5DA}</a:tableStyleId>
                  </a:tblPr>
                  <a:tblGrid>
                    <a:gridCol w="1131451">
                      <a:extLst>
                        <a:ext uri="{9D8B030D-6E8A-4147-A177-3AD203B41FA5}">
                          <a16:colId xmlns:a16="http://schemas.microsoft.com/office/drawing/2014/main" val="631129302"/>
                        </a:ext>
                      </a:extLst>
                    </a:gridCol>
                    <a:gridCol w="1100791">
                      <a:extLst>
                        <a:ext uri="{9D8B030D-6E8A-4147-A177-3AD203B41FA5}">
                          <a16:colId xmlns:a16="http://schemas.microsoft.com/office/drawing/2014/main" val="17458380"/>
                        </a:ext>
                      </a:extLst>
                    </a:gridCol>
                    <a:gridCol w="1416205">
                      <a:extLst>
                        <a:ext uri="{9D8B030D-6E8A-4147-A177-3AD203B41FA5}">
                          <a16:colId xmlns:a16="http://schemas.microsoft.com/office/drawing/2014/main" val="1383387875"/>
                        </a:ext>
                      </a:extLst>
                    </a:gridCol>
                    <a:gridCol w="907586">
                      <a:extLst>
                        <a:ext uri="{9D8B030D-6E8A-4147-A177-3AD203B41FA5}">
                          <a16:colId xmlns:a16="http://schemas.microsoft.com/office/drawing/2014/main" val="3830119557"/>
                        </a:ext>
                      </a:extLst>
                    </a:gridCol>
                    <a:gridCol w="959005">
                      <a:extLst>
                        <a:ext uri="{9D8B030D-6E8A-4147-A177-3AD203B41FA5}">
                          <a16:colId xmlns:a16="http://schemas.microsoft.com/office/drawing/2014/main" val="1892691350"/>
                        </a:ext>
                      </a:extLst>
                    </a:gridCol>
                    <a:gridCol w="1049981">
                      <a:extLst>
                        <a:ext uri="{9D8B030D-6E8A-4147-A177-3AD203B41FA5}">
                          <a16:colId xmlns:a16="http://schemas.microsoft.com/office/drawing/2014/main" val="2212073527"/>
                        </a:ext>
                      </a:extLst>
                    </a:gridCol>
                    <a:gridCol w="923785">
                      <a:extLst>
                        <a:ext uri="{9D8B030D-6E8A-4147-A177-3AD203B41FA5}">
                          <a16:colId xmlns:a16="http://schemas.microsoft.com/office/drawing/2014/main" val="3496968626"/>
                        </a:ext>
                      </a:extLst>
                    </a:gridCol>
                    <a:gridCol w="1449658">
                      <a:extLst>
                        <a:ext uri="{9D8B030D-6E8A-4147-A177-3AD203B41FA5}">
                          <a16:colId xmlns:a16="http://schemas.microsoft.com/office/drawing/2014/main" val="743354949"/>
                        </a:ext>
                      </a:extLst>
                    </a:gridCol>
                    <a:gridCol w="1244601">
                      <a:extLst>
                        <a:ext uri="{9D8B030D-6E8A-4147-A177-3AD203B41FA5}">
                          <a16:colId xmlns:a16="http://schemas.microsoft.com/office/drawing/2014/main" val="1887042539"/>
                        </a:ext>
                      </a:extLst>
                    </a:gridCol>
                  </a:tblGrid>
                  <a:tr h="0">
                    <a:tc>
                      <a:txBody>
                        <a:bodyPr/>
                        <a:lstStyle/>
                        <a:p>
                          <a:pPr algn="ct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approach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breakthrough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drug</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hopes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new</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patients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schizophrenia</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treatment</a:t>
                          </a:r>
                          <a:endParaRPr lang="en-US">
                            <a:solidFill>
                              <a:srgbClr val="131A43"/>
                            </a:solidFill>
                          </a:endParaRPr>
                        </a:p>
                      </a:txBody>
                      <a:tcPr anchor="ctr"/>
                    </a:tc>
                    <a:extLst>
                      <a:ext uri="{0D108BD9-81ED-4DB2-BD59-A6C34878D82A}">
                        <a16:rowId xmlns:a16="http://schemas.microsoft.com/office/drawing/2014/main" val="786713266"/>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1</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tc>
                      <a:txBody>
                        <a:bodyPr/>
                        <a:lstStyle/>
                        <a:p>
                          <a:pPr algn="ctr"/>
                          <a:r>
                            <a:rPr lang="vi-VN">
                              <a:solidFill>
                                <a:srgbClr val="131A43"/>
                              </a:solidFill>
                            </a:rPr>
                            <a:t>log(2)</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613740745"/>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2</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a:solidFill>
                                <a:srgbClr val="131A43"/>
                              </a:solidFill>
                            </a:rPr>
                            <a:t>log(2)</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r>
                                          <a:rPr kumimoji="0" lang="vi-VN"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e>
                                    </m:d>
                                  </m:e>
                                </m:func>
                              </m:oMath>
                            </m:oMathPara>
                          </a14:m>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04583191"/>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3</a:t>
                          </a:r>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r>
                                          <a:rPr kumimoji="0" lang="vi-VN" sz="1800" b="1" i="1" u="none" strike="noStrike" kern="100" cap="none" spc="0" normalizeH="0" baseline="0" noProof="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m:t>
                                        </m:r>
                                        <m:r>
                                          <a:rPr kumimoji="0" lang="vi-VN"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/3</m:t>
                                        </m:r>
                                      </m:e>
                                    </m:d>
                                  </m:e>
                                </m:func>
                              </m:oMath>
                            </m:oMathPara>
                          </a14:m>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extLst>
                      <a:ext uri="{0D108BD9-81ED-4DB2-BD59-A6C34878D82A}">
                        <a16:rowId xmlns:a16="http://schemas.microsoft.com/office/drawing/2014/main" val="868326249"/>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r>
                                          <a:rPr kumimoji="0" lang="vi-VN"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4/3</m:t>
                                        </m:r>
                                      </m:e>
                                    </m:d>
                                  </m:e>
                                </m:func>
                              </m:oMath>
                            </m:oMathPara>
                          </a14:m>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6655714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a:ln>
                                <a:solidFill>
                                  <a:schemeClr val="bg1"/>
                                </a:solidFill>
                              </a:ln>
                              <a:solidFill>
                                <a:srgbClr val="131A43"/>
                              </a:solidFill>
                              <a:latin typeface="#9Slide03 NettoOT" panose="02000500000000000000" pitchFamily="2" charset="0"/>
                            </a:rPr>
                            <a:t>Query: </a:t>
                          </a: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log(2)</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funcPr>
                                  <m:fName>
                                    <m:r>
                                      <m:rPr>
                                        <m:nor/>
                                      </m:rPr>
                                      <a:rPr kumimoji="0" lang="en-US" sz="1800" b="1" i="0" u="none" strike="noStrike" kern="100" cap="none" spc="0" normalizeH="0" baseline="0" noProof="0">
                                        <a:ln>
                                          <a:noFill/>
                                        </a:ln>
                                        <a:solidFill>
                                          <a:srgbClr val="131A43"/>
                                        </a:solidFill>
                                        <a:effectLst/>
                                        <a:uLnTx/>
                                        <a:uFillTx/>
                                        <a:latin typeface="#9Slide03 NettoOT" panose="02000500000000000000" pitchFamily="2" charset="0"/>
                                        <a:ea typeface="Calibri" panose="020F0502020204030204" pitchFamily="34" charset="0"/>
                                        <a:cs typeface="Times New Roman" panose="02020603050405020304" pitchFamily="18" charset="0"/>
                                      </a:rPr>
                                      <m:t>log</m:t>
                                    </m:r>
                                  </m:fName>
                                  <m:e>
                                    <m:d>
                                      <m:dPr>
                                        <m:ctrlPr>
                                          <a:rPr kumimoji="0" lang="en-US"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ctrlPr>
                                      </m:dPr>
                                      <m:e>
                                        <m:r>
                                          <a:rPr kumimoji="0" lang="vi-VN"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4/3</m:t>
                                        </m:r>
                                      </m:e>
                                    </m:d>
                                  </m:e>
                                </m:func>
                              </m:oMath>
                            </m:oMathPara>
                          </a14:m>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extLst>
                      <a:ext uri="{0D108BD9-81ED-4DB2-BD59-A6C34878D82A}">
                        <a16:rowId xmlns:a16="http://schemas.microsoft.com/office/drawing/2014/main" val="2862384469"/>
                      </a:ext>
                    </a:extLst>
                  </a:tr>
                </a:tbl>
              </a:graphicData>
            </a:graphic>
          </p:graphicFrame>
        </mc:Choice>
        <mc:Fallback>
          <p:graphicFrame>
            <p:nvGraphicFramePr>
              <p:cNvPr id="13" name="Table 2">
                <a:extLst>
                  <a:ext uri="{FF2B5EF4-FFF2-40B4-BE49-F238E27FC236}">
                    <a16:creationId xmlns:a16="http://schemas.microsoft.com/office/drawing/2014/main" id="{1BA98350-A682-8EA8-3277-9EFBBD857D37}"/>
                  </a:ext>
                </a:extLst>
              </p:cNvPr>
              <p:cNvGraphicFramePr>
                <a:graphicFrameLocks noGrp="1"/>
              </p:cNvGraphicFramePr>
              <p:nvPr>
                <p:extLst>
                  <p:ext uri="{D42A27DB-BD31-4B8C-83A1-F6EECF244321}">
                    <p14:modId xmlns:p14="http://schemas.microsoft.com/office/powerpoint/2010/main" val="418051811"/>
                  </p:ext>
                </p:extLst>
              </p:nvPr>
            </p:nvGraphicFramePr>
            <p:xfrm>
              <a:off x="1196230" y="4391580"/>
              <a:ext cx="10183063" cy="2219960"/>
            </p:xfrm>
            <a:graphic>
              <a:graphicData uri="http://schemas.openxmlformats.org/drawingml/2006/table">
                <a:tbl>
                  <a:tblPr firstRow="1" bandRow="1">
                    <a:tableStyleId>{5940675A-B579-460E-94D1-54222C63F5DA}</a:tableStyleId>
                  </a:tblPr>
                  <a:tblGrid>
                    <a:gridCol w="1131451">
                      <a:extLst>
                        <a:ext uri="{9D8B030D-6E8A-4147-A177-3AD203B41FA5}">
                          <a16:colId xmlns:a16="http://schemas.microsoft.com/office/drawing/2014/main" val="631129302"/>
                        </a:ext>
                      </a:extLst>
                    </a:gridCol>
                    <a:gridCol w="1100791">
                      <a:extLst>
                        <a:ext uri="{9D8B030D-6E8A-4147-A177-3AD203B41FA5}">
                          <a16:colId xmlns:a16="http://schemas.microsoft.com/office/drawing/2014/main" val="17458380"/>
                        </a:ext>
                      </a:extLst>
                    </a:gridCol>
                    <a:gridCol w="1416205">
                      <a:extLst>
                        <a:ext uri="{9D8B030D-6E8A-4147-A177-3AD203B41FA5}">
                          <a16:colId xmlns:a16="http://schemas.microsoft.com/office/drawing/2014/main" val="1383387875"/>
                        </a:ext>
                      </a:extLst>
                    </a:gridCol>
                    <a:gridCol w="907586">
                      <a:extLst>
                        <a:ext uri="{9D8B030D-6E8A-4147-A177-3AD203B41FA5}">
                          <a16:colId xmlns:a16="http://schemas.microsoft.com/office/drawing/2014/main" val="3830119557"/>
                        </a:ext>
                      </a:extLst>
                    </a:gridCol>
                    <a:gridCol w="959005">
                      <a:extLst>
                        <a:ext uri="{9D8B030D-6E8A-4147-A177-3AD203B41FA5}">
                          <a16:colId xmlns:a16="http://schemas.microsoft.com/office/drawing/2014/main" val="1892691350"/>
                        </a:ext>
                      </a:extLst>
                    </a:gridCol>
                    <a:gridCol w="1049981">
                      <a:extLst>
                        <a:ext uri="{9D8B030D-6E8A-4147-A177-3AD203B41FA5}">
                          <a16:colId xmlns:a16="http://schemas.microsoft.com/office/drawing/2014/main" val="2212073527"/>
                        </a:ext>
                      </a:extLst>
                    </a:gridCol>
                    <a:gridCol w="923785">
                      <a:extLst>
                        <a:ext uri="{9D8B030D-6E8A-4147-A177-3AD203B41FA5}">
                          <a16:colId xmlns:a16="http://schemas.microsoft.com/office/drawing/2014/main" val="3496968626"/>
                        </a:ext>
                      </a:extLst>
                    </a:gridCol>
                    <a:gridCol w="1449658">
                      <a:extLst>
                        <a:ext uri="{9D8B030D-6E8A-4147-A177-3AD203B41FA5}">
                          <a16:colId xmlns:a16="http://schemas.microsoft.com/office/drawing/2014/main" val="743354949"/>
                        </a:ext>
                      </a:extLst>
                    </a:gridCol>
                    <a:gridCol w="1244601">
                      <a:extLst>
                        <a:ext uri="{9D8B030D-6E8A-4147-A177-3AD203B41FA5}">
                          <a16:colId xmlns:a16="http://schemas.microsoft.com/office/drawing/2014/main" val="1887042539"/>
                        </a:ext>
                      </a:extLst>
                    </a:gridCol>
                  </a:tblGrid>
                  <a:tr h="365760">
                    <a:tc>
                      <a:txBody>
                        <a:bodyPr/>
                        <a:lstStyle/>
                        <a:p>
                          <a:pPr algn="ct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approach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breakthrough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drug</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hopes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new</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patients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schizophrenia</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treatment</a:t>
                          </a:r>
                          <a:endParaRPr lang="en-US">
                            <a:solidFill>
                              <a:srgbClr val="131A43"/>
                            </a:solidFill>
                          </a:endParaRPr>
                        </a:p>
                      </a:txBody>
                      <a:tcPr anchor="ctr"/>
                    </a:tc>
                    <a:extLst>
                      <a:ext uri="{0D108BD9-81ED-4DB2-BD59-A6C34878D82A}">
                        <a16:rowId xmlns:a16="http://schemas.microsoft.com/office/drawing/2014/main" val="786713266"/>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1</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tc>
                      <a:txBody>
                        <a:bodyPr/>
                        <a:lstStyle/>
                        <a:p>
                          <a:pPr algn="ctr"/>
                          <a:r>
                            <a:rPr lang="vi-VN">
                              <a:solidFill>
                                <a:srgbClr val="131A43"/>
                              </a:solidFill>
                            </a:rPr>
                            <a:t>log(2)</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613740745"/>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2</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a:solidFill>
                                <a:srgbClr val="131A43"/>
                              </a:solidFill>
                            </a:rPr>
                            <a:t>log(2)</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endParaRPr lang="en-US"/>
                        </a:p>
                      </a:txBody>
                      <a:tcPr anchor="ctr">
                        <a:blipFill>
                          <a:blip r:embed="rId4"/>
                          <a:stretch>
                            <a:fillRect l="-526744" t="-200000" r="-346512" b="-322951"/>
                          </a:stretch>
                        </a:blipFill>
                      </a:tcP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04583191"/>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3</a:t>
                          </a:r>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endParaRPr lang="en-US"/>
                        </a:p>
                      </a:txBody>
                      <a:tcPr anchor="ctr">
                        <a:blipFill>
                          <a:blip r:embed="rId4"/>
                          <a:stretch>
                            <a:fillRect l="-526744" t="-300000" r="-346512" b="-222951"/>
                          </a:stretch>
                        </a:blipFill>
                      </a:tcP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extLst>
                      <a:ext uri="{0D108BD9-81ED-4DB2-BD59-A6C34878D82A}">
                        <a16:rowId xmlns:a16="http://schemas.microsoft.com/office/drawing/2014/main" val="868326249"/>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tc>
                      <a:txBody>
                        <a:bodyPr/>
                        <a:lstStyle/>
                        <a:p>
                          <a:endParaRPr lang="en-US"/>
                        </a:p>
                      </a:txBody>
                      <a:tcPr anchor="ctr">
                        <a:blipFill>
                          <a:blip r:embed="rId4"/>
                          <a:stretch>
                            <a:fillRect l="-526744" t="-400000" r="-346512" b="-122951"/>
                          </a:stretch>
                        </a:blipFill>
                      </a:tcPr>
                    </a:tc>
                    <a:tc>
                      <a:txBody>
                        <a:bodyPr/>
                        <a:lstStyle/>
                        <a:p>
                          <a:pPr algn="ctr"/>
                          <a:r>
                            <a:rPr lang="vi-VN">
                              <a:solidFill>
                                <a:srgbClr val="131A43"/>
                              </a:solidFill>
                            </a:rPr>
                            <a:t>log(4)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6655714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a:ln>
                                <a:solidFill>
                                  <a:schemeClr val="bg1"/>
                                </a:solidFill>
                              </a:ln>
                              <a:solidFill>
                                <a:srgbClr val="131A43"/>
                              </a:solidFill>
                              <a:latin typeface="#9Slide03 NettoOT" panose="02000500000000000000" pitchFamily="2" charset="0"/>
                            </a:rPr>
                            <a:t>Query: </a:t>
                          </a: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log(2)</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endParaRPr lang="en-US"/>
                        </a:p>
                      </a:txBody>
                      <a:tcPr anchor="ctr">
                        <a:blipFill>
                          <a:blip r:embed="rId4"/>
                          <a:stretch>
                            <a:fillRect l="-526744" t="-500000" r="-346512" b="-22951"/>
                          </a:stretch>
                        </a:blip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extLst>
                      <a:ext uri="{0D108BD9-81ED-4DB2-BD59-A6C34878D82A}">
                        <a16:rowId xmlns:a16="http://schemas.microsoft.com/office/drawing/2014/main" val="2862384469"/>
                      </a:ext>
                    </a:extLst>
                  </a:tr>
                </a:tbl>
              </a:graphicData>
            </a:graphic>
          </p:graphicFrame>
        </mc:Fallback>
      </mc:AlternateContent>
      <p:sp>
        <p:nvSpPr>
          <p:cNvPr id="2" name="TextBox 1">
            <a:extLst>
              <a:ext uri="{FF2B5EF4-FFF2-40B4-BE49-F238E27FC236}">
                <a16:creationId xmlns:a16="http://schemas.microsoft.com/office/drawing/2014/main" id="{BCF76E12-160C-3752-ADF6-FE41994844FB}"/>
              </a:ext>
            </a:extLst>
          </p:cNvPr>
          <p:cNvSpPr txBox="1"/>
          <p:nvPr/>
        </p:nvSpPr>
        <p:spPr>
          <a:xfrm>
            <a:off x="812706" y="3722798"/>
            <a:ext cx="4211757" cy="646331"/>
          </a:xfrm>
          <a:prstGeom prst="rect">
            <a:avLst/>
          </a:prstGeom>
          <a:noFill/>
        </p:spPr>
        <p:txBody>
          <a:bodyPr wrap="square">
            <a:spAutoFit/>
          </a:bodyPr>
          <a:lstStyle/>
          <a:p>
            <a:r>
              <a:rPr lang="vi-VN" sz="3600">
                <a:solidFill>
                  <a:srgbClr val="131A43"/>
                </a:solidFill>
                <a:latin typeface="#9Slide03 NettoOT" panose="02000500000000000000" pitchFamily="2" charset="0"/>
              </a:rPr>
              <a:t>W</a:t>
            </a:r>
            <a:r>
              <a:rPr lang="vi-VN" sz="3600" baseline="-25000">
                <a:solidFill>
                  <a:srgbClr val="131A43"/>
                </a:solidFill>
                <a:latin typeface="#9Slide03 NettoOT" panose="02000500000000000000" pitchFamily="2" charset="0"/>
              </a:rPr>
              <a:t>tf.idf</a:t>
            </a:r>
          </a:p>
        </p:txBody>
      </p:sp>
      <p:cxnSp>
        <p:nvCxnSpPr>
          <p:cNvPr id="15" name="Straight Arrow Connector 14">
            <a:extLst>
              <a:ext uri="{FF2B5EF4-FFF2-40B4-BE49-F238E27FC236}">
                <a16:creationId xmlns:a16="http://schemas.microsoft.com/office/drawing/2014/main" id="{60E2FC3B-6356-03D0-F18D-BEBC67E9D2ED}"/>
              </a:ext>
            </a:extLst>
          </p:cNvPr>
          <p:cNvCxnSpPr>
            <a:cxnSpLocks/>
            <a:stCxn id="16" idx="2"/>
            <a:endCxn id="13" idx="0"/>
          </p:cNvCxnSpPr>
          <p:nvPr/>
        </p:nvCxnSpPr>
        <p:spPr>
          <a:xfrm flipH="1">
            <a:off x="6287761" y="3757647"/>
            <a:ext cx="1" cy="633933"/>
          </a:xfrm>
          <a:prstGeom prst="straightConnector1">
            <a:avLst/>
          </a:prstGeom>
          <a:ln w="38100">
            <a:solidFill>
              <a:srgbClr val="00009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67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out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16" presetClass="entr" presetSubtype="37"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outVertic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0-#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par>
                                <p:cTn id="43" presetID="16" presetClass="entr" presetSubtype="37"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outVertical)">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P spid="19"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5CB3B5-6AC8-2FBD-7951-DB3D8D2554E2}"/>
              </a:ext>
            </a:extLst>
          </p:cNvPr>
          <p:cNvGrpSpPr/>
          <p:nvPr/>
        </p:nvGrpSpPr>
        <p:grpSpPr>
          <a:xfrm>
            <a:off x="-17056" y="-95401"/>
            <a:ext cx="1408758" cy="1408759"/>
            <a:chOff x="-604988" y="-51894"/>
            <a:chExt cx="1408758" cy="1408759"/>
          </a:xfrm>
        </p:grpSpPr>
        <p:sp>
          <p:nvSpPr>
            <p:cNvPr id="5" name="Freeform: Shape 4">
              <a:extLst>
                <a:ext uri="{FF2B5EF4-FFF2-40B4-BE49-F238E27FC236}">
                  <a16:creationId xmlns:a16="http://schemas.microsoft.com/office/drawing/2014/main" id="{8594DD2D-55F7-6AFA-DE84-23FB10557AF6}"/>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a:extLst>
                <a:ext uri="{FF2B5EF4-FFF2-40B4-BE49-F238E27FC236}">
                  <a16:creationId xmlns:a16="http://schemas.microsoft.com/office/drawing/2014/main" id="{A17A05C6-57A6-F203-F591-2394FAE9661A}"/>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6838C1A3-261A-7BF2-5781-B4A9F5566771}"/>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a:extLst>
                <a:ext uri="{FF2B5EF4-FFF2-40B4-BE49-F238E27FC236}">
                  <a16:creationId xmlns:a16="http://schemas.microsoft.com/office/drawing/2014/main" id="{E8FFE262-3053-823D-E7A4-D0E01B46B2D6}"/>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9" name="Freeform: Shape 8">
            <a:extLst>
              <a:ext uri="{FF2B5EF4-FFF2-40B4-BE49-F238E27FC236}">
                <a16:creationId xmlns:a16="http://schemas.microsoft.com/office/drawing/2014/main" id="{30E294FA-2E26-5F2B-FF6A-B73E6002AE8B}"/>
              </a:ext>
            </a:extLst>
          </p:cNvPr>
          <p:cNvSpPr/>
          <p:nvPr/>
        </p:nvSpPr>
        <p:spPr>
          <a:xfrm rot="2758965">
            <a:off x="1483925" y="-1216354"/>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10" name="TextBox 9">
            <a:extLst>
              <a:ext uri="{FF2B5EF4-FFF2-40B4-BE49-F238E27FC236}">
                <a16:creationId xmlns:a16="http://schemas.microsoft.com/office/drawing/2014/main" id="{4471D4BB-ED32-ECE4-3F92-8C5A72CDFB06}"/>
              </a:ext>
            </a:extLst>
          </p:cNvPr>
          <p:cNvSpPr txBox="1"/>
          <p:nvPr/>
        </p:nvSpPr>
        <p:spPr>
          <a:xfrm>
            <a:off x="1487985" y="246460"/>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THUẬT TOÁN</a:t>
            </a:r>
            <a:endParaRPr lang="en-US" sz="4400" dirty="0">
              <a:solidFill>
                <a:schemeClr val="bg1"/>
              </a:solidFill>
              <a:latin typeface="#9Slide03 NettoOT" panose="02000500000000000000" pitchFamily="2" charset="0"/>
            </a:endParaRPr>
          </a:p>
        </p:txBody>
      </p:sp>
      <p:sp>
        <p:nvSpPr>
          <p:cNvPr id="11" name="TextBox 10">
            <a:extLst>
              <a:ext uri="{FF2B5EF4-FFF2-40B4-BE49-F238E27FC236}">
                <a16:creationId xmlns:a16="http://schemas.microsoft.com/office/drawing/2014/main" id="{E63BA779-DC52-4C42-682D-62936DF3D2D4}"/>
              </a:ext>
            </a:extLst>
          </p:cNvPr>
          <p:cNvSpPr txBox="1"/>
          <p:nvPr/>
        </p:nvSpPr>
        <p:spPr>
          <a:xfrm>
            <a:off x="310212" y="18513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2</a:t>
            </a:r>
            <a:endParaRPr lang="en-US" sz="4400" b="1">
              <a:solidFill>
                <a:srgbClr val="131A43"/>
              </a:solidFill>
              <a:latin typeface="#9Slide03 NettoOT" panose="02000500000000000000" pitchFamily="2" charset="0"/>
            </a:endParaRPr>
          </a:p>
        </p:txBody>
      </p:sp>
      <p:sp>
        <p:nvSpPr>
          <p:cNvPr id="12" name="TextBox 11">
            <a:extLst>
              <a:ext uri="{FF2B5EF4-FFF2-40B4-BE49-F238E27FC236}">
                <a16:creationId xmlns:a16="http://schemas.microsoft.com/office/drawing/2014/main" id="{6F2B84B9-DE1E-AC9F-48D3-7F9422E04BFE}"/>
              </a:ext>
            </a:extLst>
          </p:cNvPr>
          <p:cNvSpPr txBox="1"/>
          <p:nvPr/>
        </p:nvSpPr>
        <p:spPr>
          <a:xfrm>
            <a:off x="127537" y="1129498"/>
            <a:ext cx="8080174" cy="1077218"/>
          </a:xfrm>
          <a:prstGeom prst="rect">
            <a:avLst/>
          </a:prstGeom>
          <a:noFill/>
        </p:spPr>
        <p:txBody>
          <a:bodyPr wrap="square">
            <a:spAutoFit/>
          </a:bodyPr>
          <a:lstStyle/>
          <a:p>
            <a:r>
              <a:rPr lang="vi-VN" sz="3200">
                <a:solidFill>
                  <a:srgbClr val="131A43"/>
                </a:solidFill>
                <a:latin typeface="#9Slide03 NettoOT" panose="02000500000000000000" pitchFamily="2" charset="0"/>
              </a:rPr>
              <a:t>Áp dụng thuật toán</a:t>
            </a:r>
          </a:p>
          <a:p>
            <a:r>
              <a:rPr lang="vi-VN" sz="3200">
                <a:solidFill>
                  <a:srgbClr val="131A43"/>
                </a:solidFill>
                <a:latin typeface="#9Slide03 NettoOT" panose="02000500000000000000" pitchFamily="2" charset="0"/>
              </a:rPr>
              <a:t>	B4: Chuẩn hóa độ dài và tính cosin:</a:t>
            </a:r>
            <a:endParaRPr lang="vi-VN" sz="3200" baseline="-25000">
              <a:solidFill>
                <a:srgbClr val="131A43"/>
              </a:solidFill>
              <a:latin typeface="#9Slide03 NettoOT" panose="02000500000000000000" pitchFamily="2" charset="0"/>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4A80586-3E3B-7D0B-E1F3-EBE5FCD978EC}"/>
                  </a:ext>
                </a:extLst>
              </p:cNvPr>
              <p:cNvSpPr txBox="1"/>
              <p:nvPr/>
            </p:nvSpPr>
            <p:spPr>
              <a:xfrm>
                <a:off x="7401145" y="1264873"/>
                <a:ext cx="2764623" cy="10149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000" b="1" smtClean="0">
                          <a:solidFill>
                            <a:srgbClr val="1111CA"/>
                          </a:solidFill>
                          <a:latin typeface="#9Slide03 NettoOT" panose="02000500000000000000" pitchFamily="2" charset="0"/>
                        </a:rPr>
                        <m:t>Cosin</m:t>
                      </m:r>
                      <m:d>
                        <m:dPr>
                          <m:ctrlPr>
                            <a:rPr lang="en-US" sz="2000" b="1" i="1">
                              <a:solidFill>
                                <a:srgbClr val="1111CA"/>
                              </a:solidFill>
                              <a:latin typeface="Cambria Math" panose="02040503050406030204" pitchFamily="18" charset="0"/>
                            </a:rPr>
                          </m:ctrlPr>
                        </m:dPr>
                        <m:e>
                          <m:r>
                            <m:rPr>
                              <m:nor/>
                            </m:rPr>
                            <a:rPr lang="en-US" sz="2000" b="1">
                              <a:solidFill>
                                <a:srgbClr val="1111CA"/>
                              </a:solidFill>
                              <a:latin typeface="#9Slide03 NettoOT" panose="02000500000000000000" pitchFamily="2" charset="0"/>
                            </a:rPr>
                            <m:t>q</m:t>
                          </m:r>
                          <m:r>
                            <m:rPr>
                              <m:nor/>
                            </m:rPr>
                            <a:rPr lang="en-US" sz="2000" b="1">
                              <a:solidFill>
                                <a:srgbClr val="1111CA"/>
                              </a:solidFill>
                              <a:latin typeface="#9Slide03 NettoOT" panose="02000500000000000000" pitchFamily="2" charset="0"/>
                            </a:rPr>
                            <m:t>,</m:t>
                          </m:r>
                          <m:r>
                            <m:rPr>
                              <m:nor/>
                            </m:rPr>
                            <a:rPr lang="en-US" sz="2000" b="1">
                              <a:solidFill>
                                <a:srgbClr val="1111CA"/>
                              </a:solidFill>
                              <a:latin typeface="#9Slide03 NettoOT" panose="02000500000000000000" pitchFamily="2" charset="0"/>
                            </a:rPr>
                            <m:t>d</m:t>
                          </m:r>
                        </m:e>
                      </m:d>
                      <m:r>
                        <m:rPr>
                          <m:nor/>
                        </m:rPr>
                        <a:rPr lang="en-US" sz="2000" b="1">
                          <a:solidFill>
                            <a:srgbClr val="1111CA"/>
                          </a:solidFill>
                          <a:latin typeface="#9Slide03 NettoOT" panose="02000500000000000000" pitchFamily="2" charset="0"/>
                        </a:rPr>
                        <m:t>=</m:t>
                      </m:r>
                      <m:sSup>
                        <m:sSupPr>
                          <m:ctrlPr>
                            <a:rPr lang="en-US" sz="2000" b="1" i="1">
                              <a:solidFill>
                                <a:srgbClr val="1111CA"/>
                              </a:solidFill>
                              <a:latin typeface="Cambria Math" panose="02040503050406030204" pitchFamily="18" charset="0"/>
                            </a:rPr>
                          </m:ctrlPr>
                        </m:sSupPr>
                        <m:e>
                          <m:r>
                            <m:rPr>
                              <m:nor/>
                            </m:rPr>
                            <a:rPr lang="en-US" sz="2000" b="1">
                              <a:solidFill>
                                <a:srgbClr val="1111CA"/>
                              </a:solidFill>
                              <a:latin typeface="#9Slide03 NettoOT" panose="02000500000000000000" pitchFamily="2" charset="0"/>
                            </a:rPr>
                            <m:t>q</m:t>
                          </m:r>
                        </m:e>
                        <m:sup>
                          <m:r>
                            <m:rPr>
                              <m:nor/>
                            </m:rPr>
                            <a:rPr lang="en-US" sz="2000" b="1">
                              <a:solidFill>
                                <a:srgbClr val="1111CA"/>
                              </a:solidFill>
                              <a:latin typeface="#9Slide03 NettoOT" panose="02000500000000000000" pitchFamily="2" charset="0"/>
                            </a:rPr>
                            <m:t>′</m:t>
                          </m:r>
                        </m:sup>
                      </m:sSup>
                      <m:r>
                        <m:rPr>
                          <m:nor/>
                        </m:rPr>
                        <a:rPr lang="en-US" sz="2000" b="1">
                          <a:solidFill>
                            <a:srgbClr val="1111CA"/>
                          </a:solidFill>
                          <a:latin typeface="#9Slide03 NettoOT" panose="02000500000000000000" pitchFamily="2" charset="0"/>
                        </a:rPr>
                        <m:t>.</m:t>
                      </m:r>
                      <m:sSup>
                        <m:sSupPr>
                          <m:ctrlPr>
                            <a:rPr lang="en-US" sz="2000" b="1" i="1">
                              <a:solidFill>
                                <a:srgbClr val="1111CA"/>
                              </a:solidFill>
                              <a:latin typeface="Cambria Math" panose="02040503050406030204" pitchFamily="18" charset="0"/>
                            </a:rPr>
                          </m:ctrlPr>
                        </m:sSupPr>
                        <m:e>
                          <m:r>
                            <m:rPr>
                              <m:nor/>
                            </m:rPr>
                            <a:rPr lang="en-US" sz="2000" b="1">
                              <a:solidFill>
                                <a:srgbClr val="1111CA"/>
                              </a:solidFill>
                              <a:latin typeface="#9Slide03 NettoOT" panose="02000500000000000000" pitchFamily="2" charset="0"/>
                            </a:rPr>
                            <m:t>d</m:t>
                          </m:r>
                        </m:e>
                        <m:sup>
                          <m:r>
                            <m:rPr>
                              <m:nor/>
                            </m:rPr>
                            <a:rPr lang="en-US" sz="2000" b="1">
                              <a:solidFill>
                                <a:srgbClr val="1111CA"/>
                              </a:solidFill>
                              <a:latin typeface="#9Slide03 NettoOT" panose="02000500000000000000" pitchFamily="2" charset="0"/>
                            </a:rPr>
                            <m:t>′</m:t>
                          </m:r>
                        </m:sup>
                      </m:sSup>
                      <m:r>
                        <m:rPr>
                          <m:nor/>
                        </m:rPr>
                        <a:rPr lang="en-US" sz="2000" b="1">
                          <a:solidFill>
                            <a:srgbClr val="1111CA"/>
                          </a:solidFill>
                          <a:latin typeface="#9Slide03 NettoOT" panose="02000500000000000000" pitchFamily="2" charset="0"/>
                        </a:rPr>
                        <m:t>=</m:t>
                      </m:r>
                      <m:nary>
                        <m:naryPr>
                          <m:chr m:val="∑"/>
                          <m:limLoc m:val="undOvr"/>
                          <m:ctrlPr>
                            <a:rPr lang="en-US" sz="2000" b="1" i="1">
                              <a:solidFill>
                                <a:srgbClr val="1111CA"/>
                              </a:solidFill>
                              <a:latin typeface="Cambria Math" panose="02040503050406030204" pitchFamily="18" charset="0"/>
                            </a:rPr>
                          </m:ctrlPr>
                        </m:naryPr>
                        <m:sub>
                          <m:r>
                            <m:rPr>
                              <m:nor/>
                            </m:rPr>
                            <a:rPr lang="en-US" sz="2000" b="1">
                              <a:solidFill>
                                <a:srgbClr val="1111CA"/>
                              </a:solidFill>
                              <a:latin typeface="#9Slide03 NettoOT" panose="02000500000000000000" pitchFamily="2" charset="0"/>
                            </a:rPr>
                            <m:t>i</m:t>
                          </m:r>
                          <m:r>
                            <m:rPr>
                              <m:nor/>
                            </m:rPr>
                            <a:rPr lang="en-US" sz="2000" b="1">
                              <a:solidFill>
                                <a:srgbClr val="1111CA"/>
                              </a:solidFill>
                              <a:latin typeface="#9Slide03 NettoOT" panose="02000500000000000000" pitchFamily="2" charset="0"/>
                            </a:rPr>
                            <m:t>=1</m:t>
                          </m:r>
                        </m:sub>
                        <m:sup>
                          <m:r>
                            <m:rPr>
                              <m:nor/>
                            </m:rPr>
                            <a:rPr lang="en-US" sz="2000" b="1">
                              <a:solidFill>
                                <a:srgbClr val="1111CA"/>
                              </a:solidFill>
                              <a:latin typeface="#9Slide03 NettoOT" panose="02000500000000000000" pitchFamily="2" charset="0"/>
                            </a:rPr>
                            <m:t>n</m:t>
                          </m:r>
                        </m:sup>
                        <m:e>
                          <m:sSubSup>
                            <m:sSubSupPr>
                              <m:ctrlPr>
                                <a:rPr lang="en-US" sz="2000" b="1" i="1">
                                  <a:solidFill>
                                    <a:srgbClr val="1111CA"/>
                                  </a:solidFill>
                                  <a:latin typeface="Cambria Math" panose="02040503050406030204" pitchFamily="18" charset="0"/>
                                </a:rPr>
                              </m:ctrlPr>
                            </m:sSubSupPr>
                            <m:e>
                              <m:r>
                                <m:rPr>
                                  <m:nor/>
                                </m:rPr>
                                <a:rPr lang="en-US" sz="2000" b="1">
                                  <a:solidFill>
                                    <a:srgbClr val="1111CA"/>
                                  </a:solidFill>
                                  <a:latin typeface="#9Slide03 NettoOT" panose="02000500000000000000" pitchFamily="2" charset="0"/>
                                </a:rPr>
                                <m:t>q</m:t>
                              </m:r>
                            </m:e>
                            <m:sub>
                              <m:r>
                                <m:rPr>
                                  <m:nor/>
                                </m:rPr>
                                <a:rPr lang="en-US" sz="2000" b="1">
                                  <a:solidFill>
                                    <a:srgbClr val="1111CA"/>
                                  </a:solidFill>
                                  <a:latin typeface="#9Slide03 NettoOT" panose="02000500000000000000" pitchFamily="2" charset="0"/>
                                </a:rPr>
                                <m:t>i</m:t>
                              </m:r>
                            </m:sub>
                            <m:sup>
                              <m:r>
                                <m:rPr>
                                  <m:nor/>
                                </m:rPr>
                                <a:rPr lang="en-US" sz="2000" b="1">
                                  <a:solidFill>
                                    <a:srgbClr val="1111CA"/>
                                  </a:solidFill>
                                  <a:latin typeface="#9Slide03 NettoOT" panose="02000500000000000000" pitchFamily="2" charset="0"/>
                                </a:rPr>
                                <m:t>′</m:t>
                              </m:r>
                            </m:sup>
                          </m:sSubSup>
                          <m:r>
                            <m:rPr>
                              <m:nor/>
                            </m:rPr>
                            <a:rPr lang="en-US" sz="2000" b="1">
                              <a:solidFill>
                                <a:srgbClr val="1111CA"/>
                              </a:solidFill>
                              <a:latin typeface="#9Slide03 NettoOT" panose="02000500000000000000" pitchFamily="2" charset="0"/>
                            </a:rPr>
                            <m:t>.</m:t>
                          </m:r>
                          <m:sSubSup>
                            <m:sSubSupPr>
                              <m:ctrlPr>
                                <a:rPr lang="en-US" sz="2000" b="1" i="1">
                                  <a:solidFill>
                                    <a:srgbClr val="1111CA"/>
                                  </a:solidFill>
                                  <a:latin typeface="Cambria Math" panose="02040503050406030204" pitchFamily="18" charset="0"/>
                                </a:rPr>
                              </m:ctrlPr>
                            </m:sSubSupPr>
                            <m:e>
                              <m:r>
                                <m:rPr>
                                  <m:nor/>
                                </m:rPr>
                                <a:rPr lang="en-US" sz="2000" b="1">
                                  <a:solidFill>
                                    <a:srgbClr val="1111CA"/>
                                  </a:solidFill>
                                  <a:latin typeface="#9Slide03 NettoOT" panose="02000500000000000000" pitchFamily="2" charset="0"/>
                                </a:rPr>
                                <m:t>d</m:t>
                              </m:r>
                            </m:e>
                            <m:sub>
                              <m:r>
                                <m:rPr>
                                  <m:nor/>
                                </m:rPr>
                                <a:rPr lang="en-US" sz="2000" b="1">
                                  <a:solidFill>
                                    <a:srgbClr val="1111CA"/>
                                  </a:solidFill>
                                  <a:latin typeface="#9Slide03 NettoOT" panose="02000500000000000000" pitchFamily="2" charset="0"/>
                                </a:rPr>
                                <m:t>i</m:t>
                              </m:r>
                            </m:sub>
                            <m:sup>
                              <m:r>
                                <m:rPr>
                                  <m:nor/>
                                </m:rPr>
                                <a:rPr lang="en-US" sz="2000" b="1">
                                  <a:solidFill>
                                    <a:srgbClr val="1111CA"/>
                                  </a:solidFill>
                                  <a:latin typeface="#9Slide03 NettoOT" panose="02000500000000000000" pitchFamily="2" charset="0"/>
                                </a:rPr>
                                <m:t>′</m:t>
                              </m:r>
                            </m:sup>
                          </m:sSubSup>
                        </m:e>
                      </m:nary>
                    </m:oMath>
                  </m:oMathPara>
                </a14:m>
                <a:endParaRPr lang="en-US" sz="2000" b="1">
                  <a:solidFill>
                    <a:srgbClr val="1111CA"/>
                  </a:solidFill>
                </a:endParaRPr>
              </a:p>
            </p:txBody>
          </p:sp>
        </mc:Choice>
        <mc:Fallback>
          <p:sp>
            <p:nvSpPr>
              <p:cNvPr id="19" name="TextBox 18">
                <a:extLst>
                  <a:ext uri="{FF2B5EF4-FFF2-40B4-BE49-F238E27FC236}">
                    <a16:creationId xmlns:a16="http://schemas.microsoft.com/office/drawing/2014/main" id="{84A80586-3E3B-7D0B-E1F3-EBE5FCD978EC}"/>
                  </a:ext>
                </a:extLst>
              </p:cNvPr>
              <p:cNvSpPr txBox="1">
                <a:spLocks noRot="1" noChangeAspect="1" noMove="1" noResize="1" noEditPoints="1" noAdjustHandles="1" noChangeArrowheads="1" noChangeShapeType="1" noTextEdit="1"/>
              </p:cNvSpPr>
              <p:nvPr/>
            </p:nvSpPr>
            <p:spPr>
              <a:xfrm>
                <a:off x="7401145" y="1264873"/>
                <a:ext cx="2764623" cy="1014958"/>
              </a:xfrm>
              <a:prstGeom prst="rect">
                <a:avLst/>
              </a:prstGeom>
              <a:blipFill>
                <a:blip r:embed="rId2"/>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915F060-5F5B-C32F-A9FC-CE2F9A7F1014}"/>
              </a:ext>
            </a:extLst>
          </p:cNvPr>
          <p:cNvSpPr/>
          <p:nvPr/>
        </p:nvSpPr>
        <p:spPr>
          <a:xfrm>
            <a:off x="723164" y="2367759"/>
            <a:ext cx="54444" cy="2219960"/>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mc:AlternateContent xmlns:mc="http://schemas.openxmlformats.org/markup-compatibility/2006">
        <mc:Choice xmlns:a14="http://schemas.microsoft.com/office/drawing/2010/main" Requires="a14">
          <p:graphicFrame>
            <p:nvGraphicFramePr>
              <p:cNvPr id="13" name="Table 2">
                <a:extLst>
                  <a:ext uri="{FF2B5EF4-FFF2-40B4-BE49-F238E27FC236}">
                    <a16:creationId xmlns:a16="http://schemas.microsoft.com/office/drawing/2014/main" id="{1BA98350-A682-8EA8-3277-9EFBBD857D37}"/>
                  </a:ext>
                </a:extLst>
              </p:cNvPr>
              <p:cNvGraphicFramePr>
                <a:graphicFrameLocks noGrp="1"/>
              </p:cNvGraphicFramePr>
              <p:nvPr/>
            </p:nvGraphicFramePr>
            <p:xfrm>
              <a:off x="1071071" y="2367759"/>
              <a:ext cx="10183063" cy="2219960"/>
            </p:xfrm>
            <a:graphic>
              <a:graphicData uri="http://schemas.openxmlformats.org/drawingml/2006/table">
                <a:tbl>
                  <a:tblPr firstRow="1" bandRow="1">
                    <a:tableStyleId>{5940675A-B579-460E-94D1-54222C63F5DA}</a:tableStyleId>
                  </a:tblPr>
                  <a:tblGrid>
                    <a:gridCol w="1131451">
                      <a:extLst>
                        <a:ext uri="{9D8B030D-6E8A-4147-A177-3AD203B41FA5}">
                          <a16:colId xmlns:a16="http://schemas.microsoft.com/office/drawing/2014/main" val="631129302"/>
                        </a:ext>
                      </a:extLst>
                    </a:gridCol>
                    <a:gridCol w="1100791">
                      <a:extLst>
                        <a:ext uri="{9D8B030D-6E8A-4147-A177-3AD203B41FA5}">
                          <a16:colId xmlns:a16="http://schemas.microsoft.com/office/drawing/2014/main" val="17458380"/>
                        </a:ext>
                      </a:extLst>
                    </a:gridCol>
                    <a:gridCol w="1416205">
                      <a:extLst>
                        <a:ext uri="{9D8B030D-6E8A-4147-A177-3AD203B41FA5}">
                          <a16:colId xmlns:a16="http://schemas.microsoft.com/office/drawing/2014/main" val="1383387875"/>
                        </a:ext>
                      </a:extLst>
                    </a:gridCol>
                    <a:gridCol w="907586">
                      <a:extLst>
                        <a:ext uri="{9D8B030D-6E8A-4147-A177-3AD203B41FA5}">
                          <a16:colId xmlns:a16="http://schemas.microsoft.com/office/drawing/2014/main" val="3830119557"/>
                        </a:ext>
                      </a:extLst>
                    </a:gridCol>
                    <a:gridCol w="959005">
                      <a:extLst>
                        <a:ext uri="{9D8B030D-6E8A-4147-A177-3AD203B41FA5}">
                          <a16:colId xmlns:a16="http://schemas.microsoft.com/office/drawing/2014/main" val="1892691350"/>
                        </a:ext>
                      </a:extLst>
                    </a:gridCol>
                    <a:gridCol w="1049981">
                      <a:extLst>
                        <a:ext uri="{9D8B030D-6E8A-4147-A177-3AD203B41FA5}">
                          <a16:colId xmlns:a16="http://schemas.microsoft.com/office/drawing/2014/main" val="2212073527"/>
                        </a:ext>
                      </a:extLst>
                    </a:gridCol>
                    <a:gridCol w="923785">
                      <a:extLst>
                        <a:ext uri="{9D8B030D-6E8A-4147-A177-3AD203B41FA5}">
                          <a16:colId xmlns:a16="http://schemas.microsoft.com/office/drawing/2014/main" val="3496968626"/>
                        </a:ext>
                      </a:extLst>
                    </a:gridCol>
                    <a:gridCol w="1449658">
                      <a:extLst>
                        <a:ext uri="{9D8B030D-6E8A-4147-A177-3AD203B41FA5}">
                          <a16:colId xmlns:a16="http://schemas.microsoft.com/office/drawing/2014/main" val="743354949"/>
                        </a:ext>
                      </a:extLst>
                    </a:gridCol>
                    <a:gridCol w="1244601">
                      <a:extLst>
                        <a:ext uri="{9D8B030D-6E8A-4147-A177-3AD203B41FA5}">
                          <a16:colId xmlns:a16="http://schemas.microsoft.com/office/drawing/2014/main" val="1887042539"/>
                        </a:ext>
                      </a:extLst>
                    </a:gridCol>
                  </a:tblGrid>
                  <a:tr h="0">
                    <a:tc>
                      <a:txBody>
                        <a:bodyPr/>
                        <a:lstStyle/>
                        <a:p>
                          <a:pPr algn="ct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approach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breakthrough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drug</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hopes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new</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patients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schizophrenia</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treatment</a:t>
                          </a:r>
                          <a:endParaRPr lang="en-US">
                            <a:solidFill>
                              <a:srgbClr val="131A43"/>
                            </a:solidFill>
                          </a:endParaRPr>
                        </a:p>
                      </a:txBody>
                      <a:tcPr anchor="ctr"/>
                    </a:tc>
                    <a:extLst>
                      <a:ext uri="{0D108BD9-81ED-4DB2-BD59-A6C34878D82A}">
                        <a16:rowId xmlns:a16="http://schemas.microsoft.com/office/drawing/2014/main" val="786713266"/>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1</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0,894</a:t>
                          </a:r>
                          <a:endParaRPr lang="en-US">
                            <a:solidFill>
                              <a:srgbClr val="131A43"/>
                            </a:solidFill>
                          </a:endParaRPr>
                        </a:p>
                      </a:txBody>
                      <a:tcPr anchor="ctr"/>
                    </a:tc>
                    <a:tc>
                      <a:txBody>
                        <a:bodyPr/>
                        <a:lstStyle/>
                        <a:p>
                          <a:pPr algn="ctr"/>
                          <a:r>
                            <a:rPr lang="vi-VN">
                              <a:solidFill>
                                <a:srgbClr val="131A43"/>
                              </a:solidFill>
                            </a:rPr>
                            <a:t>0,447</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613740745"/>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2</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a:solidFill>
                                <a:srgbClr val="131A43"/>
                              </a:solidFill>
                            </a:rPr>
                            <a:t>0,924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14:m>
                            <m:oMath xmlns:m="http://schemas.openxmlformats.org/officeDocument/2006/math">
                              <m:r>
                                <a:rPr kumimoji="0" lang="vi-VN"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oMath>
                          </a14:m>
                          <a:r>
                            <a:rPr lang="vi-VN">
                              <a:solidFill>
                                <a:srgbClr val="131A43"/>
                              </a:solidFill>
                            </a:rPr>
                            <a:t>,383</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04583191"/>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3</a:t>
                          </a:r>
                          <a:endParaRPr lang="en-US">
                            <a:solidFill>
                              <a:srgbClr val="131A43"/>
                            </a:solidFill>
                          </a:endParaRPr>
                        </a:p>
                      </a:txBody>
                      <a:tcPr anchor="ctr"/>
                    </a:tc>
                    <a:tc>
                      <a:txBody>
                        <a:bodyPr/>
                        <a:lstStyle/>
                        <a:p>
                          <a:pPr algn="ctr"/>
                          <a:r>
                            <a:rPr lang="vi-VN">
                              <a:solidFill>
                                <a:srgbClr val="131A43"/>
                              </a:solidFill>
                            </a:rPr>
                            <a:t>0,699</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14:m>
                            <m:oMath xmlns:m="http://schemas.openxmlformats.org/officeDocument/2006/math">
                              <m:r>
                                <a:rPr kumimoji="0" lang="vi-VN"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oMath>
                          </a14:m>
                          <a:r>
                            <a:rPr lang="vi-VN">
                              <a:solidFill>
                                <a:srgbClr val="131A43"/>
                              </a:solidFill>
                            </a:rPr>
                            <a:t>,145</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0,699</a:t>
                          </a:r>
                          <a:endParaRPr lang="en-US">
                            <a:solidFill>
                              <a:srgbClr val="131A43"/>
                            </a:solidFill>
                          </a:endParaRPr>
                        </a:p>
                      </a:txBody>
                      <a:tcPr anchor="ctr"/>
                    </a:tc>
                    <a:extLst>
                      <a:ext uri="{0D108BD9-81ED-4DB2-BD59-A6C34878D82A}">
                        <a16:rowId xmlns:a16="http://schemas.microsoft.com/office/drawing/2014/main" val="868326249"/>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0,699</a:t>
                          </a:r>
                          <a:endParaRPr lang="en-US">
                            <a:solidFill>
                              <a:srgbClr val="131A43"/>
                            </a:solidFill>
                          </a:endParaRPr>
                        </a:p>
                      </a:txBody>
                      <a:tcPr anchor="ctr"/>
                    </a:tc>
                    <a:tc>
                      <a:txBody>
                        <a:bodyPr/>
                        <a:lstStyle/>
                        <a:p>
                          <a:pPr algn="ctr"/>
                          <a14:m>
                            <m:oMath xmlns:m="http://schemas.openxmlformats.org/officeDocument/2006/math">
                              <m:r>
                                <a:rPr kumimoji="0" lang="vi-VN"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oMath>
                          </a14:m>
                          <a:r>
                            <a:rPr lang="vi-VN">
                              <a:solidFill>
                                <a:srgbClr val="131A43"/>
                              </a:solidFill>
                            </a:rPr>
                            <a:t>,145</a:t>
                          </a:r>
                          <a:endParaRPr lang="en-US">
                            <a:solidFill>
                              <a:srgbClr val="131A43"/>
                            </a:solidFill>
                          </a:endParaRPr>
                        </a:p>
                      </a:txBody>
                      <a:tcPr anchor="ctr"/>
                    </a:tc>
                    <a:tc>
                      <a:txBody>
                        <a:bodyPr/>
                        <a:lstStyle/>
                        <a:p>
                          <a:pPr algn="ctr"/>
                          <a:r>
                            <a:rPr lang="vi-VN">
                              <a:solidFill>
                                <a:srgbClr val="131A43"/>
                              </a:solidFill>
                            </a:rPr>
                            <a:t>0,699</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6655714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a:ln>
                                <a:solidFill>
                                  <a:schemeClr val="bg1"/>
                                </a:solidFill>
                              </a:ln>
                              <a:solidFill>
                                <a:srgbClr val="131A43"/>
                              </a:solidFill>
                              <a:latin typeface="#9Slide03 NettoOT" panose="02000500000000000000" pitchFamily="2" charset="0"/>
                            </a:rPr>
                            <a:t>Query: </a:t>
                          </a: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0,924</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vi-VN" sz="1800" b="1" i="1" u="none" strike="noStrike" kern="100" cap="none" spc="0" normalizeH="0" baseline="0" noProof="0" smtClean="0">
                                  <a:ln>
                                    <a:noFill/>
                                  </a:ln>
                                  <a:solidFill>
                                    <a:srgbClr val="131A43"/>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oMath>
                          </a14:m>
                          <a:r>
                            <a:rPr lang="vi-VN">
                              <a:solidFill>
                                <a:srgbClr val="131A43"/>
                              </a:solidFill>
                            </a:rPr>
                            <a:t>,383</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extLst>
                      <a:ext uri="{0D108BD9-81ED-4DB2-BD59-A6C34878D82A}">
                        <a16:rowId xmlns:a16="http://schemas.microsoft.com/office/drawing/2014/main" val="2862384469"/>
                      </a:ext>
                    </a:extLst>
                  </a:tr>
                </a:tbl>
              </a:graphicData>
            </a:graphic>
          </p:graphicFrame>
        </mc:Choice>
        <mc:Fallback>
          <p:graphicFrame>
            <p:nvGraphicFramePr>
              <p:cNvPr id="13" name="Table 2">
                <a:extLst>
                  <a:ext uri="{FF2B5EF4-FFF2-40B4-BE49-F238E27FC236}">
                    <a16:creationId xmlns:a16="http://schemas.microsoft.com/office/drawing/2014/main" id="{1BA98350-A682-8EA8-3277-9EFBBD857D37}"/>
                  </a:ext>
                </a:extLst>
              </p:cNvPr>
              <p:cNvGraphicFramePr>
                <a:graphicFrameLocks noGrp="1"/>
              </p:cNvGraphicFramePr>
              <p:nvPr/>
            </p:nvGraphicFramePr>
            <p:xfrm>
              <a:off x="1071071" y="2367759"/>
              <a:ext cx="10183063" cy="2219960"/>
            </p:xfrm>
            <a:graphic>
              <a:graphicData uri="http://schemas.openxmlformats.org/drawingml/2006/table">
                <a:tbl>
                  <a:tblPr firstRow="1" bandRow="1">
                    <a:tableStyleId>{5940675A-B579-460E-94D1-54222C63F5DA}</a:tableStyleId>
                  </a:tblPr>
                  <a:tblGrid>
                    <a:gridCol w="1131451">
                      <a:extLst>
                        <a:ext uri="{9D8B030D-6E8A-4147-A177-3AD203B41FA5}">
                          <a16:colId xmlns:a16="http://schemas.microsoft.com/office/drawing/2014/main" val="631129302"/>
                        </a:ext>
                      </a:extLst>
                    </a:gridCol>
                    <a:gridCol w="1100791">
                      <a:extLst>
                        <a:ext uri="{9D8B030D-6E8A-4147-A177-3AD203B41FA5}">
                          <a16:colId xmlns:a16="http://schemas.microsoft.com/office/drawing/2014/main" val="17458380"/>
                        </a:ext>
                      </a:extLst>
                    </a:gridCol>
                    <a:gridCol w="1416205">
                      <a:extLst>
                        <a:ext uri="{9D8B030D-6E8A-4147-A177-3AD203B41FA5}">
                          <a16:colId xmlns:a16="http://schemas.microsoft.com/office/drawing/2014/main" val="1383387875"/>
                        </a:ext>
                      </a:extLst>
                    </a:gridCol>
                    <a:gridCol w="907586">
                      <a:extLst>
                        <a:ext uri="{9D8B030D-6E8A-4147-A177-3AD203B41FA5}">
                          <a16:colId xmlns:a16="http://schemas.microsoft.com/office/drawing/2014/main" val="3830119557"/>
                        </a:ext>
                      </a:extLst>
                    </a:gridCol>
                    <a:gridCol w="959005">
                      <a:extLst>
                        <a:ext uri="{9D8B030D-6E8A-4147-A177-3AD203B41FA5}">
                          <a16:colId xmlns:a16="http://schemas.microsoft.com/office/drawing/2014/main" val="1892691350"/>
                        </a:ext>
                      </a:extLst>
                    </a:gridCol>
                    <a:gridCol w="1049981">
                      <a:extLst>
                        <a:ext uri="{9D8B030D-6E8A-4147-A177-3AD203B41FA5}">
                          <a16:colId xmlns:a16="http://schemas.microsoft.com/office/drawing/2014/main" val="2212073527"/>
                        </a:ext>
                      </a:extLst>
                    </a:gridCol>
                    <a:gridCol w="923785">
                      <a:extLst>
                        <a:ext uri="{9D8B030D-6E8A-4147-A177-3AD203B41FA5}">
                          <a16:colId xmlns:a16="http://schemas.microsoft.com/office/drawing/2014/main" val="3496968626"/>
                        </a:ext>
                      </a:extLst>
                    </a:gridCol>
                    <a:gridCol w="1449658">
                      <a:extLst>
                        <a:ext uri="{9D8B030D-6E8A-4147-A177-3AD203B41FA5}">
                          <a16:colId xmlns:a16="http://schemas.microsoft.com/office/drawing/2014/main" val="743354949"/>
                        </a:ext>
                      </a:extLst>
                    </a:gridCol>
                    <a:gridCol w="1244601">
                      <a:extLst>
                        <a:ext uri="{9D8B030D-6E8A-4147-A177-3AD203B41FA5}">
                          <a16:colId xmlns:a16="http://schemas.microsoft.com/office/drawing/2014/main" val="1887042539"/>
                        </a:ext>
                      </a:extLst>
                    </a:gridCol>
                  </a:tblGrid>
                  <a:tr h="365760">
                    <a:tc>
                      <a:txBody>
                        <a:bodyPr/>
                        <a:lstStyle/>
                        <a:p>
                          <a:pPr algn="ct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approach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breakthrough</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drug</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hopes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new</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patients</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schizophrenia</a:t>
                          </a:r>
                          <a:endParaRPr lang="en-US">
                            <a:solidFill>
                              <a:srgbClr val="131A43"/>
                            </a:solidFill>
                          </a:endParaRPr>
                        </a:p>
                      </a:txBody>
                      <a:tcPr anchor="ctr"/>
                    </a:tc>
                    <a:tc>
                      <a:txBody>
                        <a:bodyPr/>
                        <a:lstStyle/>
                        <a:p>
                          <a:pPr algn="ctr"/>
                          <a:r>
                            <a:rPr lang="vi-VN" sz="1800" b="1">
                              <a:ln>
                                <a:solidFill>
                                  <a:schemeClr val="bg1"/>
                                </a:solidFill>
                              </a:ln>
                              <a:solidFill>
                                <a:srgbClr val="131A43"/>
                              </a:solidFill>
                              <a:latin typeface="#9Slide03 NettoOT" panose="02000500000000000000" pitchFamily="2" charset="0"/>
                            </a:rPr>
                            <a:t>treatment</a:t>
                          </a:r>
                          <a:endParaRPr lang="en-US">
                            <a:solidFill>
                              <a:srgbClr val="131A43"/>
                            </a:solidFill>
                          </a:endParaRPr>
                        </a:p>
                      </a:txBody>
                      <a:tcPr anchor="ctr"/>
                    </a:tc>
                    <a:extLst>
                      <a:ext uri="{0D108BD9-81ED-4DB2-BD59-A6C34878D82A}">
                        <a16:rowId xmlns:a16="http://schemas.microsoft.com/office/drawing/2014/main" val="786713266"/>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1</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0,894</a:t>
                          </a:r>
                          <a:endParaRPr lang="en-US">
                            <a:solidFill>
                              <a:srgbClr val="131A43"/>
                            </a:solidFill>
                          </a:endParaRPr>
                        </a:p>
                      </a:txBody>
                      <a:tcPr anchor="ctr"/>
                    </a:tc>
                    <a:tc>
                      <a:txBody>
                        <a:bodyPr/>
                        <a:lstStyle/>
                        <a:p>
                          <a:pPr algn="ctr"/>
                          <a:r>
                            <a:rPr lang="vi-VN">
                              <a:solidFill>
                                <a:srgbClr val="131A43"/>
                              </a:solidFill>
                            </a:rPr>
                            <a:t>0,447</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613740745"/>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2</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a:solidFill>
                                <a:srgbClr val="131A43"/>
                              </a:solidFill>
                            </a:rPr>
                            <a:t>0,924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endParaRPr lang="en-US"/>
                        </a:p>
                      </a:txBody>
                      <a:tcPr anchor="ctr">
                        <a:blipFill>
                          <a:blip r:embed="rId3"/>
                          <a:stretch>
                            <a:fillRect l="-527326" t="-200000" r="-346512" b="-322951"/>
                          </a:stretch>
                        </a:blipFill>
                      </a:tcP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04583191"/>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3</a:t>
                          </a:r>
                          <a:endParaRPr lang="en-US">
                            <a:solidFill>
                              <a:srgbClr val="131A43"/>
                            </a:solidFill>
                          </a:endParaRPr>
                        </a:p>
                      </a:txBody>
                      <a:tcPr anchor="ctr"/>
                    </a:tc>
                    <a:tc>
                      <a:txBody>
                        <a:bodyPr/>
                        <a:lstStyle/>
                        <a:p>
                          <a:pPr algn="ctr"/>
                          <a:r>
                            <a:rPr lang="vi-VN">
                              <a:solidFill>
                                <a:srgbClr val="131A43"/>
                              </a:solidFill>
                            </a:rPr>
                            <a:t>0,699</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endParaRPr lang="en-US"/>
                        </a:p>
                      </a:txBody>
                      <a:tcPr anchor="ctr">
                        <a:blipFill>
                          <a:blip r:embed="rId3"/>
                          <a:stretch>
                            <a:fillRect l="-527326" t="-300000" r="-346512" b="-222951"/>
                          </a:stretch>
                        </a:blipFill>
                      </a:tcP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0,699</a:t>
                          </a:r>
                          <a:endParaRPr lang="en-US">
                            <a:solidFill>
                              <a:srgbClr val="131A43"/>
                            </a:solidFill>
                          </a:endParaRPr>
                        </a:p>
                      </a:txBody>
                      <a:tcPr anchor="ctr"/>
                    </a:tc>
                    <a:extLst>
                      <a:ext uri="{0D108BD9-81ED-4DB2-BD59-A6C34878D82A}">
                        <a16:rowId xmlns:a16="http://schemas.microsoft.com/office/drawing/2014/main" val="868326249"/>
                      </a:ext>
                    </a:extLst>
                  </a:tr>
                  <a:tr h="370840">
                    <a:tc>
                      <a:txBody>
                        <a:bodyPr/>
                        <a:lstStyle/>
                        <a:p>
                          <a:pPr algn="ctr"/>
                          <a:r>
                            <a:rPr lang="vi-VN" sz="1800" b="1">
                              <a:ln>
                                <a:solidFill>
                                  <a:schemeClr val="bg1"/>
                                </a:solidFill>
                              </a:ln>
                              <a:solidFill>
                                <a:srgbClr val="131A43"/>
                              </a:solidFill>
                              <a:latin typeface="#9Slide03 NettoOT" panose="02000500000000000000" pitchFamily="2" charset="0"/>
                            </a:rPr>
                            <a:t>Doc 4</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0,699</a:t>
                          </a:r>
                          <a:endParaRPr lang="en-US">
                            <a:solidFill>
                              <a:srgbClr val="131A43"/>
                            </a:solidFill>
                          </a:endParaRPr>
                        </a:p>
                      </a:txBody>
                      <a:tcPr anchor="ctr"/>
                    </a:tc>
                    <a:tc>
                      <a:txBody>
                        <a:bodyPr/>
                        <a:lstStyle/>
                        <a:p>
                          <a:endParaRPr lang="en-US"/>
                        </a:p>
                      </a:txBody>
                      <a:tcPr anchor="ctr">
                        <a:blipFill>
                          <a:blip r:embed="rId3"/>
                          <a:stretch>
                            <a:fillRect l="-527326" t="-400000" r="-346512" b="-122951"/>
                          </a:stretch>
                        </a:blipFill>
                      </a:tcPr>
                    </a:tc>
                    <a:tc>
                      <a:txBody>
                        <a:bodyPr/>
                        <a:lstStyle/>
                        <a:p>
                          <a:pPr algn="ctr"/>
                          <a:r>
                            <a:rPr lang="vi-VN">
                              <a:solidFill>
                                <a:srgbClr val="131A43"/>
                              </a:solidFill>
                            </a:rPr>
                            <a:t>0,699</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166557145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a:ln>
                                <a:solidFill>
                                  <a:schemeClr val="bg1"/>
                                </a:solidFill>
                              </a:ln>
                              <a:solidFill>
                                <a:srgbClr val="131A43"/>
                              </a:solidFill>
                              <a:latin typeface="#9Slide03 NettoOT" panose="02000500000000000000" pitchFamily="2" charset="0"/>
                            </a:rPr>
                            <a:t>Query: </a:t>
                          </a: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0,924</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endParaRPr lang="en-US"/>
                        </a:p>
                      </a:txBody>
                      <a:tcPr anchor="ctr">
                        <a:blipFill>
                          <a:blip r:embed="rId3"/>
                          <a:stretch>
                            <a:fillRect l="-527326" t="-500000" r="-346512" b="-22951"/>
                          </a:stretch>
                        </a:blip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tc>
                      <a:txBody>
                        <a:bodyPr/>
                        <a:lstStyle/>
                        <a:p>
                          <a:pPr algn="ctr"/>
                          <a:r>
                            <a:rPr lang="vi-VN">
                              <a:solidFill>
                                <a:srgbClr val="131A43"/>
                              </a:solidFill>
                            </a:rPr>
                            <a:t>0</a:t>
                          </a:r>
                          <a:endParaRPr lang="en-US">
                            <a:solidFill>
                              <a:srgbClr val="131A43"/>
                            </a:solidFill>
                          </a:endParaRPr>
                        </a:p>
                      </a:txBody>
                      <a:tcPr anchor="ctr">
                        <a:solidFill>
                          <a:srgbClr val="66CCFF"/>
                        </a:solidFill>
                      </a:tcPr>
                    </a:tc>
                    <a:extLst>
                      <a:ext uri="{0D108BD9-81ED-4DB2-BD59-A6C34878D82A}">
                        <a16:rowId xmlns:a16="http://schemas.microsoft.com/office/drawing/2014/main" val="2862384469"/>
                      </a:ext>
                    </a:extLst>
                  </a:tr>
                </a:tbl>
              </a:graphicData>
            </a:graphic>
          </p:graphicFrame>
        </mc:Fallback>
      </mc:AlternateContent>
      <p:sp>
        <p:nvSpPr>
          <p:cNvPr id="2" name="TextBox 1">
            <a:extLst>
              <a:ext uri="{FF2B5EF4-FFF2-40B4-BE49-F238E27FC236}">
                <a16:creationId xmlns:a16="http://schemas.microsoft.com/office/drawing/2014/main" id="{9BD50E8A-48DA-BC3B-89AB-5AB9F1DBE5CC}"/>
              </a:ext>
            </a:extLst>
          </p:cNvPr>
          <p:cNvSpPr txBox="1"/>
          <p:nvPr/>
        </p:nvSpPr>
        <p:spPr>
          <a:xfrm>
            <a:off x="310212" y="4943672"/>
            <a:ext cx="7897499" cy="1569660"/>
          </a:xfrm>
          <a:prstGeom prst="rect">
            <a:avLst/>
          </a:prstGeom>
          <a:noFill/>
        </p:spPr>
        <p:txBody>
          <a:bodyPr wrap="square">
            <a:spAutoFit/>
          </a:bodyPr>
          <a:lstStyle/>
          <a:p>
            <a:r>
              <a:rPr lang="vi-VN" sz="2400">
                <a:solidFill>
                  <a:srgbClr val="131A43"/>
                </a:solidFill>
                <a:latin typeface="#9Slide03 NettoOT" panose="02000500000000000000" pitchFamily="2" charset="0"/>
              </a:rPr>
              <a:t>cos(Doc1, Query) = 0,477x0,924 = 0,441</a:t>
            </a:r>
          </a:p>
          <a:p>
            <a:r>
              <a:rPr lang="vi-VN" sz="2400">
                <a:solidFill>
                  <a:srgbClr val="131A43"/>
                </a:solidFill>
                <a:latin typeface="#9Slide03 NettoOT" panose="02000500000000000000" pitchFamily="2" charset="0"/>
              </a:rPr>
              <a:t>cos(Doc2, Query) = 0,924x0,924 + 0,383x0,383 = 1,000</a:t>
            </a:r>
          </a:p>
          <a:p>
            <a:r>
              <a:rPr lang="vi-VN" sz="2400">
                <a:solidFill>
                  <a:srgbClr val="131A43"/>
                </a:solidFill>
                <a:latin typeface="#9Slide03 NettoOT" panose="02000500000000000000" pitchFamily="2" charset="0"/>
              </a:rPr>
              <a:t>cos(Doc3, Query) = 0,145x0,383 = 0,056</a:t>
            </a:r>
          </a:p>
          <a:p>
            <a:r>
              <a:rPr lang="vi-VN" sz="2400">
                <a:solidFill>
                  <a:srgbClr val="131A43"/>
                </a:solidFill>
                <a:latin typeface="#9Slide03 NettoOT" panose="02000500000000000000" pitchFamily="2" charset="0"/>
              </a:rPr>
              <a:t>cos(Doc4, Query) = 0,145x0,383 = 0,056</a:t>
            </a:r>
          </a:p>
        </p:txBody>
      </p:sp>
      <p:cxnSp>
        <p:nvCxnSpPr>
          <p:cNvPr id="15" name="Straight Arrow Connector 14">
            <a:extLst>
              <a:ext uri="{FF2B5EF4-FFF2-40B4-BE49-F238E27FC236}">
                <a16:creationId xmlns:a16="http://schemas.microsoft.com/office/drawing/2014/main" id="{7B3120AE-9E53-0E32-F5BB-E374118FE0BB}"/>
              </a:ext>
            </a:extLst>
          </p:cNvPr>
          <p:cNvCxnSpPr>
            <a:cxnSpLocks/>
          </p:cNvCxnSpPr>
          <p:nvPr/>
        </p:nvCxnSpPr>
        <p:spPr>
          <a:xfrm>
            <a:off x="8090192" y="5827266"/>
            <a:ext cx="559784" cy="0"/>
          </a:xfrm>
          <a:prstGeom prst="straightConnector1">
            <a:avLst/>
          </a:prstGeom>
          <a:ln w="38100">
            <a:solidFill>
              <a:srgbClr val="00009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776E16E-7B78-6F3E-0C63-928B8B3912F8}"/>
              </a:ext>
            </a:extLst>
          </p:cNvPr>
          <p:cNvSpPr txBox="1"/>
          <p:nvPr/>
        </p:nvSpPr>
        <p:spPr>
          <a:xfrm>
            <a:off x="8959841" y="4763576"/>
            <a:ext cx="1778783" cy="1938992"/>
          </a:xfrm>
          <a:prstGeom prst="rect">
            <a:avLst/>
          </a:prstGeom>
          <a:noFill/>
        </p:spPr>
        <p:txBody>
          <a:bodyPr wrap="square">
            <a:spAutoFit/>
          </a:bodyPr>
          <a:lstStyle/>
          <a:p>
            <a:pPr algn="ctr"/>
            <a:r>
              <a:rPr lang="vi-VN" sz="2400">
                <a:solidFill>
                  <a:srgbClr val="131A43"/>
                </a:solidFill>
                <a:latin typeface="#9Slide03 NettoOT" panose="02000500000000000000" pitchFamily="2" charset="0"/>
              </a:rPr>
              <a:t>Best Match:</a:t>
            </a:r>
          </a:p>
          <a:p>
            <a:pPr algn="ctr"/>
            <a:r>
              <a:rPr lang="vi-VN" sz="2400">
                <a:solidFill>
                  <a:srgbClr val="131A43"/>
                </a:solidFill>
                <a:latin typeface="#9Slide03 NettoOT" panose="02000500000000000000" pitchFamily="2" charset="0"/>
              </a:rPr>
              <a:t>Doc 2: 1,000</a:t>
            </a:r>
          </a:p>
          <a:p>
            <a:pPr algn="ctr"/>
            <a:r>
              <a:rPr lang="vi-VN" sz="2400">
                <a:solidFill>
                  <a:srgbClr val="131A43"/>
                </a:solidFill>
                <a:latin typeface="#9Slide03 NettoOT" panose="02000500000000000000" pitchFamily="2" charset="0"/>
              </a:rPr>
              <a:t>Doc 1: 0,441</a:t>
            </a:r>
          </a:p>
          <a:p>
            <a:pPr algn="ctr"/>
            <a:r>
              <a:rPr lang="vi-VN" sz="2400">
                <a:solidFill>
                  <a:srgbClr val="131A43"/>
                </a:solidFill>
                <a:latin typeface="#9Slide03 NettoOT" panose="02000500000000000000" pitchFamily="2" charset="0"/>
              </a:rPr>
              <a:t>Doc 3: 0,056</a:t>
            </a:r>
          </a:p>
          <a:p>
            <a:pPr algn="ctr"/>
            <a:r>
              <a:rPr lang="vi-VN" sz="2400">
                <a:solidFill>
                  <a:srgbClr val="131A43"/>
                </a:solidFill>
                <a:latin typeface="#9Slide03 NettoOT" panose="02000500000000000000" pitchFamily="2" charset="0"/>
              </a:rPr>
              <a:t>Doc 4: 0,056</a:t>
            </a:r>
          </a:p>
        </p:txBody>
      </p:sp>
      <p:cxnSp>
        <p:nvCxnSpPr>
          <p:cNvPr id="14" name="Straight Arrow Connector 13">
            <a:extLst>
              <a:ext uri="{FF2B5EF4-FFF2-40B4-BE49-F238E27FC236}">
                <a16:creationId xmlns:a16="http://schemas.microsoft.com/office/drawing/2014/main" id="{D82AE124-9025-FC57-59CF-A37A7FE2D08C}"/>
              </a:ext>
            </a:extLst>
          </p:cNvPr>
          <p:cNvCxnSpPr>
            <a:cxnSpLocks/>
          </p:cNvCxnSpPr>
          <p:nvPr/>
        </p:nvCxnSpPr>
        <p:spPr>
          <a:xfrm flipV="1">
            <a:off x="4338237" y="1371854"/>
            <a:ext cx="1287164" cy="1454635"/>
          </a:xfrm>
          <a:prstGeom prst="straightConnector1">
            <a:avLst/>
          </a:prstGeom>
          <a:ln w="38100">
            <a:solidFill>
              <a:srgbClr val="00009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36606CA-60CF-27FE-4820-36342AF5EAF2}"/>
                  </a:ext>
                </a:extLst>
              </p:cNvPr>
              <p:cNvSpPr txBox="1"/>
              <p:nvPr/>
            </p:nvSpPr>
            <p:spPr>
              <a:xfrm>
                <a:off x="5015534" y="862880"/>
                <a:ext cx="3362637" cy="8188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func>
                            <m:funcPr>
                              <m:ctrlPr>
                                <a:rPr lang="en-US" sz="20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a:rPr lang="vi-VN"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4</m:t>
                                  </m:r>
                                </m:e>
                              </m:d>
                            </m:e>
                          </m:func>
                          <m:r>
                            <m:rPr>
                              <m:nor/>
                            </m:rPr>
                            <a:rPr lang="en-US" sz="2000"/>
                            <m:t> </m:t>
                          </m:r>
                        </m:num>
                        <m:den>
                          <m:rad>
                            <m:radPr>
                              <m:degHide m:val="on"/>
                              <m:ctrlPr>
                                <a:rPr lang="en-US" sz="2000" i="1" smtClean="0">
                                  <a:latin typeface="Cambria Math" panose="02040503050406030204" pitchFamily="18" charset="0"/>
                                </a:rPr>
                              </m:ctrlPr>
                            </m:radPr>
                            <m:deg/>
                            <m:e>
                              <m:sSup>
                                <m:sSupPr>
                                  <m:ctrlPr>
                                    <a:rPr lang="vi-VN" sz="20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pPr>
                                <m:e>
                                  <m:func>
                                    <m:func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a:rPr lang="vi-VN"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4</m:t>
                                          </m:r>
                                        </m:e>
                                      </m:d>
                                    </m:e>
                                  </m:func>
                                </m:e>
                                <m:sup>
                                  <m:r>
                                    <a:rPr lang="vi-VN" sz="20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t>𝟐</m:t>
                                  </m:r>
                                </m:sup>
                              </m:sSup>
                              <m:r>
                                <a:rPr lang="vi-VN" sz="2000" b="0"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t>+</m:t>
                              </m:r>
                              <m:sSup>
                                <m:sSupPr>
                                  <m:ctrlPr>
                                    <a:rPr lang="vi-VN"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pPr>
                                <m:e>
                                  <m:func>
                                    <m:func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2000" b="1"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a:rPr lang="vi-VN"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2</m:t>
                                          </m:r>
                                        </m:e>
                                      </m:d>
                                    </m:e>
                                  </m:func>
                                </m:e>
                                <m:sup>
                                  <m:r>
                                    <a:rPr lang="vi-VN" sz="20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𝟐</m:t>
                                  </m:r>
                                </m:sup>
                              </m:sSup>
                            </m:e>
                          </m:rad>
                        </m:den>
                      </m:f>
                    </m:oMath>
                  </m:oMathPara>
                </a14:m>
                <a:endParaRPr lang="en-US" sz="2000"/>
              </a:p>
            </p:txBody>
          </p:sp>
        </mc:Choice>
        <mc:Fallback>
          <p:sp>
            <p:nvSpPr>
              <p:cNvPr id="21" name="TextBox 20">
                <a:extLst>
                  <a:ext uri="{FF2B5EF4-FFF2-40B4-BE49-F238E27FC236}">
                    <a16:creationId xmlns:a16="http://schemas.microsoft.com/office/drawing/2014/main" id="{536606CA-60CF-27FE-4820-36342AF5EAF2}"/>
                  </a:ext>
                </a:extLst>
              </p:cNvPr>
              <p:cNvSpPr txBox="1">
                <a:spLocks noRot="1" noChangeAspect="1" noMove="1" noResize="1" noEditPoints="1" noAdjustHandles="1" noChangeArrowheads="1" noChangeShapeType="1" noTextEdit="1"/>
              </p:cNvSpPr>
              <p:nvPr/>
            </p:nvSpPr>
            <p:spPr>
              <a:xfrm>
                <a:off x="5015534" y="862880"/>
                <a:ext cx="3362637" cy="818814"/>
              </a:xfrm>
              <a:prstGeom prst="rect">
                <a:avLst/>
              </a:prstGeom>
              <a:blipFill>
                <a:blip r:embed="rId4"/>
                <a:stretch>
                  <a:fillRect/>
                </a:stretch>
              </a:blipFill>
            </p:spPr>
            <p:txBody>
              <a:bodyPr/>
              <a:lstStyle/>
              <a:p>
                <a:r>
                  <a:rPr lang="en-US">
                    <a:noFill/>
                  </a:rPr>
                  <a:t> </a:t>
                </a:r>
              </a:p>
            </p:txBody>
          </p:sp>
        </mc:Fallback>
      </mc:AlternateContent>
      <p:graphicFrame>
        <p:nvGraphicFramePr>
          <p:cNvPr id="22" name="Table 21">
            <a:extLst>
              <a:ext uri="{FF2B5EF4-FFF2-40B4-BE49-F238E27FC236}">
                <a16:creationId xmlns:a16="http://schemas.microsoft.com/office/drawing/2014/main" id="{CBD5537D-1E0E-7D66-3056-5DC475CAA436}"/>
              </a:ext>
            </a:extLst>
          </p:cNvPr>
          <p:cNvGraphicFramePr>
            <a:graphicFrameLocks noGrp="1"/>
          </p:cNvGraphicFramePr>
          <p:nvPr>
            <p:extLst>
              <p:ext uri="{D42A27DB-BD31-4B8C-83A1-F6EECF244321}">
                <p14:modId xmlns:p14="http://schemas.microsoft.com/office/powerpoint/2010/main" val="1510564496"/>
              </p:ext>
            </p:extLst>
          </p:nvPr>
        </p:nvGraphicFramePr>
        <p:xfrm>
          <a:off x="5427324" y="443433"/>
          <a:ext cx="6579221" cy="365760"/>
        </p:xfrm>
        <a:graphic>
          <a:graphicData uri="http://schemas.openxmlformats.org/drawingml/2006/table">
            <a:tbl>
              <a:tblPr firstRow="1" bandRow="1">
                <a:tableStyleId>{5940675A-B579-460E-94D1-54222C63F5DA}</a:tableStyleId>
              </a:tblPr>
              <a:tblGrid>
                <a:gridCol w="731024">
                  <a:extLst>
                    <a:ext uri="{9D8B030D-6E8A-4147-A177-3AD203B41FA5}">
                      <a16:colId xmlns:a16="http://schemas.microsoft.com/office/drawing/2014/main" val="3277449618"/>
                    </a:ext>
                  </a:extLst>
                </a:gridCol>
                <a:gridCol w="711216">
                  <a:extLst>
                    <a:ext uri="{9D8B030D-6E8A-4147-A177-3AD203B41FA5}">
                      <a16:colId xmlns:a16="http://schemas.microsoft.com/office/drawing/2014/main" val="122671992"/>
                    </a:ext>
                  </a:extLst>
                </a:gridCol>
                <a:gridCol w="915002">
                  <a:extLst>
                    <a:ext uri="{9D8B030D-6E8A-4147-A177-3AD203B41FA5}">
                      <a16:colId xmlns:a16="http://schemas.microsoft.com/office/drawing/2014/main" val="3706511401"/>
                    </a:ext>
                  </a:extLst>
                </a:gridCol>
                <a:gridCol w="809705">
                  <a:extLst>
                    <a:ext uri="{9D8B030D-6E8A-4147-A177-3AD203B41FA5}">
                      <a16:colId xmlns:a16="http://schemas.microsoft.com/office/drawing/2014/main" val="14634"/>
                    </a:ext>
                  </a:extLst>
                </a:gridCol>
                <a:gridCol w="396289">
                  <a:extLst>
                    <a:ext uri="{9D8B030D-6E8A-4147-A177-3AD203B41FA5}">
                      <a16:colId xmlns:a16="http://schemas.microsoft.com/office/drawing/2014/main" val="95384674"/>
                    </a:ext>
                  </a:extLst>
                </a:gridCol>
                <a:gridCol w="406599">
                  <a:extLst>
                    <a:ext uri="{9D8B030D-6E8A-4147-A177-3AD203B41FA5}">
                      <a16:colId xmlns:a16="http://schemas.microsoft.com/office/drawing/2014/main" val="2233042321"/>
                    </a:ext>
                  </a:extLst>
                </a:gridCol>
                <a:gridCol w="868639">
                  <a:extLst>
                    <a:ext uri="{9D8B030D-6E8A-4147-A177-3AD203B41FA5}">
                      <a16:colId xmlns:a16="http://schemas.microsoft.com/office/drawing/2014/main" val="2543628644"/>
                    </a:ext>
                  </a:extLst>
                </a:gridCol>
                <a:gridCol w="936616">
                  <a:extLst>
                    <a:ext uri="{9D8B030D-6E8A-4147-A177-3AD203B41FA5}">
                      <a16:colId xmlns:a16="http://schemas.microsoft.com/office/drawing/2014/main" val="562653185"/>
                    </a:ext>
                  </a:extLst>
                </a:gridCol>
                <a:gridCol w="804131">
                  <a:extLst>
                    <a:ext uri="{9D8B030D-6E8A-4147-A177-3AD203B41FA5}">
                      <a16:colId xmlns:a16="http://schemas.microsoft.com/office/drawing/2014/main" val="2024268612"/>
                    </a:ext>
                  </a:extLst>
                </a:gridCol>
              </a:tblGrid>
              <a:tr h="0">
                <a:tc>
                  <a:txBody>
                    <a:bodyPr/>
                    <a:lstStyle/>
                    <a:p>
                      <a:pPr algn="ctr"/>
                      <a:r>
                        <a:rPr lang="vi-VN" sz="1800" b="1">
                          <a:ln>
                            <a:solidFill>
                              <a:schemeClr val="bg1"/>
                            </a:solidFill>
                          </a:ln>
                          <a:solidFill>
                            <a:srgbClr val="131A43"/>
                          </a:solidFill>
                          <a:latin typeface="#9Slide03 NettoOT" panose="02000500000000000000" pitchFamily="2" charset="0"/>
                        </a:rPr>
                        <a:t>Doc 1</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log(4)</a:t>
                      </a:r>
                      <a:endParaRPr lang="en-US">
                        <a:solidFill>
                          <a:srgbClr val="131A43"/>
                        </a:solidFill>
                      </a:endParaRPr>
                    </a:p>
                  </a:txBody>
                  <a:tcPr anchor="ctr"/>
                </a:tc>
                <a:tc>
                  <a:txBody>
                    <a:bodyPr/>
                    <a:lstStyle/>
                    <a:p>
                      <a:pPr algn="ctr"/>
                      <a:r>
                        <a:rPr lang="vi-VN">
                          <a:solidFill>
                            <a:srgbClr val="131A43"/>
                          </a:solidFill>
                        </a:rPr>
                        <a:t>log(2)</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tc>
                  <a:txBody>
                    <a:bodyPr/>
                    <a:lstStyle/>
                    <a:p>
                      <a:pPr algn="ctr"/>
                      <a:r>
                        <a:rPr lang="vi-VN">
                          <a:solidFill>
                            <a:srgbClr val="131A43"/>
                          </a:solidFill>
                        </a:rPr>
                        <a:t>0</a:t>
                      </a:r>
                      <a:endParaRPr lang="en-US">
                        <a:solidFill>
                          <a:srgbClr val="131A43"/>
                        </a:solidFill>
                      </a:endParaRPr>
                    </a:p>
                  </a:txBody>
                  <a:tcPr anchor="ctr"/>
                </a:tc>
                <a:extLst>
                  <a:ext uri="{0D108BD9-81ED-4DB2-BD59-A6C34878D82A}">
                    <a16:rowId xmlns:a16="http://schemas.microsoft.com/office/drawing/2014/main" val="2749974542"/>
                  </a:ext>
                </a:extLst>
              </a:tr>
            </a:tbl>
          </a:graphicData>
        </a:graphic>
      </p:graphicFrame>
    </p:spTree>
    <p:extLst>
      <p:ext uri="{BB962C8B-B14F-4D97-AF65-F5344CB8AC3E}">
        <p14:creationId xmlns:p14="http://schemas.microsoft.com/office/powerpoint/2010/main" val="37378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out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par>
                                <p:cTn id="29" presetID="16" presetClass="entr" presetSubtype="37"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Vertic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par>
                                <p:cTn id="40" presetID="16" presetClass="entr" presetSubtype="21"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10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9" grpId="0"/>
      <p:bldP spid="3"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8CCA823-3330-DAD6-3752-69EBAED6BEE3}"/>
              </a:ext>
            </a:extLst>
          </p:cNvPr>
          <p:cNvGrpSpPr/>
          <p:nvPr/>
        </p:nvGrpSpPr>
        <p:grpSpPr>
          <a:xfrm>
            <a:off x="-100384" y="-58572"/>
            <a:ext cx="1408758" cy="1408759"/>
            <a:chOff x="-604988" y="-51894"/>
            <a:chExt cx="1408758" cy="1408759"/>
          </a:xfrm>
        </p:grpSpPr>
        <p:sp>
          <p:nvSpPr>
            <p:cNvPr id="14" name="Freeform: Shape 13">
              <a:extLst>
                <a:ext uri="{FF2B5EF4-FFF2-40B4-BE49-F238E27FC236}">
                  <a16:creationId xmlns:a16="http://schemas.microsoft.com/office/drawing/2014/main" id="{7D726921-69AE-E377-D844-37FDA2B85A29}"/>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a:extLst>
                <a:ext uri="{FF2B5EF4-FFF2-40B4-BE49-F238E27FC236}">
                  <a16:creationId xmlns:a16="http://schemas.microsoft.com/office/drawing/2014/main" id="{11ECABDF-A6BD-3AF4-7733-BC56E2836E17}"/>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a:extLst>
                <a:ext uri="{FF2B5EF4-FFF2-40B4-BE49-F238E27FC236}">
                  <a16:creationId xmlns:a16="http://schemas.microsoft.com/office/drawing/2014/main" id="{35432431-F38E-99E8-AE41-198694FD33E8}"/>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a:extLst>
                <a:ext uri="{FF2B5EF4-FFF2-40B4-BE49-F238E27FC236}">
                  <a16:creationId xmlns:a16="http://schemas.microsoft.com/office/drawing/2014/main" id="{C67ECA77-E356-4BC6-4FD6-E454DB0D6D0B}"/>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a:extLst>
              <a:ext uri="{FF2B5EF4-FFF2-40B4-BE49-F238E27FC236}">
                <a16:creationId xmlns:a16="http://schemas.microsoft.com/office/drawing/2014/main" id="{D91E77BC-90C6-BE70-988C-65FDFF76E573}"/>
              </a:ext>
            </a:extLst>
          </p:cNvPr>
          <p:cNvSpPr/>
          <p:nvPr/>
        </p:nvSpPr>
        <p:spPr>
          <a:xfrm rot="2758965">
            <a:off x="2513079" y="314543"/>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a:extLst>
              <a:ext uri="{FF2B5EF4-FFF2-40B4-BE49-F238E27FC236}">
                <a16:creationId xmlns:a16="http://schemas.microsoft.com/office/drawing/2014/main" id="{B88D4775-3095-5E19-393E-B25618D2A196}"/>
              </a:ext>
            </a:extLst>
          </p:cNvPr>
          <p:cNvSpPr/>
          <p:nvPr/>
        </p:nvSpPr>
        <p:spPr>
          <a:xfrm rot="2758965">
            <a:off x="2501893" y="310279"/>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C93A535F-BA01-8003-9A5F-D01F15E922A4}"/>
              </a:ext>
            </a:extLst>
          </p:cNvPr>
          <p:cNvSpPr/>
          <p:nvPr/>
        </p:nvSpPr>
        <p:spPr>
          <a:xfrm rot="2787321">
            <a:off x="2163501" y="-2940224"/>
            <a:ext cx="6877925" cy="7196815"/>
          </a:xfrm>
          <a:custGeom>
            <a:avLst/>
            <a:gdLst>
              <a:gd name="connsiteX0" fmla="*/ 2769186 w 6877925"/>
              <a:gd name="connsiteY0" fmla="*/ 3628926 h 7196815"/>
              <a:gd name="connsiteX1" fmla="*/ 6218286 w 6877925"/>
              <a:gd name="connsiteY1" fmla="*/ 0 h 7196815"/>
              <a:gd name="connsiteX2" fmla="*/ 6877925 w 6877925"/>
              <a:gd name="connsiteY2" fmla="*/ 626952 h 7196815"/>
              <a:gd name="connsiteX3" fmla="*/ 3504442 w 6877925"/>
              <a:gd name="connsiteY3" fmla="*/ 4176319 h 7196815"/>
              <a:gd name="connsiteX4" fmla="*/ 3504965 w 6877925"/>
              <a:gd name="connsiteY4" fmla="*/ 4176834 h 7196815"/>
              <a:gd name="connsiteX5" fmla="*/ 639826 w 6877925"/>
              <a:gd name="connsiteY5" fmla="*/ 7196815 h 7196815"/>
              <a:gd name="connsiteX6" fmla="*/ 636904 w 6877925"/>
              <a:gd name="connsiteY6" fmla="*/ 7193939 h 7196815"/>
              <a:gd name="connsiteX7" fmla="*/ 624472 w 6877925"/>
              <a:gd name="connsiteY7" fmla="*/ 7068334 h 7196815"/>
              <a:gd name="connsiteX8" fmla="*/ 127858 w 6877925"/>
              <a:gd name="connsiteY8" fmla="*/ 6562538 h 7196815"/>
              <a:gd name="connsiteX9" fmla="*/ 0 w 6877925"/>
              <a:gd name="connsiteY9" fmla="*/ 6549409 h 7196815"/>
              <a:gd name="connsiteX10" fmla="*/ 2770005 w 6877925"/>
              <a:gd name="connsiteY10" fmla="*/ 3629704 h 71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77925" h="7196815">
                <a:moveTo>
                  <a:pt x="2769186" y="3628926"/>
                </a:moveTo>
                <a:lnTo>
                  <a:pt x="6218286" y="0"/>
                </a:lnTo>
                <a:lnTo>
                  <a:pt x="6877925" y="626952"/>
                </a:lnTo>
                <a:lnTo>
                  <a:pt x="3504442" y="4176319"/>
                </a:lnTo>
                <a:lnTo>
                  <a:pt x="3504965" y="4176834"/>
                </a:lnTo>
                <a:lnTo>
                  <a:pt x="639826" y="7196815"/>
                </a:lnTo>
                <a:lnTo>
                  <a:pt x="636904" y="7193939"/>
                </a:lnTo>
                <a:lnTo>
                  <a:pt x="624472" y="7068334"/>
                </a:lnTo>
                <a:cubicBezTo>
                  <a:pt x="573464" y="6814453"/>
                  <a:pt x="377129" y="6614489"/>
                  <a:pt x="127858" y="6562538"/>
                </a:cubicBezTo>
                <a:lnTo>
                  <a:pt x="0" y="6549409"/>
                </a:lnTo>
                <a:lnTo>
                  <a:pt x="2770005" y="3629704"/>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1" name="TextBox 20">
            <a:extLst>
              <a:ext uri="{FF2B5EF4-FFF2-40B4-BE49-F238E27FC236}">
                <a16:creationId xmlns:a16="http://schemas.microsoft.com/office/drawing/2014/main" id="{65C851D5-9B81-E500-74C5-28B4FCA4DB7C}"/>
              </a:ext>
            </a:extLst>
          </p:cNvPr>
          <p:cNvSpPr txBox="1"/>
          <p:nvPr/>
        </p:nvSpPr>
        <p:spPr>
          <a:xfrm>
            <a:off x="1292363" y="324726"/>
            <a:ext cx="9135516" cy="707886"/>
          </a:xfrm>
          <a:prstGeom prst="rect">
            <a:avLst/>
          </a:prstGeom>
          <a:noFill/>
        </p:spPr>
        <p:txBody>
          <a:bodyPr wrap="square" lIns="91440" tIns="45720" rIns="91440" bIns="45720" anchor="t">
            <a:spAutoFit/>
          </a:bodyPr>
          <a:lstStyle/>
          <a:p>
            <a:r>
              <a:rPr lang="vi-VN" sz="4000">
                <a:solidFill>
                  <a:schemeClr val="bg1"/>
                </a:solidFill>
                <a:latin typeface="#9Slide03 SFU Futura_12" panose="00000400000000000000" pitchFamily="2" charset="0"/>
              </a:rPr>
              <a:t>ƯU NHƯỢC ĐIỂM &amp; ỨNG DỤNG</a:t>
            </a:r>
            <a:endParaRPr lang="en-US" sz="4000" dirty="0">
              <a:solidFill>
                <a:schemeClr val="bg1"/>
              </a:solidFill>
              <a:latin typeface="#9Slide03 SFU Futura_12" panose="00000400000000000000" pitchFamily="2" charset="0"/>
            </a:endParaRPr>
          </a:p>
        </p:txBody>
      </p:sp>
      <p:sp>
        <p:nvSpPr>
          <p:cNvPr id="8" name="TextBox 7">
            <a:extLst>
              <a:ext uri="{FF2B5EF4-FFF2-40B4-BE49-F238E27FC236}">
                <a16:creationId xmlns:a16="http://schemas.microsoft.com/office/drawing/2014/main" id="{B20EFF31-DF9D-BDCF-0EB4-56D1DF5DFB01}"/>
              </a:ext>
            </a:extLst>
          </p:cNvPr>
          <p:cNvSpPr txBox="1"/>
          <p:nvPr/>
        </p:nvSpPr>
        <p:spPr>
          <a:xfrm>
            <a:off x="234976" y="224020"/>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3</a:t>
            </a:r>
            <a:endParaRPr lang="en-US" sz="4400" b="1">
              <a:solidFill>
                <a:srgbClr val="131A43"/>
              </a:solidFill>
              <a:latin typeface="#9Slide03 NettoOT" panose="02000500000000000000" pitchFamily="2" charset="0"/>
            </a:endParaRPr>
          </a:p>
        </p:txBody>
      </p:sp>
      <p:sp>
        <p:nvSpPr>
          <p:cNvPr id="2" name="Rectangle: Rounded Corners 1">
            <a:extLst>
              <a:ext uri="{FF2B5EF4-FFF2-40B4-BE49-F238E27FC236}">
                <a16:creationId xmlns:a16="http://schemas.microsoft.com/office/drawing/2014/main" id="{00EDDCB4-60BF-E045-72D1-D0C47F476A3C}"/>
              </a:ext>
            </a:extLst>
          </p:cNvPr>
          <p:cNvSpPr/>
          <p:nvPr/>
        </p:nvSpPr>
        <p:spPr>
          <a:xfrm>
            <a:off x="625033" y="1907197"/>
            <a:ext cx="11151589" cy="1719174"/>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50F10D99-7F12-9D86-C7EF-D1D7AB3A8329}"/>
              </a:ext>
            </a:extLst>
          </p:cNvPr>
          <p:cNvSpPr txBox="1"/>
          <p:nvPr/>
        </p:nvSpPr>
        <p:spPr>
          <a:xfrm>
            <a:off x="625033" y="1900080"/>
            <a:ext cx="11181359" cy="1815882"/>
          </a:xfrm>
          <a:prstGeom prst="rect">
            <a:avLst/>
          </a:prstGeom>
          <a:noFill/>
        </p:spPr>
        <p:txBody>
          <a:bodyPr wrap="square">
            <a:spAutoFit/>
          </a:bodyPr>
          <a:lstStyle/>
          <a:p>
            <a:r>
              <a:rPr lang="vi-VN" sz="2800" b="1">
                <a:solidFill>
                  <a:srgbClr val="000092"/>
                </a:solidFill>
                <a:latin typeface="#9Slide03 NettoOT" panose="02000500000000000000" pitchFamily="2" charset="0"/>
              </a:rPr>
              <a:t>Đơn giản và linh hoạt:</a:t>
            </a:r>
            <a:r>
              <a:rPr lang="vi-VN" sz="2800">
                <a:solidFill>
                  <a:srgbClr val="131A43"/>
                </a:solidFill>
                <a:latin typeface="#9Slide03 NettoOT" panose="02000500000000000000" pitchFamily="2" charset="0"/>
              </a:rPr>
              <a:t> Mô hình không gian vector dễ hiểu và có thể áp dụng trong nhiều lĩnh vực khác nhau như xử lý ngôn ngữ tự nhiên, thị giác máy tính và xử lý âm thanh, nó cho phép biểu diễn dữ liệu dưới dạng vector, giúp dễ dàng tính toán và xử lý dữ liệu.</a:t>
            </a:r>
          </a:p>
        </p:txBody>
      </p:sp>
      <p:sp>
        <p:nvSpPr>
          <p:cNvPr id="4" name="Rectangle: Rounded Corners 3">
            <a:extLst>
              <a:ext uri="{FF2B5EF4-FFF2-40B4-BE49-F238E27FC236}">
                <a16:creationId xmlns:a16="http://schemas.microsoft.com/office/drawing/2014/main" id="{DC6BD00A-65F4-2F4A-BC66-7BC7AF44B965}"/>
              </a:ext>
            </a:extLst>
          </p:cNvPr>
          <p:cNvSpPr/>
          <p:nvPr/>
        </p:nvSpPr>
        <p:spPr>
          <a:xfrm>
            <a:off x="711614" y="3995265"/>
            <a:ext cx="10802118" cy="1663722"/>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TextBox 4">
            <a:extLst>
              <a:ext uri="{FF2B5EF4-FFF2-40B4-BE49-F238E27FC236}">
                <a16:creationId xmlns:a16="http://schemas.microsoft.com/office/drawing/2014/main" id="{A738DE57-5ADF-308F-09D0-DEC7E83B0727}"/>
              </a:ext>
            </a:extLst>
          </p:cNvPr>
          <p:cNvSpPr txBox="1"/>
          <p:nvPr/>
        </p:nvSpPr>
        <p:spPr>
          <a:xfrm>
            <a:off x="711614" y="3917472"/>
            <a:ext cx="10996594" cy="1815882"/>
          </a:xfrm>
          <a:prstGeom prst="rect">
            <a:avLst/>
          </a:prstGeom>
          <a:noFill/>
        </p:spPr>
        <p:txBody>
          <a:bodyPr wrap="square">
            <a:spAutoFit/>
          </a:bodyPr>
          <a:lstStyle/>
          <a:p>
            <a:r>
              <a:rPr lang="vi-VN" sz="2800" b="1">
                <a:solidFill>
                  <a:srgbClr val="000092"/>
                </a:solidFill>
                <a:latin typeface="#9Slide03 NettoOT" panose="02000500000000000000" pitchFamily="2" charset="0"/>
              </a:rPr>
              <a:t>Tính tương đồng và phân loại:</a:t>
            </a:r>
            <a:r>
              <a:rPr lang="vi-VN" sz="2800">
                <a:solidFill>
                  <a:srgbClr val="131A43"/>
                </a:solidFill>
                <a:latin typeface="#9Slide03 NettoOT" panose="02000500000000000000" pitchFamily="2" charset="0"/>
              </a:rPr>
              <a:t> Mô hình không gian vector có khả năng đo lường mức độ tương đồng giữa các đối tượng. Bằng việc so sánh và tính toán sự tương đồng giữa các vector mô hình hỗ trợ trong các nhiệm vụ như tìm kiếm thông tin, phân loại, nhận dạng hoặc gợi ý.</a:t>
            </a:r>
          </a:p>
        </p:txBody>
      </p:sp>
      <p:cxnSp>
        <p:nvCxnSpPr>
          <p:cNvPr id="6" name="Connector: Elbow 5">
            <a:extLst>
              <a:ext uri="{FF2B5EF4-FFF2-40B4-BE49-F238E27FC236}">
                <a16:creationId xmlns:a16="http://schemas.microsoft.com/office/drawing/2014/main" id="{1BF5AA4B-72D5-A90F-EC9D-F0C911421079}"/>
              </a:ext>
            </a:extLst>
          </p:cNvPr>
          <p:cNvCxnSpPr>
            <a:cxnSpLocks/>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6BF493B-C12F-67A3-C8FD-95E24B15523E}"/>
              </a:ext>
            </a:extLst>
          </p:cNvPr>
          <p:cNvGrpSpPr/>
          <p:nvPr/>
        </p:nvGrpSpPr>
        <p:grpSpPr>
          <a:xfrm>
            <a:off x="11657852" y="6416644"/>
            <a:ext cx="753449" cy="753449"/>
            <a:chOff x="-604988" y="-51894"/>
            <a:chExt cx="1408758" cy="1408759"/>
          </a:xfrm>
        </p:grpSpPr>
        <p:sp>
          <p:nvSpPr>
            <p:cNvPr id="20" name="Freeform: Shape 19">
              <a:extLst>
                <a:ext uri="{FF2B5EF4-FFF2-40B4-BE49-F238E27FC236}">
                  <a16:creationId xmlns:a16="http://schemas.microsoft.com/office/drawing/2014/main" id="{229FFAD8-5A43-541C-6EA1-2416191DA4B7}"/>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2" name="Freeform: Shape 21">
              <a:extLst>
                <a:ext uri="{FF2B5EF4-FFF2-40B4-BE49-F238E27FC236}">
                  <a16:creationId xmlns:a16="http://schemas.microsoft.com/office/drawing/2014/main" id="{D065F52F-8AD4-4C1A-4CB3-CFA4F7A0E982}"/>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3" name="Freeform: Shape 22">
              <a:extLst>
                <a:ext uri="{FF2B5EF4-FFF2-40B4-BE49-F238E27FC236}">
                  <a16:creationId xmlns:a16="http://schemas.microsoft.com/office/drawing/2014/main" id="{1844354C-9139-5D99-79F8-11933E7C3EAA}"/>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a:extLst>
                <a:ext uri="{FF2B5EF4-FFF2-40B4-BE49-F238E27FC236}">
                  <a16:creationId xmlns:a16="http://schemas.microsoft.com/office/drawing/2014/main" id="{3DD9E88C-E3DD-D021-5F26-12F3EA5802D6}"/>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5" name="Oval 24">
            <a:extLst>
              <a:ext uri="{FF2B5EF4-FFF2-40B4-BE49-F238E27FC236}">
                <a16:creationId xmlns:a16="http://schemas.microsoft.com/office/drawing/2014/main" id="{AD03555E-0A5D-F385-714C-B62547EF3252}"/>
              </a:ext>
            </a:extLst>
          </p:cNvPr>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44C3DD70-D395-8387-EE4F-00681BDBB255}"/>
              </a:ext>
            </a:extLst>
          </p:cNvPr>
          <p:cNvCxnSpPr>
            <a:cxnSpLocks/>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0045D8D-8715-C0EF-C443-D99E11B24656}"/>
              </a:ext>
            </a:extLst>
          </p:cNvPr>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B99364FD-3816-2923-78A5-199C6BD2D9CE}"/>
              </a:ext>
            </a:extLst>
          </p:cNvPr>
          <p:cNvCxnSpPr>
            <a:cxnSpLocks/>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0B1595D-5B65-1334-992A-672E8A0D76D5}"/>
              </a:ext>
            </a:extLst>
          </p:cNvPr>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B26A8F3C-59B9-E37F-5606-41EF3B675A19}"/>
              </a:ext>
            </a:extLst>
          </p:cNvPr>
          <p:cNvCxnSpPr>
            <a:cxnSpLocks/>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9F73423-4226-809A-CF50-5CE8613341E1}"/>
              </a:ext>
            </a:extLst>
          </p:cNvPr>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7883B63E-A9FF-859D-BD18-EA34D2D2C41C}"/>
              </a:ext>
            </a:extLst>
          </p:cNvPr>
          <p:cNvCxnSpPr>
            <a:cxnSpLocks/>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1FADF27-A6E2-907E-102E-D6768DA9F42A}"/>
              </a:ext>
            </a:extLst>
          </p:cNvPr>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5B67BD41-11FF-2F0C-391D-076E2FDFE79E}"/>
              </a:ext>
            </a:extLst>
          </p:cNvPr>
          <p:cNvCxnSpPr>
            <a:cxnSpLocks/>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0ABFF17-101B-865E-CBCD-75117A940250}"/>
              </a:ext>
            </a:extLst>
          </p:cNvPr>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A0564DCC-7D74-55E8-D7D7-59FA1022393F}"/>
              </a:ext>
            </a:extLst>
          </p:cNvPr>
          <p:cNvSpPr/>
          <p:nvPr/>
        </p:nvSpPr>
        <p:spPr>
          <a:xfrm flipH="1">
            <a:off x="483792" y="4000457"/>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7" name="Rectangle 36">
            <a:extLst>
              <a:ext uri="{FF2B5EF4-FFF2-40B4-BE49-F238E27FC236}">
                <a16:creationId xmlns:a16="http://schemas.microsoft.com/office/drawing/2014/main" id="{FA97574B-D11B-F704-F221-43CA9654A9BC}"/>
              </a:ext>
            </a:extLst>
          </p:cNvPr>
          <p:cNvSpPr/>
          <p:nvPr/>
        </p:nvSpPr>
        <p:spPr>
          <a:xfrm flipH="1">
            <a:off x="475153" y="1962163"/>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8" name="TextBox 37">
            <a:extLst>
              <a:ext uri="{FF2B5EF4-FFF2-40B4-BE49-F238E27FC236}">
                <a16:creationId xmlns:a16="http://schemas.microsoft.com/office/drawing/2014/main" id="{3B50C3EA-33B0-2E18-5916-B7D2402E08FB}"/>
              </a:ext>
            </a:extLst>
          </p:cNvPr>
          <p:cNvSpPr txBox="1"/>
          <p:nvPr/>
        </p:nvSpPr>
        <p:spPr>
          <a:xfrm>
            <a:off x="328668" y="1290820"/>
            <a:ext cx="11762486" cy="584775"/>
          </a:xfrm>
          <a:prstGeom prst="rect">
            <a:avLst/>
          </a:prstGeom>
          <a:noFill/>
        </p:spPr>
        <p:txBody>
          <a:bodyPr wrap="square">
            <a:spAutoFit/>
          </a:bodyPr>
          <a:lstStyle/>
          <a:p>
            <a:r>
              <a:rPr lang="vi-VN" sz="3200" b="1">
                <a:solidFill>
                  <a:srgbClr val="000092"/>
                </a:solidFill>
                <a:latin typeface="#9Slide03 NettoOT" panose="02000500000000000000" pitchFamily="2" charset="0"/>
              </a:rPr>
              <a:t>Ưu điểm</a:t>
            </a:r>
            <a:endParaRPr lang="vi-VN" sz="3200" b="1" dirty="0" err="1">
              <a:solidFill>
                <a:srgbClr val="000092"/>
              </a:solidFill>
              <a:latin typeface="#9Slide03 NettoOT" panose="02000500000000000000" pitchFamily="2" charset="0"/>
            </a:endParaRPr>
          </a:p>
        </p:txBody>
      </p:sp>
    </p:spTree>
    <p:extLst>
      <p:ext uri="{BB962C8B-B14F-4D97-AF65-F5344CB8AC3E}">
        <p14:creationId xmlns:p14="http://schemas.microsoft.com/office/powerpoint/2010/main" val="2739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8" presetClass="emph" presetSubtype="0" repeatCount="indefinite" fill="hold" nodeType="withEffect">
                                  <p:stCondLst>
                                    <p:cond delay="0"/>
                                  </p:stCondLst>
                                  <p:childTnLst>
                                    <p:animRot by="21600000">
                                      <p:cBhvr>
                                        <p:cTn id="12" dur="1750" fill="hold"/>
                                        <p:tgtEl>
                                          <p:spTgt spid="12"/>
                                        </p:tgtEl>
                                        <p:attrNameLst>
                                          <p:attrName>r</p:attrName>
                                        </p:attrNameLst>
                                      </p:cBhvr>
                                    </p:animRot>
                                  </p:childTnLst>
                                </p:cTn>
                              </p:par>
                              <p:par>
                                <p:cTn id="13" presetID="2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750"/>
                                        <p:tgtEl>
                                          <p:spTgt spid="6"/>
                                        </p:tgtEl>
                                      </p:cBhvr>
                                    </p:animEffect>
                                  </p:childTnLst>
                                </p:cTn>
                              </p:par>
                              <p:par>
                                <p:cTn id="16" presetID="10" presetClass="entr" presetSubtype="0" repeatCount="5000" fill="hold" grpId="1"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50"/>
                                        <p:tgtEl>
                                          <p:spTgt spid="25"/>
                                        </p:tgtEl>
                                      </p:cBhvr>
                                    </p:animEffect>
                                  </p:childTnLst>
                                </p:cTn>
                              </p:par>
                              <p:par>
                                <p:cTn id="19"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20" dur="750" fill="hold"/>
                                        <p:tgtEl>
                                          <p:spTgt spid="25"/>
                                        </p:tgtEl>
                                        <p:attrNameLst>
                                          <p:attrName>ppt_x</p:attrName>
                                          <p:attrName>ppt_y</p:attrName>
                                        </p:attrNameLst>
                                      </p:cBhvr>
                                    </p:animMotion>
                                  </p:childTnLst>
                                </p:cTn>
                              </p:par>
                              <p:par>
                                <p:cTn id="21" presetID="22" presetClass="entr" presetSubtype="2"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750"/>
                                        <p:tgtEl>
                                          <p:spTgt spid="26"/>
                                        </p:tgtEl>
                                      </p:cBhvr>
                                    </p:animEffect>
                                  </p:childTnLst>
                                </p:cTn>
                              </p:par>
                              <p:par>
                                <p:cTn id="24" presetID="10" presetClass="entr" presetSubtype="0" repeatCount="5000" fill="hold" grpId="1"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par>
                                <p:cTn id="27"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28" dur="750" fill="hold"/>
                                        <p:tgtEl>
                                          <p:spTgt spid="27"/>
                                        </p:tgtEl>
                                        <p:attrNameLst>
                                          <p:attrName>ppt_x</p:attrName>
                                          <p:attrName>ppt_y</p:attrName>
                                        </p:attrNameLst>
                                      </p:cBhvr>
                                      <p:rCtr x="-9453" y="2361"/>
                                    </p:animMotion>
                                  </p:childTnLst>
                                </p:cTn>
                              </p:par>
                              <p:par>
                                <p:cTn id="29" presetID="22" presetClass="entr" presetSubtype="2" fill="hold" nodeType="with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750"/>
                                        <p:tgtEl>
                                          <p:spTgt spid="28"/>
                                        </p:tgtEl>
                                      </p:cBhvr>
                                    </p:animEffect>
                                  </p:childTnLst>
                                </p:cTn>
                              </p:par>
                              <p:par>
                                <p:cTn id="32" presetID="10" presetClass="entr" presetSubtype="0" repeatCount="5000" fill="hold" grpId="1" nodeType="withEffect">
                                  <p:stCondLst>
                                    <p:cond delay="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par>
                                <p:cTn id="35"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6" dur="750" fill="hold"/>
                                        <p:tgtEl>
                                          <p:spTgt spid="29"/>
                                        </p:tgtEl>
                                        <p:attrNameLst>
                                          <p:attrName>ppt_x</p:attrName>
                                          <p:attrName>ppt_y</p:attrName>
                                        </p:attrNameLst>
                                      </p:cBhvr>
                                      <p:rCtr x="-9453" y="2361"/>
                                    </p:animMotion>
                                  </p:childTnLst>
                                </p:cTn>
                              </p:par>
                              <p:par>
                                <p:cTn id="37" presetID="22" presetClass="entr" presetSubtype="2" fill="hold"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wipe(right)">
                                      <p:cBhvr>
                                        <p:cTn id="39" dur="750"/>
                                        <p:tgtEl>
                                          <p:spTgt spid="30"/>
                                        </p:tgtEl>
                                      </p:cBhvr>
                                    </p:animEffect>
                                  </p:childTnLst>
                                </p:cTn>
                              </p:par>
                              <p:par>
                                <p:cTn id="40" presetID="10" presetClass="entr" presetSubtype="0" repeatCount="5000" fill="hold" grpId="1"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4" dur="750" fill="hold"/>
                                        <p:tgtEl>
                                          <p:spTgt spid="31"/>
                                        </p:tgtEl>
                                        <p:attrNameLst>
                                          <p:attrName>ppt_x</p:attrName>
                                          <p:attrName>ppt_y</p:attrName>
                                        </p:attrNameLst>
                                      </p:cBhvr>
                                      <p:rCtr x="-9453" y="2361"/>
                                    </p:animMotion>
                                  </p:childTnLst>
                                </p:cTn>
                              </p:par>
                              <p:par>
                                <p:cTn id="45" presetID="22" presetClass="entr" presetSubtype="2" fill="hold" nodeType="withEffect">
                                  <p:stCondLst>
                                    <p:cond delay="750"/>
                                  </p:stCondLst>
                                  <p:childTnLst>
                                    <p:set>
                                      <p:cBhvr>
                                        <p:cTn id="46" dur="1" fill="hold">
                                          <p:stCondLst>
                                            <p:cond delay="0"/>
                                          </p:stCondLst>
                                        </p:cTn>
                                        <p:tgtEl>
                                          <p:spTgt spid="32"/>
                                        </p:tgtEl>
                                        <p:attrNameLst>
                                          <p:attrName>style.visibility</p:attrName>
                                        </p:attrNameLst>
                                      </p:cBhvr>
                                      <p:to>
                                        <p:strVal val="visible"/>
                                      </p:to>
                                    </p:set>
                                    <p:animEffect transition="in" filter="wipe(right)">
                                      <p:cBhvr>
                                        <p:cTn id="47" dur="750"/>
                                        <p:tgtEl>
                                          <p:spTgt spid="32"/>
                                        </p:tgtEl>
                                      </p:cBhvr>
                                    </p:animEffect>
                                  </p:childTnLst>
                                </p:cTn>
                              </p:par>
                              <p:par>
                                <p:cTn id="48" presetID="10" presetClass="entr" presetSubtype="0" repeatCount="5000" fill="hold" grpId="1" nodeType="withEffect">
                                  <p:stCondLst>
                                    <p:cond delay="75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par>
                                <p:cTn id="51"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2" dur="750" fill="hold"/>
                                        <p:tgtEl>
                                          <p:spTgt spid="33"/>
                                        </p:tgtEl>
                                        <p:attrNameLst>
                                          <p:attrName>ppt_x</p:attrName>
                                          <p:attrName>ppt_y</p:attrName>
                                        </p:attrNameLst>
                                      </p:cBhvr>
                                      <p:rCtr x="-9453" y="2361"/>
                                    </p:animMotion>
                                  </p:childTnLst>
                                </p:cTn>
                              </p:par>
                              <p:par>
                                <p:cTn id="53" presetID="22" presetClass="entr" presetSubtype="2"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right)">
                                      <p:cBhvr>
                                        <p:cTn id="55" dur="750"/>
                                        <p:tgtEl>
                                          <p:spTgt spid="34"/>
                                        </p:tgtEl>
                                      </p:cBhvr>
                                    </p:animEffect>
                                  </p:childTnLst>
                                </p:cTn>
                              </p:par>
                              <p:par>
                                <p:cTn id="56" presetID="10" presetClass="entr" presetSubtype="0" repeatCount="5000" fill="hold" grpId="1"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250"/>
                                        <p:tgtEl>
                                          <p:spTgt spid="35"/>
                                        </p:tgtEl>
                                      </p:cBhvr>
                                    </p:animEffect>
                                  </p:childTnLst>
                                </p:cTn>
                              </p:par>
                              <p:par>
                                <p:cTn id="59"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0" dur="750" fill="hold"/>
                                        <p:tgtEl>
                                          <p:spTgt spid="35"/>
                                        </p:tgtEl>
                                        <p:attrNameLst>
                                          <p:attrName>ppt_x</p:attrName>
                                          <p:attrName>ppt_y</p:attrName>
                                        </p:attrNameLst>
                                      </p:cBhvr>
                                      <p:rCtr x="-9453" y="2361"/>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10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500" fill="hold"/>
                                        <p:tgtEl>
                                          <p:spTgt spid="3"/>
                                        </p:tgtEl>
                                        <p:attrNameLst>
                                          <p:attrName>ppt_x</p:attrName>
                                        </p:attrNameLst>
                                      </p:cBhvr>
                                      <p:tavLst>
                                        <p:tav tm="0">
                                          <p:val>
                                            <p:strVal val="0-#ppt_w/2"/>
                                          </p:val>
                                        </p:tav>
                                        <p:tav tm="100000">
                                          <p:val>
                                            <p:strVal val="#ppt_x"/>
                                          </p:val>
                                        </p:tav>
                                      </p:tavLst>
                                    </p:anim>
                                    <p:anim calcmode="lin" valueType="num">
                                      <p:cBhvr additive="base">
                                        <p:cTn id="71" dur="500" fill="hold"/>
                                        <p:tgtEl>
                                          <p:spTgt spid="3"/>
                                        </p:tgtEl>
                                        <p:attrNameLst>
                                          <p:attrName>ppt_y</p:attrName>
                                        </p:attrNameLst>
                                      </p:cBhvr>
                                      <p:tavLst>
                                        <p:tav tm="0">
                                          <p:val>
                                            <p:strVal val="#ppt_y"/>
                                          </p:val>
                                        </p:tav>
                                        <p:tav tm="100000">
                                          <p:val>
                                            <p:strVal val="#ppt_y"/>
                                          </p:val>
                                        </p:tav>
                                      </p:tavLst>
                                    </p:anim>
                                  </p:childTnLst>
                                </p:cTn>
                              </p:par>
                              <p:par>
                                <p:cTn id="72" presetID="22" presetClass="entr" presetSubtype="1"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up)">
                                      <p:cBhvr>
                                        <p:cTn id="74" dur="500"/>
                                        <p:tgtEl>
                                          <p:spTgt spid="37"/>
                                        </p:tgtEl>
                                      </p:cBhvr>
                                    </p:animEffect>
                                  </p:childTnLst>
                                </p:cTn>
                              </p:par>
                              <p:par>
                                <p:cTn id="75" presetID="2" presetClass="entr" presetSubtype="8" fill="hold" grpId="0" nodeType="withEffect">
                                  <p:stCondLst>
                                    <p:cond delay="250"/>
                                  </p:stCondLst>
                                  <p:childTnLst>
                                    <p:set>
                                      <p:cBhvr>
                                        <p:cTn id="76" dur="1" fill="hold">
                                          <p:stCondLst>
                                            <p:cond delay="0"/>
                                          </p:stCondLst>
                                        </p:cTn>
                                        <p:tgtEl>
                                          <p:spTgt spid="2"/>
                                        </p:tgtEl>
                                        <p:attrNameLst>
                                          <p:attrName>style.visibility</p:attrName>
                                        </p:attrNameLst>
                                      </p:cBhvr>
                                      <p:to>
                                        <p:strVal val="visible"/>
                                      </p:to>
                                    </p:set>
                                    <p:anim calcmode="lin" valueType="num">
                                      <p:cBhvr additive="base">
                                        <p:cTn id="77" dur="500" fill="hold"/>
                                        <p:tgtEl>
                                          <p:spTgt spid="2"/>
                                        </p:tgtEl>
                                        <p:attrNameLst>
                                          <p:attrName>ppt_x</p:attrName>
                                        </p:attrNameLst>
                                      </p:cBhvr>
                                      <p:tavLst>
                                        <p:tav tm="0">
                                          <p:val>
                                            <p:strVal val="0-#ppt_w/2"/>
                                          </p:val>
                                        </p:tav>
                                        <p:tav tm="100000">
                                          <p:val>
                                            <p:strVal val="#ppt_x"/>
                                          </p:val>
                                        </p:tav>
                                      </p:tavLst>
                                    </p:anim>
                                    <p:anim calcmode="lin" valueType="num">
                                      <p:cBhvr additive="base">
                                        <p:cTn id="7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500"/>
                                        <p:tgtEl>
                                          <p:spTgt spid="36"/>
                                        </p:tgtEl>
                                      </p:cBhvr>
                                    </p:animEffect>
                                  </p:childTnLst>
                                </p:cTn>
                              </p:par>
                              <p:par>
                                <p:cTn id="84" presetID="2" presetClass="entr" presetSubtype="8" fill="hold" grpId="0" nodeType="withEffect">
                                  <p:stCondLst>
                                    <p:cond delay="25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500" fill="hold"/>
                                        <p:tgtEl>
                                          <p:spTgt spid="4"/>
                                        </p:tgtEl>
                                        <p:attrNameLst>
                                          <p:attrName>ppt_x</p:attrName>
                                        </p:attrNameLst>
                                      </p:cBhvr>
                                      <p:tavLst>
                                        <p:tav tm="0">
                                          <p:val>
                                            <p:strVal val="0-#ppt_w/2"/>
                                          </p:val>
                                        </p:tav>
                                        <p:tav tm="100000">
                                          <p:val>
                                            <p:strVal val="#ppt_x"/>
                                          </p:val>
                                        </p:tav>
                                      </p:tavLst>
                                    </p:anim>
                                    <p:anim calcmode="lin" valueType="num">
                                      <p:cBhvr additive="base">
                                        <p:cTn id="87" dur="500" fill="hold"/>
                                        <p:tgtEl>
                                          <p:spTgt spid="4"/>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250"/>
                                  </p:stCondLst>
                                  <p:childTnLst>
                                    <p:set>
                                      <p:cBhvr>
                                        <p:cTn id="89" dur="1" fill="hold">
                                          <p:stCondLst>
                                            <p:cond delay="0"/>
                                          </p:stCondLst>
                                        </p:cTn>
                                        <p:tgtEl>
                                          <p:spTgt spid="5"/>
                                        </p:tgtEl>
                                        <p:attrNameLst>
                                          <p:attrName>style.visibility</p:attrName>
                                        </p:attrNameLst>
                                      </p:cBhvr>
                                      <p:to>
                                        <p:strVal val="visible"/>
                                      </p:to>
                                    </p:set>
                                    <p:anim calcmode="lin" valueType="num">
                                      <p:cBhvr additive="base">
                                        <p:cTn id="90" dur="500" fill="hold"/>
                                        <p:tgtEl>
                                          <p:spTgt spid="5"/>
                                        </p:tgtEl>
                                        <p:attrNameLst>
                                          <p:attrName>ppt_x</p:attrName>
                                        </p:attrNameLst>
                                      </p:cBhvr>
                                      <p:tavLst>
                                        <p:tav tm="0">
                                          <p:val>
                                            <p:strVal val="0-#ppt_w/2"/>
                                          </p:val>
                                        </p:tav>
                                        <p:tav tm="100000">
                                          <p:val>
                                            <p:strVal val="#ppt_x"/>
                                          </p:val>
                                        </p:tav>
                                      </p:tavLst>
                                    </p:anim>
                                    <p:anim calcmode="lin" valueType="num">
                                      <p:cBhvr additive="base">
                                        <p:cTn id="9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4" grpId="0" animBg="1"/>
      <p:bldP spid="5" grpId="0"/>
      <p:bldP spid="25" grpId="0" animBg="1"/>
      <p:bldP spid="25" grpId="1" animBg="1"/>
      <p:bldP spid="27" grpId="0" animBg="1"/>
      <p:bldP spid="27" grpId="1" animBg="1"/>
      <p:bldP spid="29" grpId="0" animBg="1"/>
      <p:bldP spid="29" grpId="1" animBg="1"/>
      <p:bldP spid="31" grpId="0" animBg="1"/>
      <p:bldP spid="31" grpId="1" animBg="1"/>
      <p:bldP spid="33" grpId="0" animBg="1"/>
      <p:bldP spid="33" grpId="1" animBg="1"/>
      <p:bldP spid="35" grpId="0" animBg="1"/>
      <p:bldP spid="35" grpId="1" animBg="1"/>
      <p:bldP spid="36"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F133BC9B-E897-0B31-3135-EE9F5047C9B9}"/>
              </a:ext>
            </a:extLst>
          </p:cNvPr>
          <p:cNvSpPr/>
          <p:nvPr/>
        </p:nvSpPr>
        <p:spPr>
          <a:xfrm>
            <a:off x="634411" y="5073626"/>
            <a:ext cx="11151589" cy="1430912"/>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13" name="Group 12">
            <a:extLst>
              <a:ext uri="{FF2B5EF4-FFF2-40B4-BE49-F238E27FC236}">
                <a16:creationId xmlns:a16="http://schemas.microsoft.com/office/drawing/2014/main" id="{D8CCA823-3330-DAD6-3752-69EBAED6BEE3}"/>
              </a:ext>
            </a:extLst>
          </p:cNvPr>
          <p:cNvGrpSpPr/>
          <p:nvPr/>
        </p:nvGrpSpPr>
        <p:grpSpPr>
          <a:xfrm>
            <a:off x="-100384" y="-58572"/>
            <a:ext cx="1408758" cy="1408759"/>
            <a:chOff x="-604988" y="-51894"/>
            <a:chExt cx="1408758" cy="1408759"/>
          </a:xfrm>
        </p:grpSpPr>
        <p:sp>
          <p:nvSpPr>
            <p:cNvPr id="14" name="Freeform: Shape 13">
              <a:extLst>
                <a:ext uri="{FF2B5EF4-FFF2-40B4-BE49-F238E27FC236}">
                  <a16:creationId xmlns:a16="http://schemas.microsoft.com/office/drawing/2014/main" id="{7D726921-69AE-E377-D844-37FDA2B85A29}"/>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a:extLst>
                <a:ext uri="{FF2B5EF4-FFF2-40B4-BE49-F238E27FC236}">
                  <a16:creationId xmlns:a16="http://schemas.microsoft.com/office/drawing/2014/main" id="{11ECABDF-A6BD-3AF4-7733-BC56E2836E17}"/>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a:extLst>
                <a:ext uri="{FF2B5EF4-FFF2-40B4-BE49-F238E27FC236}">
                  <a16:creationId xmlns:a16="http://schemas.microsoft.com/office/drawing/2014/main" id="{35432431-F38E-99E8-AE41-198694FD33E8}"/>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a:extLst>
                <a:ext uri="{FF2B5EF4-FFF2-40B4-BE49-F238E27FC236}">
                  <a16:creationId xmlns:a16="http://schemas.microsoft.com/office/drawing/2014/main" id="{C67ECA77-E356-4BC6-4FD6-E454DB0D6D0B}"/>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a:extLst>
              <a:ext uri="{FF2B5EF4-FFF2-40B4-BE49-F238E27FC236}">
                <a16:creationId xmlns:a16="http://schemas.microsoft.com/office/drawing/2014/main" id="{D91E77BC-90C6-BE70-988C-65FDFF76E573}"/>
              </a:ext>
            </a:extLst>
          </p:cNvPr>
          <p:cNvSpPr/>
          <p:nvPr/>
        </p:nvSpPr>
        <p:spPr>
          <a:xfrm rot="2758965">
            <a:off x="2513079" y="314543"/>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a:extLst>
              <a:ext uri="{FF2B5EF4-FFF2-40B4-BE49-F238E27FC236}">
                <a16:creationId xmlns:a16="http://schemas.microsoft.com/office/drawing/2014/main" id="{B88D4775-3095-5E19-393E-B25618D2A196}"/>
              </a:ext>
            </a:extLst>
          </p:cNvPr>
          <p:cNvSpPr/>
          <p:nvPr/>
        </p:nvSpPr>
        <p:spPr>
          <a:xfrm rot="2758965">
            <a:off x="2501893" y="310279"/>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C93A535F-BA01-8003-9A5F-D01F15E922A4}"/>
              </a:ext>
            </a:extLst>
          </p:cNvPr>
          <p:cNvSpPr/>
          <p:nvPr/>
        </p:nvSpPr>
        <p:spPr>
          <a:xfrm rot="2787321">
            <a:off x="2163501" y="-2940224"/>
            <a:ext cx="6877925" cy="7196815"/>
          </a:xfrm>
          <a:custGeom>
            <a:avLst/>
            <a:gdLst>
              <a:gd name="connsiteX0" fmla="*/ 2769186 w 6877925"/>
              <a:gd name="connsiteY0" fmla="*/ 3628926 h 7196815"/>
              <a:gd name="connsiteX1" fmla="*/ 6218286 w 6877925"/>
              <a:gd name="connsiteY1" fmla="*/ 0 h 7196815"/>
              <a:gd name="connsiteX2" fmla="*/ 6877925 w 6877925"/>
              <a:gd name="connsiteY2" fmla="*/ 626952 h 7196815"/>
              <a:gd name="connsiteX3" fmla="*/ 3504442 w 6877925"/>
              <a:gd name="connsiteY3" fmla="*/ 4176319 h 7196815"/>
              <a:gd name="connsiteX4" fmla="*/ 3504965 w 6877925"/>
              <a:gd name="connsiteY4" fmla="*/ 4176834 h 7196815"/>
              <a:gd name="connsiteX5" fmla="*/ 639826 w 6877925"/>
              <a:gd name="connsiteY5" fmla="*/ 7196815 h 7196815"/>
              <a:gd name="connsiteX6" fmla="*/ 636904 w 6877925"/>
              <a:gd name="connsiteY6" fmla="*/ 7193939 h 7196815"/>
              <a:gd name="connsiteX7" fmla="*/ 624472 w 6877925"/>
              <a:gd name="connsiteY7" fmla="*/ 7068334 h 7196815"/>
              <a:gd name="connsiteX8" fmla="*/ 127858 w 6877925"/>
              <a:gd name="connsiteY8" fmla="*/ 6562538 h 7196815"/>
              <a:gd name="connsiteX9" fmla="*/ 0 w 6877925"/>
              <a:gd name="connsiteY9" fmla="*/ 6549409 h 7196815"/>
              <a:gd name="connsiteX10" fmla="*/ 2770005 w 6877925"/>
              <a:gd name="connsiteY10" fmla="*/ 3629704 h 71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77925" h="7196815">
                <a:moveTo>
                  <a:pt x="2769186" y="3628926"/>
                </a:moveTo>
                <a:lnTo>
                  <a:pt x="6218286" y="0"/>
                </a:lnTo>
                <a:lnTo>
                  <a:pt x="6877925" y="626952"/>
                </a:lnTo>
                <a:lnTo>
                  <a:pt x="3504442" y="4176319"/>
                </a:lnTo>
                <a:lnTo>
                  <a:pt x="3504965" y="4176834"/>
                </a:lnTo>
                <a:lnTo>
                  <a:pt x="639826" y="7196815"/>
                </a:lnTo>
                <a:lnTo>
                  <a:pt x="636904" y="7193939"/>
                </a:lnTo>
                <a:lnTo>
                  <a:pt x="624472" y="7068334"/>
                </a:lnTo>
                <a:cubicBezTo>
                  <a:pt x="573464" y="6814453"/>
                  <a:pt x="377129" y="6614489"/>
                  <a:pt x="127858" y="6562538"/>
                </a:cubicBezTo>
                <a:lnTo>
                  <a:pt x="0" y="6549409"/>
                </a:lnTo>
                <a:lnTo>
                  <a:pt x="2770005" y="3629704"/>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1" name="TextBox 20">
            <a:extLst>
              <a:ext uri="{FF2B5EF4-FFF2-40B4-BE49-F238E27FC236}">
                <a16:creationId xmlns:a16="http://schemas.microsoft.com/office/drawing/2014/main" id="{65C851D5-9B81-E500-74C5-28B4FCA4DB7C}"/>
              </a:ext>
            </a:extLst>
          </p:cNvPr>
          <p:cNvSpPr txBox="1"/>
          <p:nvPr/>
        </p:nvSpPr>
        <p:spPr>
          <a:xfrm>
            <a:off x="1292363" y="324726"/>
            <a:ext cx="9135516" cy="707886"/>
          </a:xfrm>
          <a:prstGeom prst="rect">
            <a:avLst/>
          </a:prstGeom>
          <a:noFill/>
        </p:spPr>
        <p:txBody>
          <a:bodyPr wrap="square" lIns="91440" tIns="45720" rIns="91440" bIns="45720" anchor="t">
            <a:spAutoFit/>
          </a:bodyPr>
          <a:lstStyle/>
          <a:p>
            <a:r>
              <a:rPr lang="vi-VN" sz="4000">
                <a:solidFill>
                  <a:schemeClr val="bg1"/>
                </a:solidFill>
                <a:latin typeface="#9Slide03 SFU Futura_12" panose="00000400000000000000" pitchFamily="2" charset="0"/>
              </a:rPr>
              <a:t>ƯU NHƯỢC ĐIỂM &amp; ỨNG DỤNG</a:t>
            </a:r>
            <a:endParaRPr lang="en-US" sz="4000" dirty="0">
              <a:solidFill>
                <a:schemeClr val="bg1"/>
              </a:solidFill>
              <a:latin typeface="#9Slide03 SFU Futura_12" panose="00000400000000000000" pitchFamily="2" charset="0"/>
            </a:endParaRPr>
          </a:p>
        </p:txBody>
      </p:sp>
      <p:sp>
        <p:nvSpPr>
          <p:cNvPr id="8" name="TextBox 7">
            <a:extLst>
              <a:ext uri="{FF2B5EF4-FFF2-40B4-BE49-F238E27FC236}">
                <a16:creationId xmlns:a16="http://schemas.microsoft.com/office/drawing/2014/main" id="{B20EFF31-DF9D-BDCF-0EB4-56D1DF5DFB01}"/>
              </a:ext>
            </a:extLst>
          </p:cNvPr>
          <p:cNvSpPr txBox="1"/>
          <p:nvPr/>
        </p:nvSpPr>
        <p:spPr>
          <a:xfrm>
            <a:off x="234976" y="224020"/>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3</a:t>
            </a:r>
            <a:endParaRPr lang="en-US" sz="4400" b="1">
              <a:solidFill>
                <a:srgbClr val="131A43"/>
              </a:solidFill>
              <a:latin typeface="#9Slide03 NettoOT" panose="02000500000000000000" pitchFamily="2" charset="0"/>
            </a:endParaRPr>
          </a:p>
        </p:txBody>
      </p:sp>
      <p:sp>
        <p:nvSpPr>
          <p:cNvPr id="2" name="Rectangle: Rounded Corners 1">
            <a:extLst>
              <a:ext uri="{FF2B5EF4-FFF2-40B4-BE49-F238E27FC236}">
                <a16:creationId xmlns:a16="http://schemas.microsoft.com/office/drawing/2014/main" id="{00EDDCB4-60BF-E045-72D1-D0C47F476A3C}"/>
              </a:ext>
            </a:extLst>
          </p:cNvPr>
          <p:cNvSpPr/>
          <p:nvPr/>
        </p:nvSpPr>
        <p:spPr>
          <a:xfrm>
            <a:off x="625033" y="1754797"/>
            <a:ext cx="11151589" cy="1430912"/>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50F10D99-7F12-9D86-C7EF-D1D7AB3A8329}"/>
              </a:ext>
            </a:extLst>
          </p:cNvPr>
          <p:cNvSpPr txBox="1"/>
          <p:nvPr/>
        </p:nvSpPr>
        <p:spPr>
          <a:xfrm>
            <a:off x="625033" y="1747680"/>
            <a:ext cx="11181359" cy="1384995"/>
          </a:xfrm>
          <a:prstGeom prst="rect">
            <a:avLst/>
          </a:prstGeom>
          <a:noFill/>
        </p:spPr>
        <p:txBody>
          <a:bodyPr wrap="square">
            <a:spAutoFit/>
          </a:bodyPr>
          <a:lstStyle/>
          <a:p>
            <a:r>
              <a:rPr lang="vi-VN" sz="2800" b="1">
                <a:solidFill>
                  <a:srgbClr val="000092"/>
                </a:solidFill>
                <a:latin typeface="#9Slide03 NettoOT" panose="02000500000000000000" pitchFamily="2" charset="0"/>
              </a:rPr>
              <a:t>Khó xử lý các từ đa nghĩa hoặc đồng nghĩa: </a:t>
            </a:r>
            <a:r>
              <a:rPr lang="vi-VN" sz="2800">
                <a:solidFill>
                  <a:srgbClr val="131A43"/>
                </a:solidFill>
                <a:latin typeface="#9Slide03 NettoOT" panose="02000500000000000000" pitchFamily="2" charset="0"/>
              </a:rPr>
              <a:t>Mô hình không gian vector gặp khó khăn khi xử lý các từ đa nghĩa hoặc đồng nghĩa, vì chúng có nhiều nghĩa khác nhau thay đổi tùy vào ngữ cảnh hoặc từ loại.</a:t>
            </a:r>
            <a:endParaRPr lang="vi-VN" sz="2600">
              <a:solidFill>
                <a:srgbClr val="131A43"/>
              </a:solidFill>
              <a:latin typeface="#9Slide03 NettoOT" panose="02000500000000000000" pitchFamily="2" charset="0"/>
            </a:endParaRPr>
          </a:p>
        </p:txBody>
      </p:sp>
      <p:cxnSp>
        <p:nvCxnSpPr>
          <p:cNvPr id="6" name="Connector: Elbow 5">
            <a:extLst>
              <a:ext uri="{FF2B5EF4-FFF2-40B4-BE49-F238E27FC236}">
                <a16:creationId xmlns:a16="http://schemas.microsoft.com/office/drawing/2014/main" id="{1BF5AA4B-72D5-A90F-EC9D-F0C911421079}"/>
              </a:ext>
            </a:extLst>
          </p:cNvPr>
          <p:cNvCxnSpPr>
            <a:cxnSpLocks/>
          </p:cNvCxnSpPr>
          <p:nvPr/>
        </p:nvCxnSpPr>
        <p:spPr>
          <a:xfrm flipV="1">
            <a:off x="10151241" y="612889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6BF493B-C12F-67A3-C8FD-95E24B15523E}"/>
              </a:ext>
            </a:extLst>
          </p:cNvPr>
          <p:cNvGrpSpPr/>
          <p:nvPr/>
        </p:nvGrpSpPr>
        <p:grpSpPr>
          <a:xfrm>
            <a:off x="11657852" y="6447124"/>
            <a:ext cx="753449" cy="753449"/>
            <a:chOff x="-604988" y="-51894"/>
            <a:chExt cx="1408758" cy="1408759"/>
          </a:xfrm>
        </p:grpSpPr>
        <p:sp>
          <p:nvSpPr>
            <p:cNvPr id="20" name="Freeform: Shape 19">
              <a:extLst>
                <a:ext uri="{FF2B5EF4-FFF2-40B4-BE49-F238E27FC236}">
                  <a16:creationId xmlns:a16="http://schemas.microsoft.com/office/drawing/2014/main" id="{229FFAD8-5A43-541C-6EA1-2416191DA4B7}"/>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2" name="Freeform: Shape 21">
              <a:extLst>
                <a:ext uri="{FF2B5EF4-FFF2-40B4-BE49-F238E27FC236}">
                  <a16:creationId xmlns:a16="http://schemas.microsoft.com/office/drawing/2014/main" id="{D065F52F-8AD4-4C1A-4CB3-CFA4F7A0E982}"/>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3" name="Freeform: Shape 22">
              <a:extLst>
                <a:ext uri="{FF2B5EF4-FFF2-40B4-BE49-F238E27FC236}">
                  <a16:creationId xmlns:a16="http://schemas.microsoft.com/office/drawing/2014/main" id="{1844354C-9139-5D99-79F8-11933E7C3EAA}"/>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a:extLst>
                <a:ext uri="{FF2B5EF4-FFF2-40B4-BE49-F238E27FC236}">
                  <a16:creationId xmlns:a16="http://schemas.microsoft.com/office/drawing/2014/main" id="{3DD9E88C-E3DD-D021-5F26-12F3EA5802D6}"/>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5" name="Oval 24">
            <a:extLst>
              <a:ext uri="{FF2B5EF4-FFF2-40B4-BE49-F238E27FC236}">
                <a16:creationId xmlns:a16="http://schemas.microsoft.com/office/drawing/2014/main" id="{AD03555E-0A5D-F385-714C-B62547EF3252}"/>
              </a:ext>
            </a:extLst>
          </p:cNvPr>
          <p:cNvSpPr/>
          <p:nvPr/>
        </p:nvSpPr>
        <p:spPr>
          <a:xfrm>
            <a:off x="10099812" y="640662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44C3DD70-D395-8387-EE4F-00681BDBB255}"/>
              </a:ext>
            </a:extLst>
          </p:cNvPr>
          <p:cNvCxnSpPr>
            <a:cxnSpLocks/>
          </p:cNvCxnSpPr>
          <p:nvPr/>
        </p:nvCxnSpPr>
        <p:spPr>
          <a:xfrm flipV="1">
            <a:off x="10412222" y="602952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0045D8D-8715-C0EF-C443-D99E11B24656}"/>
              </a:ext>
            </a:extLst>
          </p:cNvPr>
          <p:cNvSpPr/>
          <p:nvPr/>
        </p:nvSpPr>
        <p:spPr>
          <a:xfrm>
            <a:off x="10360793" y="630726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B99364FD-3816-2923-78A5-199C6BD2D9CE}"/>
              </a:ext>
            </a:extLst>
          </p:cNvPr>
          <p:cNvCxnSpPr>
            <a:cxnSpLocks/>
          </p:cNvCxnSpPr>
          <p:nvPr/>
        </p:nvCxnSpPr>
        <p:spPr>
          <a:xfrm flipV="1">
            <a:off x="10564622" y="618192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0B1595D-5B65-1334-992A-672E8A0D76D5}"/>
              </a:ext>
            </a:extLst>
          </p:cNvPr>
          <p:cNvSpPr/>
          <p:nvPr/>
        </p:nvSpPr>
        <p:spPr>
          <a:xfrm>
            <a:off x="10513193" y="645966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B26A8F3C-59B9-E37F-5606-41EF3B675A19}"/>
              </a:ext>
            </a:extLst>
          </p:cNvPr>
          <p:cNvCxnSpPr>
            <a:cxnSpLocks/>
          </p:cNvCxnSpPr>
          <p:nvPr/>
        </p:nvCxnSpPr>
        <p:spPr>
          <a:xfrm flipV="1">
            <a:off x="9998841" y="639928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9F73423-4226-809A-CF50-5CE8613341E1}"/>
              </a:ext>
            </a:extLst>
          </p:cNvPr>
          <p:cNvSpPr/>
          <p:nvPr/>
        </p:nvSpPr>
        <p:spPr>
          <a:xfrm>
            <a:off x="9947412" y="667701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7883B63E-A9FF-859D-BD18-EA34D2D2C41C}"/>
              </a:ext>
            </a:extLst>
          </p:cNvPr>
          <p:cNvCxnSpPr>
            <a:cxnSpLocks/>
          </p:cNvCxnSpPr>
          <p:nvPr/>
        </p:nvCxnSpPr>
        <p:spPr>
          <a:xfrm flipV="1">
            <a:off x="10259822" y="629991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1FADF27-A6E2-907E-102E-D6768DA9F42A}"/>
              </a:ext>
            </a:extLst>
          </p:cNvPr>
          <p:cNvSpPr/>
          <p:nvPr/>
        </p:nvSpPr>
        <p:spPr>
          <a:xfrm>
            <a:off x="10208393" y="657765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5B67BD41-11FF-2F0C-391D-076E2FDFE79E}"/>
              </a:ext>
            </a:extLst>
          </p:cNvPr>
          <p:cNvCxnSpPr>
            <a:cxnSpLocks/>
          </p:cNvCxnSpPr>
          <p:nvPr/>
        </p:nvCxnSpPr>
        <p:spPr>
          <a:xfrm flipV="1">
            <a:off x="10412222" y="645231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0ABFF17-101B-865E-CBCD-75117A940250}"/>
              </a:ext>
            </a:extLst>
          </p:cNvPr>
          <p:cNvSpPr/>
          <p:nvPr/>
        </p:nvSpPr>
        <p:spPr>
          <a:xfrm>
            <a:off x="10360793" y="673005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FA97574B-D11B-F704-F221-43CA9654A9BC}"/>
              </a:ext>
            </a:extLst>
          </p:cNvPr>
          <p:cNvSpPr/>
          <p:nvPr/>
        </p:nvSpPr>
        <p:spPr>
          <a:xfrm flipH="1">
            <a:off x="475153" y="1809763"/>
            <a:ext cx="50677" cy="1280160"/>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8" name="TextBox 37">
            <a:extLst>
              <a:ext uri="{FF2B5EF4-FFF2-40B4-BE49-F238E27FC236}">
                <a16:creationId xmlns:a16="http://schemas.microsoft.com/office/drawing/2014/main" id="{3B50C3EA-33B0-2E18-5916-B7D2402E08FB}"/>
              </a:ext>
            </a:extLst>
          </p:cNvPr>
          <p:cNvSpPr txBox="1"/>
          <p:nvPr/>
        </p:nvSpPr>
        <p:spPr>
          <a:xfrm>
            <a:off x="328962" y="1230047"/>
            <a:ext cx="11762486" cy="584775"/>
          </a:xfrm>
          <a:prstGeom prst="rect">
            <a:avLst/>
          </a:prstGeom>
          <a:noFill/>
        </p:spPr>
        <p:txBody>
          <a:bodyPr wrap="square">
            <a:spAutoFit/>
          </a:bodyPr>
          <a:lstStyle/>
          <a:p>
            <a:r>
              <a:rPr lang="vi-VN" sz="3200" b="1">
                <a:solidFill>
                  <a:srgbClr val="000092"/>
                </a:solidFill>
                <a:latin typeface="#9Slide03 NettoOT" panose="02000500000000000000" pitchFamily="2" charset="0"/>
              </a:rPr>
              <a:t>Nhược điểm</a:t>
            </a:r>
            <a:endParaRPr lang="vi-VN" sz="3200" b="1" dirty="0" err="1">
              <a:solidFill>
                <a:srgbClr val="000092"/>
              </a:solidFill>
              <a:latin typeface="#9Slide03 NettoOT" panose="02000500000000000000" pitchFamily="2" charset="0"/>
            </a:endParaRPr>
          </a:p>
        </p:txBody>
      </p:sp>
      <p:sp>
        <p:nvSpPr>
          <p:cNvPr id="39" name="Rectangle: Rounded Corners 38">
            <a:extLst>
              <a:ext uri="{FF2B5EF4-FFF2-40B4-BE49-F238E27FC236}">
                <a16:creationId xmlns:a16="http://schemas.microsoft.com/office/drawing/2014/main" id="{757F3EFB-5FD9-0A02-8356-31AB8238928D}"/>
              </a:ext>
            </a:extLst>
          </p:cNvPr>
          <p:cNvSpPr/>
          <p:nvPr/>
        </p:nvSpPr>
        <p:spPr>
          <a:xfrm>
            <a:off x="625033" y="3292192"/>
            <a:ext cx="11151589" cy="1430912"/>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0" name="TextBox 39">
            <a:extLst>
              <a:ext uri="{FF2B5EF4-FFF2-40B4-BE49-F238E27FC236}">
                <a16:creationId xmlns:a16="http://schemas.microsoft.com/office/drawing/2014/main" id="{9205F592-A26C-B7AD-3394-45E6B79C0405}"/>
              </a:ext>
            </a:extLst>
          </p:cNvPr>
          <p:cNvSpPr txBox="1"/>
          <p:nvPr/>
        </p:nvSpPr>
        <p:spPr>
          <a:xfrm>
            <a:off x="643375" y="3133362"/>
            <a:ext cx="11181359" cy="1815882"/>
          </a:xfrm>
          <a:prstGeom prst="rect">
            <a:avLst/>
          </a:prstGeom>
          <a:noFill/>
        </p:spPr>
        <p:txBody>
          <a:bodyPr wrap="square">
            <a:spAutoFit/>
          </a:bodyPr>
          <a:lstStyle/>
          <a:p>
            <a:r>
              <a:rPr lang="vi-VN" sz="2800" b="1">
                <a:solidFill>
                  <a:srgbClr val="000092"/>
                </a:solidFill>
                <a:latin typeface="#9Slide03 NettoOT" panose="02000500000000000000" pitchFamily="2" charset="0"/>
              </a:rPr>
              <a:t>Vấn đề trong việc xử lý từ vựng mới: </a:t>
            </a:r>
            <a:r>
              <a:rPr lang="vi-VN" sz="2800">
                <a:solidFill>
                  <a:srgbClr val="131A43"/>
                </a:solidFill>
                <a:latin typeface="#9Slide03 NettoOT" panose="02000500000000000000" pitchFamily="2" charset="0"/>
              </a:rPr>
              <a:t>Mô hình không gian vector có thể gặp khó khăn trong việc xử lý từ vựng mới hoặc hiếm. Nếu một từ không xuất hiện trong tập dữ liệu huấn luyện, nó sẽ không có biểu diễn tương ứng trong không gian vector, dẫn đến mất mát thông tin quan trọng.</a:t>
            </a:r>
          </a:p>
        </p:txBody>
      </p:sp>
      <p:sp>
        <p:nvSpPr>
          <p:cNvPr id="41" name="Rectangle 40">
            <a:extLst>
              <a:ext uri="{FF2B5EF4-FFF2-40B4-BE49-F238E27FC236}">
                <a16:creationId xmlns:a16="http://schemas.microsoft.com/office/drawing/2014/main" id="{51B024E5-29A3-922F-2397-4AE71803258E}"/>
              </a:ext>
            </a:extLst>
          </p:cNvPr>
          <p:cNvSpPr/>
          <p:nvPr/>
        </p:nvSpPr>
        <p:spPr>
          <a:xfrm>
            <a:off x="475154" y="3347158"/>
            <a:ext cx="50676" cy="1375946"/>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43" name="TextBox 42">
            <a:extLst>
              <a:ext uri="{FF2B5EF4-FFF2-40B4-BE49-F238E27FC236}">
                <a16:creationId xmlns:a16="http://schemas.microsoft.com/office/drawing/2014/main" id="{9FDD8378-9693-E560-8228-F9FF4D5C2D51}"/>
              </a:ext>
            </a:extLst>
          </p:cNvPr>
          <p:cNvSpPr txBox="1"/>
          <p:nvPr/>
        </p:nvSpPr>
        <p:spPr>
          <a:xfrm>
            <a:off x="658400" y="5096585"/>
            <a:ext cx="11181359" cy="1384995"/>
          </a:xfrm>
          <a:prstGeom prst="rect">
            <a:avLst/>
          </a:prstGeom>
          <a:noFill/>
        </p:spPr>
        <p:txBody>
          <a:bodyPr wrap="square">
            <a:spAutoFit/>
          </a:bodyPr>
          <a:lstStyle/>
          <a:p>
            <a:r>
              <a:rPr lang="vi-VN" sz="2800" b="1">
                <a:solidFill>
                  <a:srgbClr val="000092"/>
                </a:solidFill>
                <a:latin typeface="#9Slide03 NettoOT" panose="02000500000000000000" pitchFamily="2" charset="0"/>
              </a:rPr>
              <a:t>Kích thước vectơ lớn: </a:t>
            </a:r>
            <a:r>
              <a:rPr lang="vi-VN" sz="2800">
                <a:solidFill>
                  <a:srgbClr val="131A43"/>
                </a:solidFill>
                <a:latin typeface="#9Slide03 NettoOT" panose="02000500000000000000" pitchFamily="2" charset="0"/>
              </a:rPr>
              <a:t>Khi mô hình không gian vector được sử dụng cho các tập dữ liệu lớn, kích thước của vector đặc trưng cũng lớn tương ứng, từ đó gây ra vấn đề về khả năng lưu trữ và tính toán.</a:t>
            </a:r>
          </a:p>
        </p:txBody>
      </p:sp>
      <p:sp>
        <p:nvSpPr>
          <p:cNvPr id="44" name="Rectangle 43">
            <a:extLst>
              <a:ext uri="{FF2B5EF4-FFF2-40B4-BE49-F238E27FC236}">
                <a16:creationId xmlns:a16="http://schemas.microsoft.com/office/drawing/2014/main" id="{939A6E33-5D79-061C-9F05-150075B73FAD}"/>
              </a:ext>
            </a:extLst>
          </p:cNvPr>
          <p:cNvSpPr/>
          <p:nvPr/>
        </p:nvSpPr>
        <p:spPr>
          <a:xfrm flipH="1">
            <a:off x="492995" y="5097952"/>
            <a:ext cx="50677" cy="1280160"/>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Tree>
    <p:extLst>
      <p:ext uri="{BB962C8B-B14F-4D97-AF65-F5344CB8AC3E}">
        <p14:creationId xmlns:p14="http://schemas.microsoft.com/office/powerpoint/2010/main" val="88630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8" presetClass="emph" presetSubtype="0" repeatCount="indefinite" fill="hold" nodeType="withEffect">
                                  <p:stCondLst>
                                    <p:cond delay="0"/>
                                  </p:stCondLst>
                                  <p:childTnLst>
                                    <p:animRot by="21600000">
                                      <p:cBhvr>
                                        <p:cTn id="12" dur="1750" fill="hold"/>
                                        <p:tgtEl>
                                          <p:spTgt spid="12"/>
                                        </p:tgtEl>
                                        <p:attrNameLst>
                                          <p:attrName>r</p:attrName>
                                        </p:attrNameLst>
                                      </p:cBhvr>
                                    </p:animRot>
                                  </p:childTnLst>
                                </p:cTn>
                              </p:par>
                              <p:par>
                                <p:cTn id="13" presetID="2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750"/>
                                        <p:tgtEl>
                                          <p:spTgt spid="6"/>
                                        </p:tgtEl>
                                      </p:cBhvr>
                                    </p:animEffect>
                                  </p:childTnLst>
                                </p:cTn>
                              </p:par>
                              <p:par>
                                <p:cTn id="16" presetID="10" presetClass="entr" presetSubtype="0" repeatCount="5000" fill="hold" grpId="1"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50"/>
                                        <p:tgtEl>
                                          <p:spTgt spid="25"/>
                                        </p:tgtEl>
                                      </p:cBhvr>
                                    </p:animEffect>
                                  </p:childTnLst>
                                </p:cTn>
                              </p:par>
                              <p:par>
                                <p:cTn id="19" presetID="0" presetClass="path" presetSubtype="0" accel="50000" decel="50000" fill="hold" grpId="0" nodeType="withEffect">
                                  <p:stCondLst>
                                    <p:cond delay="0"/>
                                  </p:stCondLst>
                                  <p:childTnLst>
                                    <p:animMotion origin="layout" path="M 0.18542 -0.04769 L 0.18542 -0.04746 L 0.16589 -0.04491 C 0.16497 -0.04491 0.16419 -0.04422 0.16328 -0.04399 C 0.16081 -0.04375 0.15833 -0.04352 0.15586 -0.04329 C 0.14961 -0.05209 0.15443 -0.04653 0.1388 -0.04861 L 0.13177 -0.04931 L 0.12578 -0.04861 C 0.12422 -0.04815 0.12253 -0.04792 0.12083 -0.04769 C 0.1 -0.04491 0.11159 -0.04699 0.10078 -0.04491 C 0.10052 -0.04399 0.1 -0.04329 0.09987 -0.04236 C 0.09844 -0.03611 0.0987 -0.03334 0.09831 -0.02639 C 0.09818 -0.02385 0.09805 -0.02153 0.09779 -0.01922 C 0.0974 -0.01343 0.09896 -0.00556 0.09635 -0.00232 L 0.09336 0.00139 L 0.04232 -0.00232 C 0.04141 -0.00232 0.04063 -0.00139 0.03984 -0.00139 C 0.03594 -0.00162 0.02826 -0.00324 0.02826 -0.00301 L 0.01133 -0.00232 C 0.00977 -0.00209 0.00833 -0.00162 0.00677 -0.00139 C 0.0043 -0.00093 0.00182 -0.0007 -0.00065 -0.00047 C -0.00273 0.00069 -0.00169 0.00046 -0.00365 0.00046 " pathEditMode="relative" rAng="0" ptsTypes="AAAAAAAAAAAAAAAAAAAAAA">
                                      <p:cBhvr>
                                        <p:cTn id="20" dur="750" fill="hold"/>
                                        <p:tgtEl>
                                          <p:spTgt spid="25"/>
                                        </p:tgtEl>
                                        <p:attrNameLst>
                                          <p:attrName>ppt_x</p:attrName>
                                          <p:attrName>ppt_y</p:attrName>
                                        </p:attrNameLst>
                                      </p:cBhvr>
                                      <p:rCtr x="-9453" y="2361"/>
                                    </p:animMotion>
                                  </p:childTnLst>
                                </p:cTn>
                              </p:par>
                              <p:par>
                                <p:cTn id="21" presetID="22" presetClass="entr" presetSubtype="2"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750"/>
                                        <p:tgtEl>
                                          <p:spTgt spid="26"/>
                                        </p:tgtEl>
                                      </p:cBhvr>
                                    </p:animEffect>
                                  </p:childTnLst>
                                </p:cTn>
                              </p:par>
                              <p:par>
                                <p:cTn id="24" presetID="10" presetClass="entr" presetSubtype="0" repeatCount="5000" fill="hold" grpId="1"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par>
                                <p:cTn id="27"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2 0.15586 -0.04328 C 0.14961 -0.05208 0.15443 -0.04652 0.13881 -0.04861 L 0.13178 -0.0493 L 0.12579 -0.04861 C 0.12422 -0.04815 0.12253 -0.04791 0.12084 -0.04768 C 0.10001 -0.0449 0.11159 -0.04699 0.10079 -0.0449 C 0.10053 -0.04398 0.10001 -0.04328 0.09987 -0.04236 C 0.09843 -0.03611 0.0987 -0.03333 0.0983 -0.02639 C 0.09818 -0.02384 0.09805 -0.02152 0.09779 -0.01921 C 0.0974 -0.01342 0.09896 -0.00555 0.09635 -0.00231 L 0.09335 0.00139 L 0.04232 -0.00231 C 0.04141 -0.00231 0.04063 -0.00139 0.03985 -0.00139 C 0.03594 -0.00162 0.02826 -0.00324 0.02826 -0.00301 L 0.01133 -0.00231 C 0.00977 -0.00208 0.00833 -0.00162 0.00678 -0.00139 C 0.0043 -0.00092 0.00183 -0.00069 -0.00065 -0.00046 C -0.00273 0.0007 -0.0017 0.00047 -0.00365 0.00047 " pathEditMode="relative" rAng="0" ptsTypes="AAAAAAAAAAAAAAAAAAAAAA">
                                      <p:cBhvr>
                                        <p:cTn id="28" dur="750" fill="hold"/>
                                        <p:tgtEl>
                                          <p:spTgt spid="27"/>
                                        </p:tgtEl>
                                        <p:attrNameLst>
                                          <p:attrName>ppt_x</p:attrName>
                                          <p:attrName>ppt_y</p:attrName>
                                        </p:attrNameLst>
                                      </p:cBhvr>
                                      <p:rCtr x="-9453" y="2361"/>
                                    </p:animMotion>
                                  </p:childTnLst>
                                </p:cTn>
                              </p:par>
                              <p:par>
                                <p:cTn id="29" presetID="22" presetClass="entr" presetSubtype="2" fill="hold" nodeType="with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750"/>
                                        <p:tgtEl>
                                          <p:spTgt spid="28"/>
                                        </p:tgtEl>
                                      </p:cBhvr>
                                    </p:animEffect>
                                  </p:childTnLst>
                                </p:cTn>
                              </p:par>
                              <p:par>
                                <p:cTn id="32" presetID="10" presetClass="entr" presetSubtype="0" repeatCount="5000" fill="hold" grpId="1" nodeType="withEffect">
                                  <p:stCondLst>
                                    <p:cond delay="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par>
                                <p:cTn id="35" presetID="0" presetClass="path" presetSubtype="0" accel="50000" decel="50000" fill="hold" grpId="0" nodeType="withEffect">
                                  <p:stCondLst>
                                    <p:cond delay="500"/>
                                  </p:stCondLst>
                                  <p:childTnLst>
                                    <p:animMotion origin="layout" path="M 0.18542 -0.04769 L 0.18542 -0.04746 L 0.16589 -0.04491 C 0.16498 -0.04491 0.1642 -0.04422 0.16329 -0.04399 C 0.16081 -0.04375 0.15834 -0.04352 0.15586 -0.04329 C 0.14961 -0.05209 0.15443 -0.04653 0.13881 -0.04862 L 0.13178 -0.04931 L 0.12579 -0.04862 C 0.12422 -0.04815 0.12253 -0.04792 0.12084 -0.04769 C 0.10001 -0.04491 0.11159 -0.047 0.10079 -0.04491 C 0.10053 -0.04399 0.10001 -0.04329 0.09987 -0.04237 C 0.09844 -0.03612 0.0987 -0.03334 0.09831 -0.02639 C 0.09818 -0.02385 0.09805 -0.02153 0.09779 -0.01922 C 0.0974 -0.01343 0.09896 -0.00556 0.09636 -0.00232 L 0.09336 0.00138 L 0.04232 -0.00232 C 0.04141 -0.00232 0.04063 -0.00139 0.03985 -0.00139 C 0.03593 -0.00163 0.02826 -0.00325 0.02826 -0.00301 L 0.01133 -0.00232 C 0.00977 -0.00209 0.00834 -0.00163 0.00678 -0.00139 C 0.0043 -0.00093 0.00183 -0.0007 -0.00065 -0.00047 C -0.00273 0.00069 -0.00169 0.00046 -0.00364 0.00046 " pathEditMode="relative" rAng="0" ptsTypes="AAAAAAAAAAAAAAAAAAAAAA">
                                      <p:cBhvr>
                                        <p:cTn id="36" dur="750" fill="hold"/>
                                        <p:tgtEl>
                                          <p:spTgt spid="29"/>
                                        </p:tgtEl>
                                        <p:attrNameLst>
                                          <p:attrName>ppt_x</p:attrName>
                                          <p:attrName>ppt_y</p:attrName>
                                        </p:attrNameLst>
                                      </p:cBhvr>
                                      <p:rCtr x="-9453" y="2361"/>
                                    </p:animMotion>
                                  </p:childTnLst>
                                </p:cTn>
                              </p:par>
                              <p:par>
                                <p:cTn id="37" presetID="22" presetClass="entr" presetSubtype="2" fill="hold"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wipe(right)">
                                      <p:cBhvr>
                                        <p:cTn id="39" dur="750"/>
                                        <p:tgtEl>
                                          <p:spTgt spid="30"/>
                                        </p:tgtEl>
                                      </p:cBhvr>
                                    </p:animEffect>
                                  </p:childTnLst>
                                </p:cTn>
                              </p:par>
                              <p:par>
                                <p:cTn id="40" presetID="10" presetClass="entr" presetSubtype="0" repeatCount="5000" fill="hold" grpId="1"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0" presetClass="path" presetSubtype="0" accel="50000" decel="50000" fill="hold" grpId="0" nodeType="withEffect">
                                  <p:stCondLst>
                                    <p:cond delay="250"/>
                                  </p:stCondLst>
                                  <p:childTnLst>
                                    <p:animMotion origin="layout" path="M 0.18542 -0.04769 L 0.18542 -0.04746 L 0.16589 -0.04491 C 0.16497 -0.04491 0.16419 -0.04421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4 0.09805 -0.02153 0.09779 -0.01921 C 0.0974 -0.01343 0.09896 -0.00556 0.09635 -0.00232 L 0.09336 0.00139 L 0.04232 -0.00232 C 0.04141 -0.00232 0.04063 -0.00139 0.03984 -0.00139 C 0.03594 -0.00162 0.02826 -0.00324 0.02826 -0.00301 L 0.01133 -0.00232 C 0.00977 -0.00209 0.00833 -0.00162 0.00677 -0.00139 C 0.0043 -0.00093 0.00182 -0.0007 -0.00065 -0.00046 C -0.00273 0.00069 -0.00169 0.00046 -0.00365 0.00046 " pathEditMode="relative" rAng="0" ptsTypes="AAAAAAAAAAAAAAAAAAAAAA">
                                      <p:cBhvr>
                                        <p:cTn id="44" dur="750" fill="hold"/>
                                        <p:tgtEl>
                                          <p:spTgt spid="31"/>
                                        </p:tgtEl>
                                        <p:attrNameLst>
                                          <p:attrName>ppt_x</p:attrName>
                                          <p:attrName>ppt_y</p:attrName>
                                        </p:attrNameLst>
                                      </p:cBhvr>
                                      <p:rCtr x="-9453" y="2361"/>
                                    </p:animMotion>
                                  </p:childTnLst>
                                </p:cTn>
                              </p:par>
                              <p:par>
                                <p:cTn id="45" presetID="22" presetClass="entr" presetSubtype="2" fill="hold" nodeType="withEffect">
                                  <p:stCondLst>
                                    <p:cond delay="750"/>
                                  </p:stCondLst>
                                  <p:childTnLst>
                                    <p:set>
                                      <p:cBhvr>
                                        <p:cTn id="46" dur="1" fill="hold">
                                          <p:stCondLst>
                                            <p:cond delay="0"/>
                                          </p:stCondLst>
                                        </p:cTn>
                                        <p:tgtEl>
                                          <p:spTgt spid="32"/>
                                        </p:tgtEl>
                                        <p:attrNameLst>
                                          <p:attrName>style.visibility</p:attrName>
                                        </p:attrNameLst>
                                      </p:cBhvr>
                                      <p:to>
                                        <p:strVal val="visible"/>
                                      </p:to>
                                    </p:set>
                                    <p:animEffect transition="in" filter="wipe(right)">
                                      <p:cBhvr>
                                        <p:cTn id="47" dur="750"/>
                                        <p:tgtEl>
                                          <p:spTgt spid="32"/>
                                        </p:tgtEl>
                                      </p:cBhvr>
                                    </p:animEffect>
                                  </p:childTnLst>
                                </p:cTn>
                              </p:par>
                              <p:par>
                                <p:cTn id="48" presetID="10" presetClass="entr" presetSubtype="0" repeatCount="5000" fill="hold" grpId="1" nodeType="withEffect">
                                  <p:stCondLst>
                                    <p:cond delay="75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par>
                                <p:cTn id="51" presetID="0" presetClass="path" presetSubtype="0" accel="50000" decel="50000" fill="hold" grpId="0" nodeType="withEffect">
                                  <p:stCondLst>
                                    <p:cond delay="75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4 -0.03611 0.0987 -0.03333 0.09831 -0.02638 C 0.09818 -0.02384 0.09805 -0.02152 0.09779 -0.01921 C 0.0974 -0.01342 0.09896 -0.00555 0.09636 -0.00231 L 0.09336 0.00139 L 0.04232 -0.00231 C 0.04141 -0.00231 0.04063 -0.00138 0.03985 -0.00138 C 0.03594 -0.00162 0.02826 -0.00324 0.02826 -0.003 L 0.01133 -0.00231 C 0.00977 -0.00208 0.00834 -0.00162 0.00678 -0.00138 C 0.0043 -0.00092 0.00183 -0.00069 -0.00065 -0.00046 C -0.00273 0.0007 -0.00169 0.00047 -0.00364 0.00047 " pathEditMode="relative" rAng="0" ptsTypes="AAAAAAAAAAAAAAAAAAAAAA">
                                      <p:cBhvr>
                                        <p:cTn id="52" dur="750" fill="hold"/>
                                        <p:tgtEl>
                                          <p:spTgt spid="33"/>
                                        </p:tgtEl>
                                        <p:attrNameLst>
                                          <p:attrName>ppt_x</p:attrName>
                                          <p:attrName>ppt_y</p:attrName>
                                        </p:attrNameLst>
                                      </p:cBhvr>
                                      <p:rCtr x="-9453" y="2361"/>
                                    </p:animMotion>
                                  </p:childTnLst>
                                </p:cTn>
                              </p:par>
                              <p:par>
                                <p:cTn id="53" presetID="22" presetClass="entr" presetSubtype="2"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right)">
                                      <p:cBhvr>
                                        <p:cTn id="55" dur="750"/>
                                        <p:tgtEl>
                                          <p:spTgt spid="34"/>
                                        </p:tgtEl>
                                      </p:cBhvr>
                                    </p:animEffect>
                                  </p:childTnLst>
                                </p:cTn>
                              </p:par>
                              <p:par>
                                <p:cTn id="56" presetID="10" presetClass="entr" presetSubtype="0" repeatCount="5000" fill="hold" grpId="1"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250"/>
                                        <p:tgtEl>
                                          <p:spTgt spid="35"/>
                                        </p:tgtEl>
                                      </p:cBhvr>
                                    </p:animEffect>
                                  </p:childTnLst>
                                </p:cTn>
                              </p:par>
                              <p:par>
                                <p:cTn id="59" presetID="0" presetClass="path" presetSubtype="0" accel="50000" decel="50000" fill="hold" grpId="0" nodeType="withEffect">
                                  <p:stCondLst>
                                    <p:cond delay="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3 -0.03611 0.0987 -0.03334 0.0983 -0.02639 C 0.09818 -0.02385 0.09805 -0.02153 0.09779 -0.01922 C 0.0974 -0.01343 0.09896 -0.00556 0.09635 -0.00232 L 0.09335 0.00139 L 0.04232 -0.00232 C 0.04141 -0.00232 0.04063 -0.00139 0.03985 -0.00139 C 0.03594 -0.00162 0.02826 -0.00324 0.02826 -0.00301 L 0.01133 -0.00232 C 0.00977 -0.00209 0.00833 -0.00162 0.00678 -0.00139 C 0.0043 -0.00093 0.00183 -0.0007 -0.00065 -0.00047 C -0.00273 0.00069 -0.0017 0.00046 -0.00365 0.00046 " pathEditMode="relative" rAng="0" ptsTypes="AAAAAAAAAAAAAAAAAAAAAA">
                                      <p:cBhvr>
                                        <p:cTn id="60" dur="750" fill="hold"/>
                                        <p:tgtEl>
                                          <p:spTgt spid="35"/>
                                        </p:tgtEl>
                                        <p:attrNameLst>
                                          <p:attrName>ppt_x</p:attrName>
                                          <p:attrName>ppt_y</p:attrName>
                                        </p:attrNameLst>
                                      </p:cBhvr>
                                      <p:rCtr x="-9453" y="2361"/>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10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500" fill="hold"/>
                                        <p:tgtEl>
                                          <p:spTgt spid="3"/>
                                        </p:tgtEl>
                                        <p:attrNameLst>
                                          <p:attrName>ppt_x</p:attrName>
                                        </p:attrNameLst>
                                      </p:cBhvr>
                                      <p:tavLst>
                                        <p:tav tm="0">
                                          <p:val>
                                            <p:strVal val="0-#ppt_w/2"/>
                                          </p:val>
                                        </p:tav>
                                        <p:tav tm="100000">
                                          <p:val>
                                            <p:strVal val="#ppt_x"/>
                                          </p:val>
                                        </p:tav>
                                      </p:tavLst>
                                    </p:anim>
                                    <p:anim calcmode="lin" valueType="num">
                                      <p:cBhvr additive="base">
                                        <p:cTn id="71" dur="500" fill="hold"/>
                                        <p:tgtEl>
                                          <p:spTgt spid="3"/>
                                        </p:tgtEl>
                                        <p:attrNameLst>
                                          <p:attrName>ppt_y</p:attrName>
                                        </p:attrNameLst>
                                      </p:cBhvr>
                                      <p:tavLst>
                                        <p:tav tm="0">
                                          <p:val>
                                            <p:strVal val="#ppt_y"/>
                                          </p:val>
                                        </p:tav>
                                        <p:tav tm="100000">
                                          <p:val>
                                            <p:strVal val="#ppt_y"/>
                                          </p:val>
                                        </p:tav>
                                      </p:tavLst>
                                    </p:anim>
                                  </p:childTnLst>
                                </p:cTn>
                              </p:par>
                              <p:par>
                                <p:cTn id="72" presetID="22" presetClass="entr" presetSubtype="1"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up)">
                                      <p:cBhvr>
                                        <p:cTn id="74" dur="500"/>
                                        <p:tgtEl>
                                          <p:spTgt spid="37"/>
                                        </p:tgtEl>
                                      </p:cBhvr>
                                    </p:animEffect>
                                  </p:childTnLst>
                                </p:cTn>
                              </p:par>
                              <p:par>
                                <p:cTn id="75" presetID="2" presetClass="entr" presetSubtype="8" fill="hold" grpId="0" nodeType="withEffect">
                                  <p:stCondLst>
                                    <p:cond delay="250"/>
                                  </p:stCondLst>
                                  <p:childTnLst>
                                    <p:set>
                                      <p:cBhvr>
                                        <p:cTn id="76" dur="1" fill="hold">
                                          <p:stCondLst>
                                            <p:cond delay="0"/>
                                          </p:stCondLst>
                                        </p:cTn>
                                        <p:tgtEl>
                                          <p:spTgt spid="2"/>
                                        </p:tgtEl>
                                        <p:attrNameLst>
                                          <p:attrName>style.visibility</p:attrName>
                                        </p:attrNameLst>
                                      </p:cBhvr>
                                      <p:to>
                                        <p:strVal val="visible"/>
                                      </p:to>
                                    </p:set>
                                    <p:anim calcmode="lin" valueType="num">
                                      <p:cBhvr additive="base">
                                        <p:cTn id="77" dur="500" fill="hold"/>
                                        <p:tgtEl>
                                          <p:spTgt spid="2"/>
                                        </p:tgtEl>
                                        <p:attrNameLst>
                                          <p:attrName>ppt_x</p:attrName>
                                        </p:attrNameLst>
                                      </p:cBhvr>
                                      <p:tavLst>
                                        <p:tav tm="0">
                                          <p:val>
                                            <p:strVal val="0-#ppt_w/2"/>
                                          </p:val>
                                        </p:tav>
                                        <p:tav tm="100000">
                                          <p:val>
                                            <p:strVal val="#ppt_x"/>
                                          </p:val>
                                        </p:tav>
                                      </p:tavLst>
                                    </p:anim>
                                    <p:anim calcmode="lin" valueType="num">
                                      <p:cBhvr additive="base">
                                        <p:cTn id="7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50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500" fill="hold"/>
                                        <p:tgtEl>
                                          <p:spTgt spid="40"/>
                                        </p:tgtEl>
                                        <p:attrNameLst>
                                          <p:attrName>ppt_x</p:attrName>
                                        </p:attrNameLst>
                                      </p:cBhvr>
                                      <p:tavLst>
                                        <p:tav tm="0">
                                          <p:val>
                                            <p:strVal val="0-#ppt_w/2"/>
                                          </p:val>
                                        </p:tav>
                                        <p:tav tm="100000">
                                          <p:val>
                                            <p:strVal val="#ppt_x"/>
                                          </p:val>
                                        </p:tav>
                                      </p:tavLst>
                                    </p:anim>
                                    <p:anim calcmode="lin" valueType="num">
                                      <p:cBhvr additive="base">
                                        <p:cTn id="84" dur="500" fill="hold"/>
                                        <p:tgtEl>
                                          <p:spTgt spid="40"/>
                                        </p:tgtEl>
                                        <p:attrNameLst>
                                          <p:attrName>ppt_y</p:attrName>
                                        </p:attrNameLst>
                                      </p:cBhvr>
                                      <p:tavLst>
                                        <p:tav tm="0">
                                          <p:val>
                                            <p:strVal val="#ppt_y"/>
                                          </p:val>
                                        </p:tav>
                                        <p:tav tm="100000">
                                          <p:val>
                                            <p:strVal val="#ppt_y"/>
                                          </p:val>
                                        </p:tav>
                                      </p:tavLst>
                                    </p:anim>
                                  </p:childTnLst>
                                </p:cTn>
                              </p:par>
                              <p:par>
                                <p:cTn id="85" presetID="22" presetClass="entr" presetSubtype="1"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wipe(up)">
                                      <p:cBhvr>
                                        <p:cTn id="87" dur="500"/>
                                        <p:tgtEl>
                                          <p:spTgt spid="41"/>
                                        </p:tgtEl>
                                      </p:cBhvr>
                                    </p:animEffect>
                                  </p:childTnLst>
                                </p:cTn>
                              </p:par>
                              <p:par>
                                <p:cTn id="88" presetID="2" presetClass="entr" presetSubtype="8" fill="hold" grpId="0" nodeType="withEffect">
                                  <p:stCondLst>
                                    <p:cond delay="25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0-#ppt_w/2"/>
                                          </p:val>
                                        </p:tav>
                                        <p:tav tm="100000">
                                          <p:val>
                                            <p:strVal val="#ppt_x"/>
                                          </p:val>
                                        </p:tav>
                                      </p:tavLst>
                                    </p:anim>
                                    <p:anim calcmode="lin" valueType="num">
                                      <p:cBhvr additive="base">
                                        <p:cTn id="91"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nodeType="clickEffect">
                                  <p:stCondLst>
                                    <p:cond delay="5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0-#ppt_w/2"/>
                                          </p:val>
                                        </p:tav>
                                        <p:tav tm="100000">
                                          <p:val>
                                            <p:strVal val="#ppt_x"/>
                                          </p:val>
                                        </p:tav>
                                      </p:tavLst>
                                    </p:anim>
                                    <p:anim calcmode="lin" valueType="num">
                                      <p:cBhvr additive="base">
                                        <p:cTn id="97" dur="500" fill="hold"/>
                                        <p:tgtEl>
                                          <p:spTgt spid="43"/>
                                        </p:tgtEl>
                                        <p:attrNameLst>
                                          <p:attrName>ppt_y</p:attrName>
                                        </p:attrNameLst>
                                      </p:cBhvr>
                                      <p:tavLst>
                                        <p:tav tm="0">
                                          <p:val>
                                            <p:strVal val="#ppt_y"/>
                                          </p:val>
                                        </p:tav>
                                        <p:tav tm="100000">
                                          <p:val>
                                            <p:strVal val="#ppt_y"/>
                                          </p:val>
                                        </p:tav>
                                      </p:tavLst>
                                    </p:anim>
                                  </p:childTnLst>
                                </p:cTn>
                              </p:par>
                              <p:par>
                                <p:cTn id="98" presetID="22" presetClass="entr" presetSubtype="1"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up)">
                                      <p:cBhvr>
                                        <p:cTn id="100" dur="500"/>
                                        <p:tgtEl>
                                          <p:spTgt spid="44"/>
                                        </p:tgtEl>
                                      </p:cBhvr>
                                    </p:animEffect>
                                  </p:childTnLst>
                                </p:cTn>
                              </p:par>
                              <p:par>
                                <p:cTn id="101" presetID="2" presetClass="entr" presetSubtype="8" fill="hold" grpId="0" nodeType="withEffect">
                                  <p:stCondLst>
                                    <p:cond delay="250"/>
                                  </p:stCondLst>
                                  <p:childTnLst>
                                    <p:set>
                                      <p:cBhvr>
                                        <p:cTn id="102" dur="1" fill="hold">
                                          <p:stCondLst>
                                            <p:cond delay="0"/>
                                          </p:stCondLst>
                                        </p:cTn>
                                        <p:tgtEl>
                                          <p:spTgt spid="42"/>
                                        </p:tgtEl>
                                        <p:attrNameLst>
                                          <p:attrName>style.visibility</p:attrName>
                                        </p:attrNameLst>
                                      </p:cBhvr>
                                      <p:to>
                                        <p:strVal val="visible"/>
                                      </p:to>
                                    </p:set>
                                    <p:anim calcmode="lin" valueType="num">
                                      <p:cBhvr additive="base">
                                        <p:cTn id="103" dur="500" fill="hold"/>
                                        <p:tgtEl>
                                          <p:spTgt spid="42"/>
                                        </p:tgtEl>
                                        <p:attrNameLst>
                                          <p:attrName>ppt_x</p:attrName>
                                        </p:attrNameLst>
                                      </p:cBhvr>
                                      <p:tavLst>
                                        <p:tav tm="0">
                                          <p:val>
                                            <p:strVal val="0-#ppt_w/2"/>
                                          </p:val>
                                        </p:tav>
                                        <p:tav tm="100000">
                                          <p:val>
                                            <p:strVal val="#ppt_x"/>
                                          </p:val>
                                        </p:tav>
                                      </p:tavLst>
                                    </p:anim>
                                    <p:anim calcmode="lin" valueType="num">
                                      <p:cBhvr additive="base">
                                        <p:cTn id="104"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1" grpId="0"/>
      <p:bldP spid="2" grpId="0" animBg="1"/>
      <p:bldP spid="25" grpId="0" animBg="1"/>
      <p:bldP spid="25" grpId="1" animBg="1"/>
      <p:bldP spid="27" grpId="0" animBg="1"/>
      <p:bldP spid="27" grpId="1" animBg="1"/>
      <p:bldP spid="29" grpId="0" animBg="1"/>
      <p:bldP spid="29" grpId="1" animBg="1"/>
      <p:bldP spid="31" grpId="0" animBg="1"/>
      <p:bldP spid="31" grpId="1" animBg="1"/>
      <p:bldP spid="33" grpId="0" animBg="1"/>
      <p:bldP spid="33" grpId="1" animBg="1"/>
      <p:bldP spid="35" grpId="0" animBg="1"/>
      <p:bldP spid="35" grpId="1" animBg="1"/>
      <p:bldP spid="37" grpId="0" animBg="1"/>
      <p:bldP spid="39" grpId="0" animBg="1"/>
      <p:bldP spid="41"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8CCA823-3330-DAD6-3752-69EBAED6BEE3}"/>
              </a:ext>
            </a:extLst>
          </p:cNvPr>
          <p:cNvGrpSpPr/>
          <p:nvPr/>
        </p:nvGrpSpPr>
        <p:grpSpPr>
          <a:xfrm>
            <a:off x="-100384" y="-58572"/>
            <a:ext cx="1408758" cy="1408759"/>
            <a:chOff x="-604988" y="-51894"/>
            <a:chExt cx="1408758" cy="1408759"/>
          </a:xfrm>
        </p:grpSpPr>
        <p:sp>
          <p:nvSpPr>
            <p:cNvPr id="14" name="Freeform: Shape 13">
              <a:extLst>
                <a:ext uri="{FF2B5EF4-FFF2-40B4-BE49-F238E27FC236}">
                  <a16:creationId xmlns:a16="http://schemas.microsoft.com/office/drawing/2014/main" id="{7D726921-69AE-E377-D844-37FDA2B85A29}"/>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a:extLst>
                <a:ext uri="{FF2B5EF4-FFF2-40B4-BE49-F238E27FC236}">
                  <a16:creationId xmlns:a16="http://schemas.microsoft.com/office/drawing/2014/main" id="{11ECABDF-A6BD-3AF4-7733-BC56E2836E17}"/>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a:extLst>
                <a:ext uri="{FF2B5EF4-FFF2-40B4-BE49-F238E27FC236}">
                  <a16:creationId xmlns:a16="http://schemas.microsoft.com/office/drawing/2014/main" id="{35432431-F38E-99E8-AE41-198694FD33E8}"/>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a:extLst>
                <a:ext uri="{FF2B5EF4-FFF2-40B4-BE49-F238E27FC236}">
                  <a16:creationId xmlns:a16="http://schemas.microsoft.com/office/drawing/2014/main" id="{C67ECA77-E356-4BC6-4FD6-E454DB0D6D0B}"/>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a:extLst>
              <a:ext uri="{FF2B5EF4-FFF2-40B4-BE49-F238E27FC236}">
                <a16:creationId xmlns:a16="http://schemas.microsoft.com/office/drawing/2014/main" id="{D91E77BC-90C6-BE70-988C-65FDFF76E573}"/>
              </a:ext>
            </a:extLst>
          </p:cNvPr>
          <p:cNvSpPr/>
          <p:nvPr/>
        </p:nvSpPr>
        <p:spPr>
          <a:xfrm rot="2758965">
            <a:off x="2513079" y="314543"/>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a:extLst>
              <a:ext uri="{FF2B5EF4-FFF2-40B4-BE49-F238E27FC236}">
                <a16:creationId xmlns:a16="http://schemas.microsoft.com/office/drawing/2014/main" id="{B88D4775-3095-5E19-393E-B25618D2A196}"/>
              </a:ext>
            </a:extLst>
          </p:cNvPr>
          <p:cNvSpPr/>
          <p:nvPr/>
        </p:nvSpPr>
        <p:spPr>
          <a:xfrm rot="2758965">
            <a:off x="2501893" y="310279"/>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C93A535F-BA01-8003-9A5F-D01F15E922A4}"/>
              </a:ext>
            </a:extLst>
          </p:cNvPr>
          <p:cNvSpPr/>
          <p:nvPr/>
        </p:nvSpPr>
        <p:spPr>
          <a:xfrm rot="2787321">
            <a:off x="2163501" y="-2940224"/>
            <a:ext cx="6877925" cy="7196815"/>
          </a:xfrm>
          <a:custGeom>
            <a:avLst/>
            <a:gdLst>
              <a:gd name="connsiteX0" fmla="*/ 2769186 w 6877925"/>
              <a:gd name="connsiteY0" fmla="*/ 3628926 h 7196815"/>
              <a:gd name="connsiteX1" fmla="*/ 6218286 w 6877925"/>
              <a:gd name="connsiteY1" fmla="*/ 0 h 7196815"/>
              <a:gd name="connsiteX2" fmla="*/ 6877925 w 6877925"/>
              <a:gd name="connsiteY2" fmla="*/ 626952 h 7196815"/>
              <a:gd name="connsiteX3" fmla="*/ 3504442 w 6877925"/>
              <a:gd name="connsiteY3" fmla="*/ 4176319 h 7196815"/>
              <a:gd name="connsiteX4" fmla="*/ 3504965 w 6877925"/>
              <a:gd name="connsiteY4" fmla="*/ 4176834 h 7196815"/>
              <a:gd name="connsiteX5" fmla="*/ 639826 w 6877925"/>
              <a:gd name="connsiteY5" fmla="*/ 7196815 h 7196815"/>
              <a:gd name="connsiteX6" fmla="*/ 636904 w 6877925"/>
              <a:gd name="connsiteY6" fmla="*/ 7193939 h 7196815"/>
              <a:gd name="connsiteX7" fmla="*/ 624472 w 6877925"/>
              <a:gd name="connsiteY7" fmla="*/ 7068334 h 7196815"/>
              <a:gd name="connsiteX8" fmla="*/ 127858 w 6877925"/>
              <a:gd name="connsiteY8" fmla="*/ 6562538 h 7196815"/>
              <a:gd name="connsiteX9" fmla="*/ 0 w 6877925"/>
              <a:gd name="connsiteY9" fmla="*/ 6549409 h 7196815"/>
              <a:gd name="connsiteX10" fmla="*/ 2770005 w 6877925"/>
              <a:gd name="connsiteY10" fmla="*/ 3629704 h 71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77925" h="7196815">
                <a:moveTo>
                  <a:pt x="2769186" y="3628926"/>
                </a:moveTo>
                <a:lnTo>
                  <a:pt x="6218286" y="0"/>
                </a:lnTo>
                <a:lnTo>
                  <a:pt x="6877925" y="626952"/>
                </a:lnTo>
                <a:lnTo>
                  <a:pt x="3504442" y="4176319"/>
                </a:lnTo>
                <a:lnTo>
                  <a:pt x="3504965" y="4176834"/>
                </a:lnTo>
                <a:lnTo>
                  <a:pt x="639826" y="7196815"/>
                </a:lnTo>
                <a:lnTo>
                  <a:pt x="636904" y="7193939"/>
                </a:lnTo>
                <a:lnTo>
                  <a:pt x="624472" y="7068334"/>
                </a:lnTo>
                <a:cubicBezTo>
                  <a:pt x="573464" y="6814453"/>
                  <a:pt x="377129" y="6614489"/>
                  <a:pt x="127858" y="6562538"/>
                </a:cubicBezTo>
                <a:lnTo>
                  <a:pt x="0" y="6549409"/>
                </a:lnTo>
                <a:lnTo>
                  <a:pt x="2770005" y="3629704"/>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1" name="TextBox 20">
            <a:extLst>
              <a:ext uri="{FF2B5EF4-FFF2-40B4-BE49-F238E27FC236}">
                <a16:creationId xmlns:a16="http://schemas.microsoft.com/office/drawing/2014/main" id="{65C851D5-9B81-E500-74C5-28B4FCA4DB7C}"/>
              </a:ext>
            </a:extLst>
          </p:cNvPr>
          <p:cNvSpPr txBox="1"/>
          <p:nvPr/>
        </p:nvSpPr>
        <p:spPr>
          <a:xfrm>
            <a:off x="1292363" y="324726"/>
            <a:ext cx="9135516" cy="707886"/>
          </a:xfrm>
          <a:prstGeom prst="rect">
            <a:avLst/>
          </a:prstGeom>
          <a:noFill/>
        </p:spPr>
        <p:txBody>
          <a:bodyPr wrap="square" lIns="91440" tIns="45720" rIns="91440" bIns="45720" anchor="t">
            <a:spAutoFit/>
          </a:bodyPr>
          <a:lstStyle/>
          <a:p>
            <a:r>
              <a:rPr lang="vi-VN" sz="4000">
                <a:solidFill>
                  <a:schemeClr val="bg1"/>
                </a:solidFill>
                <a:latin typeface="#9Slide03 SFU Futura_12" panose="00000400000000000000" pitchFamily="2" charset="0"/>
              </a:rPr>
              <a:t>ƯU NHƯỢC ĐIỂM &amp; ỨNG DỤNG</a:t>
            </a:r>
            <a:endParaRPr lang="en-US" sz="4000" dirty="0">
              <a:solidFill>
                <a:schemeClr val="bg1"/>
              </a:solidFill>
              <a:latin typeface="#9Slide03 SFU Futura_12" panose="00000400000000000000" pitchFamily="2" charset="0"/>
            </a:endParaRPr>
          </a:p>
        </p:txBody>
      </p:sp>
      <p:sp>
        <p:nvSpPr>
          <p:cNvPr id="8" name="TextBox 7">
            <a:extLst>
              <a:ext uri="{FF2B5EF4-FFF2-40B4-BE49-F238E27FC236}">
                <a16:creationId xmlns:a16="http://schemas.microsoft.com/office/drawing/2014/main" id="{B20EFF31-DF9D-BDCF-0EB4-56D1DF5DFB01}"/>
              </a:ext>
            </a:extLst>
          </p:cNvPr>
          <p:cNvSpPr txBox="1"/>
          <p:nvPr/>
        </p:nvSpPr>
        <p:spPr>
          <a:xfrm>
            <a:off x="234976" y="224020"/>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3</a:t>
            </a:r>
            <a:endParaRPr lang="en-US" sz="4400" b="1">
              <a:solidFill>
                <a:srgbClr val="131A43"/>
              </a:solidFill>
              <a:latin typeface="#9Slide03 NettoOT" panose="02000500000000000000" pitchFamily="2" charset="0"/>
            </a:endParaRPr>
          </a:p>
        </p:txBody>
      </p:sp>
      <p:sp>
        <p:nvSpPr>
          <p:cNvPr id="2" name="Rectangle: Rounded Corners 1">
            <a:extLst>
              <a:ext uri="{FF2B5EF4-FFF2-40B4-BE49-F238E27FC236}">
                <a16:creationId xmlns:a16="http://schemas.microsoft.com/office/drawing/2014/main" id="{00EDDCB4-60BF-E045-72D1-D0C47F476A3C}"/>
              </a:ext>
            </a:extLst>
          </p:cNvPr>
          <p:cNvSpPr/>
          <p:nvPr/>
        </p:nvSpPr>
        <p:spPr>
          <a:xfrm>
            <a:off x="625033" y="1907197"/>
            <a:ext cx="11151589" cy="1719174"/>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50F10D99-7F12-9D86-C7EF-D1D7AB3A8329}"/>
              </a:ext>
            </a:extLst>
          </p:cNvPr>
          <p:cNvSpPr txBox="1"/>
          <p:nvPr/>
        </p:nvSpPr>
        <p:spPr>
          <a:xfrm>
            <a:off x="625033" y="1900080"/>
            <a:ext cx="11181359" cy="2246769"/>
          </a:xfrm>
          <a:prstGeom prst="rect">
            <a:avLst/>
          </a:prstGeom>
          <a:noFill/>
        </p:spPr>
        <p:txBody>
          <a:bodyPr wrap="square">
            <a:spAutoFit/>
          </a:bodyPr>
          <a:lstStyle/>
          <a:p>
            <a:r>
              <a:rPr lang="vi-VN" sz="2800" b="1">
                <a:solidFill>
                  <a:srgbClr val="000092"/>
                </a:solidFill>
                <a:latin typeface="#9Slide03 NettoOT" panose="02000500000000000000" pitchFamily="2" charset="0"/>
              </a:rPr>
              <a:t>Tìm kiếm thông tin: </a:t>
            </a:r>
            <a:r>
              <a:rPr lang="vi-VN" sz="2800">
                <a:solidFill>
                  <a:srgbClr val="131A43"/>
                </a:solidFill>
                <a:latin typeface="#9Slide03 NettoOT" panose="02000500000000000000" pitchFamily="2" charset="0"/>
              </a:rPr>
              <a:t>xây dựng các công cụ tìm kiếm thông tin hiệu quả như trong công cụ tìm kiếm web, mô hình này có thể biểu diễn các trang web và các truy vấn tìm kiếm dưới dạng vector. Việc so sánh các vector này giúp xác định mức độ tương đồng giữa trang web và truy vấn, từ đó tìm ra các trang web liên quan nhất.</a:t>
            </a:r>
          </a:p>
        </p:txBody>
      </p:sp>
      <p:sp>
        <p:nvSpPr>
          <p:cNvPr id="4" name="Rectangle: Rounded Corners 3">
            <a:extLst>
              <a:ext uri="{FF2B5EF4-FFF2-40B4-BE49-F238E27FC236}">
                <a16:creationId xmlns:a16="http://schemas.microsoft.com/office/drawing/2014/main" id="{DC6BD00A-65F4-2F4A-BC66-7BC7AF44B965}"/>
              </a:ext>
            </a:extLst>
          </p:cNvPr>
          <p:cNvSpPr/>
          <p:nvPr/>
        </p:nvSpPr>
        <p:spPr>
          <a:xfrm>
            <a:off x="663934" y="4393487"/>
            <a:ext cx="10802118" cy="1303228"/>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TextBox 4">
            <a:extLst>
              <a:ext uri="{FF2B5EF4-FFF2-40B4-BE49-F238E27FC236}">
                <a16:creationId xmlns:a16="http://schemas.microsoft.com/office/drawing/2014/main" id="{A738DE57-5ADF-308F-09D0-DEC7E83B0727}"/>
              </a:ext>
            </a:extLst>
          </p:cNvPr>
          <p:cNvSpPr txBox="1"/>
          <p:nvPr/>
        </p:nvSpPr>
        <p:spPr>
          <a:xfrm>
            <a:off x="621858" y="4296990"/>
            <a:ext cx="10996594" cy="1384995"/>
          </a:xfrm>
          <a:prstGeom prst="rect">
            <a:avLst/>
          </a:prstGeom>
          <a:noFill/>
        </p:spPr>
        <p:txBody>
          <a:bodyPr wrap="square">
            <a:spAutoFit/>
          </a:bodyPr>
          <a:lstStyle/>
          <a:p>
            <a:r>
              <a:rPr lang="vi-VN" sz="2800" b="1">
                <a:solidFill>
                  <a:srgbClr val="000092"/>
                </a:solidFill>
                <a:latin typeface="#9Slide03 NettoOT" panose="02000500000000000000" pitchFamily="2" charset="0"/>
              </a:rPr>
              <a:t>Phân loại văn bản: </a:t>
            </a:r>
            <a:r>
              <a:rPr lang="vi-VN" sz="2800">
                <a:solidFill>
                  <a:srgbClr val="131A43"/>
                </a:solidFill>
                <a:latin typeface="#9Slide03 NettoOT" panose="02000500000000000000" pitchFamily="2" charset="0"/>
              </a:rPr>
              <a:t>phân loại văn bản vào các nhóm khác nhau. Mô hình này cũng có thể được sử dụng để phân loại tin tức, đánh giá sản phẩm, hoặc nhận dạng ngôn ngữ.</a:t>
            </a:r>
          </a:p>
        </p:txBody>
      </p:sp>
      <p:cxnSp>
        <p:nvCxnSpPr>
          <p:cNvPr id="6" name="Connector: Elbow 5">
            <a:extLst>
              <a:ext uri="{FF2B5EF4-FFF2-40B4-BE49-F238E27FC236}">
                <a16:creationId xmlns:a16="http://schemas.microsoft.com/office/drawing/2014/main" id="{1BF5AA4B-72D5-A90F-EC9D-F0C911421079}"/>
              </a:ext>
            </a:extLst>
          </p:cNvPr>
          <p:cNvCxnSpPr>
            <a:cxnSpLocks/>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6BF493B-C12F-67A3-C8FD-95E24B15523E}"/>
              </a:ext>
            </a:extLst>
          </p:cNvPr>
          <p:cNvGrpSpPr/>
          <p:nvPr/>
        </p:nvGrpSpPr>
        <p:grpSpPr>
          <a:xfrm>
            <a:off x="11657852" y="6416644"/>
            <a:ext cx="753449" cy="753449"/>
            <a:chOff x="-604988" y="-51894"/>
            <a:chExt cx="1408758" cy="1408759"/>
          </a:xfrm>
        </p:grpSpPr>
        <p:sp>
          <p:nvSpPr>
            <p:cNvPr id="20" name="Freeform: Shape 19">
              <a:extLst>
                <a:ext uri="{FF2B5EF4-FFF2-40B4-BE49-F238E27FC236}">
                  <a16:creationId xmlns:a16="http://schemas.microsoft.com/office/drawing/2014/main" id="{229FFAD8-5A43-541C-6EA1-2416191DA4B7}"/>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2" name="Freeform: Shape 21">
              <a:extLst>
                <a:ext uri="{FF2B5EF4-FFF2-40B4-BE49-F238E27FC236}">
                  <a16:creationId xmlns:a16="http://schemas.microsoft.com/office/drawing/2014/main" id="{D065F52F-8AD4-4C1A-4CB3-CFA4F7A0E982}"/>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3" name="Freeform: Shape 22">
              <a:extLst>
                <a:ext uri="{FF2B5EF4-FFF2-40B4-BE49-F238E27FC236}">
                  <a16:creationId xmlns:a16="http://schemas.microsoft.com/office/drawing/2014/main" id="{1844354C-9139-5D99-79F8-11933E7C3EAA}"/>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a:extLst>
                <a:ext uri="{FF2B5EF4-FFF2-40B4-BE49-F238E27FC236}">
                  <a16:creationId xmlns:a16="http://schemas.microsoft.com/office/drawing/2014/main" id="{3DD9E88C-E3DD-D021-5F26-12F3EA5802D6}"/>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5" name="Oval 24">
            <a:extLst>
              <a:ext uri="{FF2B5EF4-FFF2-40B4-BE49-F238E27FC236}">
                <a16:creationId xmlns:a16="http://schemas.microsoft.com/office/drawing/2014/main" id="{AD03555E-0A5D-F385-714C-B62547EF3252}"/>
              </a:ext>
            </a:extLst>
          </p:cNvPr>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44C3DD70-D395-8387-EE4F-00681BDBB255}"/>
              </a:ext>
            </a:extLst>
          </p:cNvPr>
          <p:cNvCxnSpPr>
            <a:cxnSpLocks/>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0045D8D-8715-C0EF-C443-D99E11B24656}"/>
              </a:ext>
            </a:extLst>
          </p:cNvPr>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B99364FD-3816-2923-78A5-199C6BD2D9CE}"/>
              </a:ext>
            </a:extLst>
          </p:cNvPr>
          <p:cNvCxnSpPr>
            <a:cxnSpLocks/>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0B1595D-5B65-1334-992A-672E8A0D76D5}"/>
              </a:ext>
            </a:extLst>
          </p:cNvPr>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B26A8F3C-59B9-E37F-5606-41EF3B675A19}"/>
              </a:ext>
            </a:extLst>
          </p:cNvPr>
          <p:cNvCxnSpPr>
            <a:cxnSpLocks/>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9F73423-4226-809A-CF50-5CE8613341E1}"/>
              </a:ext>
            </a:extLst>
          </p:cNvPr>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7883B63E-A9FF-859D-BD18-EA34D2D2C41C}"/>
              </a:ext>
            </a:extLst>
          </p:cNvPr>
          <p:cNvCxnSpPr>
            <a:cxnSpLocks/>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1FADF27-A6E2-907E-102E-D6768DA9F42A}"/>
              </a:ext>
            </a:extLst>
          </p:cNvPr>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5B67BD41-11FF-2F0C-391D-076E2FDFE79E}"/>
              </a:ext>
            </a:extLst>
          </p:cNvPr>
          <p:cNvCxnSpPr>
            <a:cxnSpLocks/>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0ABFF17-101B-865E-CBCD-75117A940250}"/>
              </a:ext>
            </a:extLst>
          </p:cNvPr>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A0564DCC-7D74-55E8-D7D7-59FA1022393F}"/>
              </a:ext>
            </a:extLst>
          </p:cNvPr>
          <p:cNvSpPr/>
          <p:nvPr/>
        </p:nvSpPr>
        <p:spPr>
          <a:xfrm flipH="1">
            <a:off x="471290" y="4447270"/>
            <a:ext cx="45719" cy="1195683"/>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7" name="Rectangle 36">
            <a:extLst>
              <a:ext uri="{FF2B5EF4-FFF2-40B4-BE49-F238E27FC236}">
                <a16:creationId xmlns:a16="http://schemas.microsoft.com/office/drawing/2014/main" id="{FA97574B-D11B-F704-F221-43CA9654A9BC}"/>
              </a:ext>
            </a:extLst>
          </p:cNvPr>
          <p:cNvSpPr/>
          <p:nvPr/>
        </p:nvSpPr>
        <p:spPr>
          <a:xfrm flipH="1">
            <a:off x="475152" y="1962163"/>
            <a:ext cx="45719" cy="2076694"/>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8" name="TextBox 37">
            <a:extLst>
              <a:ext uri="{FF2B5EF4-FFF2-40B4-BE49-F238E27FC236}">
                <a16:creationId xmlns:a16="http://schemas.microsoft.com/office/drawing/2014/main" id="{3B50C3EA-33B0-2E18-5916-B7D2402E08FB}"/>
              </a:ext>
            </a:extLst>
          </p:cNvPr>
          <p:cNvSpPr txBox="1"/>
          <p:nvPr/>
        </p:nvSpPr>
        <p:spPr>
          <a:xfrm>
            <a:off x="328668" y="1290820"/>
            <a:ext cx="11762486" cy="584775"/>
          </a:xfrm>
          <a:prstGeom prst="rect">
            <a:avLst/>
          </a:prstGeom>
          <a:noFill/>
        </p:spPr>
        <p:txBody>
          <a:bodyPr wrap="square">
            <a:spAutoFit/>
          </a:bodyPr>
          <a:lstStyle/>
          <a:p>
            <a:r>
              <a:rPr lang="vi-VN" sz="3200" b="1">
                <a:solidFill>
                  <a:srgbClr val="000092"/>
                </a:solidFill>
                <a:latin typeface="#9Slide03 NettoOT" panose="02000500000000000000" pitchFamily="2" charset="0"/>
              </a:rPr>
              <a:t>Ứng dụng</a:t>
            </a:r>
            <a:endParaRPr lang="vi-VN" sz="3200" b="1" dirty="0" err="1">
              <a:solidFill>
                <a:srgbClr val="000092"/>
              </a:solidFill>
              <a:latin typeface="#9Slide03 NettoOT" panose="02000500000000000000" pitchFamily="2" charset="0"/>
            </a:endParaRPr>
          </a:p>
        </p:txBody>
      </p:sp>
    </p:spTree>
    <p:extLst>
      <p:ext uri="{BB962C8B-B14F-4D97-AF65-F5344CB8AC3E}">
        <p14:creationId xmlns:p14="http://schemas.microsoft.com/office/powerpoint/2010/main" val="221455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8" presetClass="emph" presetSubtype="0" repeatCount="indefinite" fill="hold" nodeType="withEffect">
                                  <p:stCondLst>
                                    <p:cond delay="0"/>
                                  </p:stCondLst>
                                  <p:childTnLst>
                                    <p:animRot by="21600000">
                                      <p:cBhvr>
                                        <p:cTn id="12" dur="1750" fill="hold"/>
                                        <p:tgtEl>
                                          <p:spTgt spid="12"/>
                                        </p:tgtEl>
                                        <p:attrNameLst>
                                          <p:attrName>r</p:attrName>
                                        </p:attrNameLst>
                                      </p:cBhvr>
                                    </p:animRot>
                                  </p:childTnLst>
                                </p:cTn>
                              </p:par>
                              <p:par>
                                <p:cTn id="13" presetID="2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750"/>
                                        <p:tgtEl>
                                          <p:spTgt spid="6"/>
                                        </p:tgtEl>
                                      </p:cBhvr>
                                    </p:animEffect>
                                  </p:childTnLst>
                                </p:cTn>
                              </p:par>
                              <p:par>
                                <p:cTn id="16" presetID="10" presetClass="entr" presetSubtype="0" repeatCount="5000" fill="hold" grpId="1"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50"/>
                                        <p:tgtEl>
                                          <p:spTgt spid="25"/>
                                        </p:tgtEl>
                                      </p:cBhvr>
                                    </p:animEffect>
                                  </p:childTnLst>
                                </p:cTn>
                              </p:par>
                              <p:par>
                                <p:cTn id="19"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20" dur="750" fill="hold"/>
                                        <p:tgtEl>
                                          <p:spTgt spid="25"/>
                                        </p:tgtEl>
                                        <p:attrNameLst>
                                          <p:attrName>ppt_x</p:attrName>
                                          <p:attrName>ppt_y</p:attrName>
                                        </p:attrNameLst>
                                      </p:cBhvr>
                                    </p:animMotion>
                                  </p:childTnLst>
                                </p:cTn>
                              </p:par>
                              <p:par>
                                <p:cTn id="21" presetID="22" presetClass="entr" presetSubtype="2"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750"/>
                                        <p:tgtEl>
                                          <p:spTgt spid="26"/>
                                        </p:tgtEl>
                                      </p:cBhvr>
                                    </p:animEffect>
                                  </p:childTnLst>
                                </p:cTn>
                              </p:par>
                              <p:par>
                                <p:cTn id="24" presetID="10" presetClass="entr" presetSubtype="0" repeatCount="5000" fill="hold" grpId="1"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par>
                                <p:cTn id="27"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28" dur="750" fill="hold"/>
                                        <p:tgtEl>
                                          <p:spTgt spid="27"/>
                                        </p:tgtEl>
                                        <p:attrNameLst>
                                          <p:attrName>ppt_x</p:attrName>
                                          <p:attrName>ppt_y</p:attrName>
                                        </p:attrNameLst>
                                      </p:cBhvr>
                                      <p:rCtr x="-9453" y="2361"/>
                                    </p:animMotion>
                                  </p:childTnLst>
                                </p:cTn>
                              </p:par>
                              <p:par>
                                <p:cTn id="29" presetID="22" presetClass="entr" presetSubtype="2" fill="hold" nodeType="with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750"/>
                                        <p:tgtEl>
                                          <p:spTgt spid="28"/>
                                        </p:tgtEl>
                                      </p:cBhvr>
                                    </p:animEffect>
                                  </p:childTnLst>
                                </p:cTn>
                              </p:par>
                              <p:par>
                                <p:cTn id="32" presetID="10" presetClass="entr" presetSubtype="0" repeatCount="5000" fill="hold" grpId="1" nodeType="withEffect">
                                  <p:stCondLst>
                                    <p:cond delay="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par>
                                <p:cTn id="35"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6" dur="750" fill="hold"/>
                                        <p:tgtEl>
                                          <p:spTgt spid="29"/>
                                        </p:tgtEl>
                                        <p:attrNameLst>
                                          <p:attrName>ppt_x</p:attrName>
                                          <p:attrName>ppt_y</p:attrName>
                                        </p:attrNameLst>
                                      </p:cBhvr>
                                      <p:rCtr x="-9453" y="2361"/>
                                    </p:animMotion>
                                  </p:childTnLst>
                                </p:cTn>
                              </p:par>
                              <p:par>
                                <p:cTn id="37" presetID="22" presetClass="entr" presetSubtype="2" fill="hold"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wipe(right)">
                                      <p:cBhvr>
                                        <p:cTn id="39" dur="750"/>
                                        <p:tgtEl>
                                          <p:spTgt spid="30"/>
                                        </p:tgtEl>
                                      </p:cBhvr>
                                    </p:animEffect>
                                  </p:childTnLst>
                                </p:cTn>
                              </p:par>
                              <p:par>
                                <p:cTn id="40" presetID="10" presetClass="entr" presetSubtype="0" repeatCount="5000" fill="hold" grpId="1"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4" dur="750" fill="hold"/>
                                        <p:tgtEl>
                                          <p:spTgt spid="31"/>
                                        </p:tgtEl>
                                        <p:attrNameLst>
                                          <p:attrName>ppt_x</p:attrName>
                                          <p:attrName>ppt_y</p:attrName>
                                        </p:attrNameLst>
                                      </p:cBhvr>
                                      <p:rCtr x="-9453" y="2361"/>
                                    </p:animMotion>
                                  </p:childTnLst>
                                </p:cTn>
                              </p:par>
                              <p:par>
                                <p:cTn id="45" presetID="22" presetClass="entr" presetSubtype="2" fill="hold" nodeType="withEffect">
                                  <p:stCondLst>
                                    <p:cond delay="750"/>
                                  </p:stCondLst>
                                  <p:childTnLst>
                                    <p:set>
                                      <p:cBhvr>
                                        <p:cTn id="46" dur="1" fill="hold">
                                          <p:stCondLst>
                                            <p:cond delay="0"/>
                                          </p:stCondLst>
                                        </p:cTn>
                                        <p:tgtEl>
                                          <p:spTgt spid="32"/>
                                        </p:tgtEl>
                                        <p:attrNameLst>
                                          <p:attrName>style.visibility</p:attrName>
                                        </p:attrNameLst>
                                      </p:cBhvr>
                                      <p:to>
                                        <p:strVal val="visible"/>
                                      </p:to>
                                    </p:set>
                                    <p:animEffect transition="in" filter="wipe(right)">
                                      <p:cBhvr>
                                        <p:cTn id="47" dur="750"/>
                                        <p:tgtEl>
                                          <p:spTgt spid="32"/>
                                        </p:tgtEl>
                                      </p:cBhvr>
                                    </p:animEffect>
                                  </p:childTnLst>
                                </p:cTn>
                              </p:par>
                              <p:par>
                                <p:cTn id="48" presetID="10" presetClass="entr" presetSubtype="0" repeatCount="5000" fill="hold" grpId="1" nodeType="withEffect">
                                  <p:stCondLst>
                                    <p:cond delay="75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par>
                                <p:cTn id="51"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2" dur="750" fill="hold"/>
                                        <p:tgtEl>
                                          <p:spTgt spid="33"/>
                                        </p:tgtEl>
                                        <p:attrNameLst>
                                          <p:attrName>ppt_x</p:attrName>
                                          <p:attrName>ppt_y</p:attrName>
                                        </p:attrNameLst>
                                      </p:cBhvr>
                                      <p:rCtr x="-9453" y="2361"/>
                                    </p:animMotion>
                                  </p:childTnLst>
                                </p:cTn>
                              </p:par>
                              <p:par>
                                <p:cTn id="53" presetID="22" presetClass="entr" presetSubtype="2"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right)">
                                      <p:cBhvr>
                                        <p:cTn id="55" dur="750"/>
                                        <p:tgtEl>
                                          <p:spTgt spid="34"/>
                                        </p:tgtEl>
                                      </p:cBhvr>
                                    </p:animEffect>
                                  </p:childTnLst>
                                </p:cTn>
                              </p:par>
                              <p:par>
                                <p:cTn id="56" presetID="10" presetClass="entr" presetSubtype="0" repeatCount="5000" fill="hold" grpId="1"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250"/>
                                        <p:tgtEl>
                                          <p:spTgt spid="35"/>
                                        </p:tgtEl>
                                      </p:cBhvr>
                                    </p:animEffect>
                                  </p:childTnLst>
                                </p:cTn>
                              </p:par>
                              <p:par>
                                <p:cTn id="59"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0" dur="750" fill="hold"/>
                                        <p:tgtEl>
                                          <p:spTgt spid="35"/>
                                        </p:tgtEl>
                                        <p:attrNameLst>
                                          <p:attrName>ppt_x</p:attrName>
                                          <p:attrName>ppt_y</p:attrName>
                                        </p:attrNameLst>
                                      </p:cBhvr>
                                      <p:rCtr x="-9453" y="2361"/>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10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500" fill="hold"/>
                                        <p:tgtEl>
                                          <p:spTgt spid="3"/>
                                        </p:tgtEl>
                                        <p:attrNameLst>
                                          <p:attrName>ppt_x</p:attrName>
                                        </p:attrNameLst>
                                      </p:cBhvr>
                                      <p:tavLst>
                                        <p:tav tm="0">
                                          <p:val>
                                            <p:strVal val="0-#ppt_w/2"/>
                                          </p:val>
                                        </p:tav>
                                        <p:tav tm="100000">
                                          <p:val>
                                            <p:strVal val="#ppt_x"/>
                                          </p:val>
                                        </p:tav>
                                      </p:tavLst>
                                    </p:anim>
                                    <p:anim calcmode="lin" valueType="num">
                                      <p:cBhvr additive="base">
                                        <p:cTn id="71" dur="500" fill="hold"/>
                                        <p:tgtEl>
                                          <p:spTgt spid="3"/>
                                        </p:tgtEl>
                                        <p:attrNameLst>
                                          <p:attrName>ppt_y</p:attrName>
                                        </p:attrNameLst>
                                      </p:cBhvr>
                                      <p:tavLst>
                                        <p:tav tm="0">
                                          <p:val>
                                            <p:strVal val="#ppt_y"/>
                                          </p:val>
                                        </p:tav>
                                        <p:tav tm="100000">
                                          <p:val>
                                            <p:strVal val="#ppt_y"/>
                                          </p:val>
                                        </p:tav>
                                      </p:tavLst>
                                    </p:anim>
                                  </p:childTnLst>
                                </p:cTn>
                              </p:par>
                              <p:par>
                                <p:cTn id="72" presetID="22" presetClass="entr" presetSubtype="1"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up)">
                                      <p:cBhvr>
                                        <p:cTn id="74" dur="500"/>
                                        <p:tgtEl>
                                          <p:spTgt spid="37"/>
                                        </p:tgtEl>
                                      </p:cBhvr>
                                    </p:animEffect>
                                  </p:childTnLst>
                                </p:cTn>
                              </p:par>
                              <p:par>
                                <p:cTn id="75" presetID="2" presetClass="entr" presetSubtype="8" fill="hold" grpId="0" nodeType="withEffect">
                                  <p:stCondLst>
                                    <p:cond delay="250"/>
                                  </p:stCondLst>
                                  <p:childTnLst>
                                    <p:set>
                                      <p:cBhvr>
                                        <p:cTn id="76" dur="1" fill="hold">
                                          <p:stCondLst>
                                            <p:cond delay="0"/>
                                          </p:stCondLst>
                                        </p:cTn>
                                        <p:tgtEl>
                                          <p:spTgt spid="2"/>
                                        </p:tgtEl>
                                        <p:attrNameLst>
                                          <p:attrName>style.visibility</p:attrName>
                                        </p:attrNameLst>
                                      </p:cBhvr>
                                      <p:to>
                                        <p:strVal val="visible"/>
                                      </p:to>
                                    </p:set>
                                    <p:anim calcmode="lin" valueType="num">
                                      <p:cBhvr additive="base">
                                        <p:cTn id="77" dur="500" fill="hold"/>
                                        <p:tgtEl>
                                          <p:spTgt spid="2"/>
                                        </p:tgtEl>
                                        <p:attrNameLst>
                                          <p:attrName>ppt_x</p:attrName>
                                        </p:attrNameLst>
                                      </p:cBhvr>
                                      <p:tavLst>
                                        <p:tav tm="0">
                                          <p:val>
                                            <p:strVal val="0-#ppt_w/2"/>
                                          </p:val>
                                        </p:tav>
                                        <p:tav tm="100000">
                                          <p:val>
                                            <p:strVal val="#ppt_x"/>
                                          </p:val>
                                        </p:tav>
                                      </p:tavLst>
                                    </p:anim>
                                    <p:anim calcmode="lin" valueType="num">
                                      <p:cBhvr additive="base">
                                        <p:cTn id="7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500"/>
                                        <p:tgtEl>
                                          <p:spTgt spid="36"/>
                                        </p:tgtEl>
                                      </p:cBhvr>
                                    </p:animEffect>
                                  </p:childTnLst>
                                </p:cTn>
                              </p:par>
                              <p:par>
                                <p:cTn id="84" presetID="2" presetClass="entr" presetSubtype="8" fill="hold" grpId="0" nodeType="withEffect">
                                  <p:stCondLst>
                                    <p:cond delay="25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500" fill="hold"/>
                                        <p:tgtEl>
                                          <p:spTgt spid="4"/>
                                        </p:tgtEl>
                                        <p:attrNameLst>
                                          <p:attrName>ppt_x</p:attrName>
                                        </p:attrNameLst>
                                      </p:cBhvr>
                                      <p:tavLst>
                                        <p:tav tm="0">
                                          <p:val>
                                            <p:strVal val="0-#ppt_w/2"/>
                                          </p:val>
                                        </p:tav>
                                        <p:tav tm="100000">
                                          <p:val>
                                            <p:strVal val="#ppt_x"/>
                                          </p:val>
                                        </p:tav>
                                      </p:tavLst>
                                    </p:anim>
                                    <p:anim calcmode="lin" valueType="num">
                                      <p:cBhvr additive="base">
                                        <p:cTn id="87" dur="500" fill="hold"/>
                                        <p:tgtEl>
                                          <p:spTgt spid="4"/>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250"/>
                                  </p:stCondLst>
                                  <p:childTnLst>
                                    <p:set>
                                      <p:cBhvr>
                                        <p:cTn id="89" dur="1" fill="hold">
                                          <p:stCondLst>
                                            <p:cond delay="0"/>
                                          </p:stCondLst>
                                        </p:cTn>
                                        <p:tgtEl>
                                          <p:spTgt spid="5"/>
                                        </p:tgtEl>
                                        <p:attrNameLst>
                                          <p:attrName>style.visibility</p:attrName>
                                        </p:attrNameLst>
                                      </p:cBhvr>
                                      <p:to>
                                        <p:strVal val="visible"/>
                                      </p:to>
                                    </p:set>
                                    <p:anim calcmode="lin" valueType="num">
                                      <p:cBhvr additive="base">
                                        <p:cTn id="90" dur="500" fill="hold"/>
                                        <p:tgtEl>
                                          <p:spTgt spid="5"/>
                                        </p:tgtEl>
                                        <p:attrNameLst>
                                          <p:attrName>ppt_x</p:attrName>
                                        </p:attrNameLst>
                                      </p:cBhvr>
                                      <p:tavLst>
                                        <p:tav tm="0">
                                          <p:val>
                                            <p:strVal val="0-#ppt_w/2"/>
                                          </p:val>
                                        </p:tav>
                                        <p:tav tm="100000">
                                          <p:val>
                                            <p:strVal val="#ppt_x"/>
                                          </p:val>
                                        </p:tav>
                                      </p:tavLst>
                                    </p:anim>
                                    <p:anim calcmode="lin" valueType="num">
                                      <p:cBhvr additive="base">
                                        <p:cTn id="9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4" grpId="0" animBg="1"/>
      <p:bldP spid="5" grpId="0"/>
      <p:bldP spid="25" grpId="0" animBg="1"/>
      <p:bldP spid="25" grpId="1" animBg="1"/>
      <p:bldP spid="27" grpId="0" animBg="1"/>
      <p:bldP spid="27" grpId="1" animBg="1"/>
      <p:bldP spid="29" grpId="0" animBg="1"/>
      <p:bldP spid="29" grpId="1" animBg="1"/>
      <p:bldP spid="31" grpId="0" animBg="1"/>
      <p:bldP spid="31" grpId="1" animBg="1"/>
      <p:bldP spid="33" grpId="0" animBg="1"/>
      <p:bldP spid="33" grpId="1" animBg="1"/>
      <p:bldP spid="35" grpId="0" animBg="1"/>
      <p:bldP spid="35" grpId="1"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8CCA823-3330-DAD6-3752-69EBAED6BEE3}"/>
              </a:ext>
            </a:extLst>
          </p:cNvPr>
          <p:cNvGrpSpPr/>
          <p:nvPr/>
        </p:nvGrpSpPr>
        <p:grpSpPr>
          <a:xfrm>
            <a:off x="-1" y="-3529"/>
            <a:ext cx="1408758" cy="1408759"/>
            <a:chOff x="-604988" y="-51894"/>
            <a:chExt cx="1408758" cy="1408759"/>
          </a:xfrm>
        </p:grpSpPr>
        <p:sp>
          <p:nvSpPr>
            <p:cNvPr id="14" name="Freeform: Shape 13">
              <a:extLst>
                <a:ext uri="{FF2B5EF4-FFF2-40B4-BE49-F238E27FC236}">
                  <a16:creationId xmlns:a16="http://schemas.microsoft.com/office/drawing/2014/main" id="{7D726921-69AE-E377-D844-37FDA2B85A29}"/>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a:extLst>
                <a:ext uri="{FF2B5EF4-FFF2-40B4-BE49-F238E27FC236}">
                  <a16:creationId xmlns:a16="http://schemas.microsoft.com/office/drawing/2014/main" id="{11ECABDF-A6BD-3AF4-7733-BC56E2836E17}"/>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a:extLst>
                <a:ext uri="{FF2B5EF4-FFF2-40B4-BE49-F238E27FC236}">
                  <a16:creationId xmlns:a16="http://schemas.microsoft.com/office/drawing/2014/main" id="{35432431-F38E-99E8-AE41-198694FD33E8}"/>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a:extLst>
                <a:ext uri="{FF2B5EF4-FFF2-40B4-BE49-F238E27FC236}">
                  <a16:creationId xmlns:a16="http://schemas.microsoft.com/office/drawing/2014/main" id="{C67ECA77-E356-4BC6-4FD6-E454DB0D6D0B}"/>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a:extLst>
              <a:ext uri="{FF2B5EF4-FFF2-40B4-BE49-F238E27FC236}">
                <a16:creationId xmlns:a16="http://schemas.microsoft.com/office/drawing/2014/main" id="{D91E77BC-90C6-BE70-988C-65FDFF76E573}"/>
              </a:ext>
            </a:extLst>
          </p:cNvPr>
          <p:cNvSpPr/>
          <p:nvPr/>
        </p:nvSpPr>
        <p:spPr>
          <a:xfrm rot="2758965">
            <a:off x="2608382" y="349266"/>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a:extLst>
              <a:ext uri="{FF2B5EF4-FFF2-40B4-BE49-F238E27FC236}">
                <a16:creationId xmlns:a16="http://schemas.microsoft.com/office/drawing/2014/main" id="{B88D4775-3095-5E19-393E-B25618D2A196}"/>
              </a:ext>
            </a:extLst>
          </p:cNvPr>
          <p:cNvSpPr/>
          <p:nvPr/>
        </p:nvSpPr>
        <p:spPr>
          <a:xfrm rot="2758965">
            <a:off x="2597196" y="345002"/>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0" name="Freeform: Shape 19">
            <a:extLst>
              <a:ext uri="{FF2B5EF4-FFF2-40B4-BE49-F238E27FC236}">
                <a16:creationId xmlns:a16="http://schemas.microsoft.com/office/drawing/2014/main" id="{2D98224A-ECA7-F107-4E9D-83432B5BF3C7}"/>
              </a:ext>
            </a:extLst>
          </p:cNvPr>
          <p:cNvSpPr/>
          <p:nvPr/>
        </p:nvSpPr>
        <p:spPr>
          <a:xfrm rot="2758965">
            <a:off x="1500980" y="-1139722"/>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1" name="TextBox 20">
            <a:extLst>
              <a:ext uri="{FF2B5EF4-FFF2-40B4-BE49-F238E27FC236}">
                <a16:creationId xmlns:a16="http://schemas.microsoft.com/office/drawing/2014/main" id="{65C851D5-9B81-E500-74C5-28B4FCA4DB7C}"/>
              </a:ext>
            </a:extLst>
          </p:cNvPr>
          <p:cNvSpPr txBox="1"/>
          <p:nvPr/>
        </p:nvSpPr>
        <p:spPr>
          <a:xfrm>
            <a:off x="1505040" y="355013"/>
            <a:ext cx="3498441" cy="707886"/>
          </a:xfrm>
          <a:prstGeom prst="rect">
            <a:avLst/>
          </a:prstGeom>
          <a:noFill/>
        </p:spPr>
        <p:txBody>
          <a:bodyPr wrap="square" lIns="91440" tIns="45720" rIns="91440" bIns="45720" anchor="t">
            <a:spAutoFit/>
          </a:bodyPr>
          <a:lstStyle/>
          <a:p>
            <a:r>
              <a:rPr lang="vi-VN" sz="4000">
                <a:solidFill>
                  <a:schemeClr val="bg1"/>
                </a:solidFill>
                <a:latin typeface="#9Slide03 SFU Futura_12" panose="00000400000000000000" pitchFamily="2" charset="0"/>
              </a:rPr>
              <a:t>DEMO</a:t>
            </a:r>
            <a:endParaRPr lang="en-US" sz="4000" dirty="0">
              <a:solidFill>
                <a:schemeClr val="bg1"/>
              </a:solidFill>
              <a:latin typeface="#9Slide03 SFU Futura_12" panose="00000400000000000000" pitchFamily="2" charset="0"/>
            </a:endParaRPr>
          </a:p>
        </p:txBody>
      </p:sp>
      <p:sp>
        <p:nvSpPr>
          <p:cNvPr id="2" name="TextBox 1">
            <a:extLst>
              <a:ext uri="{FF2B5EF4-FFF2-40B4-BE49-F238E27FC236}">
                <a16:creationId xmlns:a16="http://schemas.microsoft.com/office/drawing/2014/main" id="{D14C41FE-7879-FF44-D995-653E6254255B}"/>
              </a:ext>
            </a:extLst>
          </p:cNvPr>
          <p:cNvSpPr txBox="1"/>
          <p:nvPr/>
        </p:nvSpPr>
        <p:spPr>
          <a:xfrm>
            <a:off x="339141" y="27906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4</a:t>
            </a:r>
            <a:endParaRPr lang="en-US" sz="4400" b="1">
              <a:solidFill>
                <a:srgbClr val="131A43"/>
              </a:solidFill>
              <a:latin typeface="#9Slide03 NettoOT" panose="02000500000000000000" pitchFamily="2" charset="0"/>
            </a:endParaRPr>
          </a:p>
        </p:txBody>
      </p:sp>
      <p:cxnSp>
        <p:nvCxnSpPr>
          <p:cNvPr id="3" name="Connector: Elbow 2">
            <a:extLst>
              <a:ext uri="{FF2B5EF4-FFF2-40B4-BE49-F238E27FC236}">
                <a16:creationId xmlns:a16="http://schemas.microsoft.com/office/drawing/2014/main" id="{9358A7EC-E4A7-5024-50BE-D9F783DEF6E9}"/>
              </a:ext>
            </a:extLst>
          </p:cNvPr>
          <p:cNvCxnSpPr>
            <a:cxnSpLocks/>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8E5210F-B989-B463-A8C7-D013F3985F95}"/>
              </a:ext>
            </a:extLst>
          </p:cNvPr>
          <p:cNvGrpSpPr/>
          <p:nvPr/>
        </p:nvGrpSpPr>
        <p:grpSpPr>
          <a:xfrm>
            <a:off x="11657852" y="6416644"/>
            <a:ext cx="753449" cy="753449"/>
            <a:chOff x="-604988" y="-51894"/>
            <a:chExt cx="1408758" cy="1408759"/>
          </a:xfrm>
        </p:grpSpPr>
        <p:sp>
          <p:nvSpPr>
            <p:cNvPr id="5" name="Freeform: Shape 4">
              <a:extLst>
                <a:ext uri="{FF2B5EF4-FFF2-40B4-BE49-F238E27FC236}">
                  <a16:creationId xmlns:a16="http://schemas.microsoft.com/office/drawing/2014/main" id="{1C211F95-88A6-1FD3-D280-6A8FA77E02F0}"/>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a:extLst>
                <a:ext uri="{FF2B5EF4-FFF2-40B4-BE49-F238E27FC236}">
                  <a16:creationId xmlns:a16="http://schemas.microsoft.com/office/drawing/2014/main" id="{E7DBCD7A-A5B8-B59A-C815-F40E434B23B3}"/>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B0B00638-5856-92AE-370B-F2E737CE5946}"/>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a:extLst>
                <a:ext uri="{FF2B5EF4-FFF2-40B4-BE49-F238E27FC236}">
                  <a16:creationId xmlns:a16="http://schemas.microsoft.com/office/drawing/2014/main" id="{1237BDFB-098E-0F84-097A-DDE99D5DFC1F}"/>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9" name="Oval 8">
            <a:extLst>
              <a:ext uri="{FF2B5EF4-FFF2-40B4-BE49-F238E27FC236}">
                <a16:creationId xmlns:a16="http://schemas.microsoft.com/office/drawing/2014/main" id="{96B1A9AE-082E-FCDC-96A4-24EC65345F81}"/>
              </a:ext>
            </a:extLst>
          </p:cNvPr>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B51B7C62-37C7-7C92-2F22-398BBC529A29}"/>
              </a:ext>
            </a:extLst>
          </p:cNvPr>
          <p:cNvCxnSpPr>
            <a:cxnSpLocks/>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CAE34A1-7EB0-C9D3-EBDA-681A014720B0}"/>
              </a:ext>
            </a:extLst>
          </p:cNvPr>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81F1481B-9ABD-B120-CB52-E349BA241513}"/>
              </a:ext>
            </a:extLst>
          </p:cNvPr>
          <p:cNvCxnSpPr>
            <a:cxnSpLocks/>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E589CEF-2E1D-8ED6-A439-B4F400E8C489}"/>
              </a:ext>
            </a:extLst>
          </p:cNvPr>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AEDF1BC3-8533-4B36-7D09-9AA8AB133238}"/>
              </a:ext>
            </a:extLst>
          </p:cNvPr>
          <p:cNvCxnSpPr>
            <a:cxnSpLocks/>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A17A359-24FC-1279-DEFF-BB4D7A574E63}"/>
              </a:ext>
            </a:extLst>
          </p:cNvPr>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5B583378-59B6-3F57-27D2-6E8FF148F45E}"/>
              </a:ext>
            </a:extLst>
          </p:cNvPr>
          <p:cNvCxnSpPr>
            <a:cxnSpLocks/>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38A1D22-AB37-B409-6A66-A6729E39950B}"/>
              </a:ext>
            </a:extLst>
          </p:cNvPr>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D75E68E4-1720-B5C8-22BE-D41F09188AD7}"/>
              </a:ext>
            </a:extLst>
          </p:cNvPr>
          <p:cNvCxnSpPr>
            <a:cxnSpLocks/>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E28485D7-2B2D-CCD0-FCE8-813782D5B9A1}"/>
              </a:ext>
            </a:extLst>
          </p:cNvPr>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247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8" presetClass="emph" presetSubtype="0" repeatCount="indefinite" fill="hold" nodeType="withEffect">
                                  <p:stCondLst>
                                    <p:cond delay="0"/>
                                  </p:stCondLst>
                                  <p:childTnLst>
                                    <p:animRot by="21600000">
                                      <p:cBhvr>
                                        <p:cTn id="16" dur="1750" fill="hold"/>
                                        <p:tgtEl>
                                          <p:spTgt spid="4"/>
                                        </p:tgtEl>
                                        <p:attrNameLst>
                                          <p:attrName>r</p:attrName>
                                        </p:attrNameLst>
                                      </p:cBhvr>
                                    </p:animRot>
                                  </p:childTnLst>
                                </p:cTn>
                              </p:par>
                              <p:par>
                                <p:cTn id="17" presetID="22" presetClass="entr" presetSubtype="2"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750"/>
                                        <p:tgtEl>
                                          <p:spTgt spid="3"/>
                                        </p:tgtEl>
                                      </p:cBhvr>
                                    </p:animEffect>
                                  </p:childTnLst>
                                </p:cTn>
                              </p:par>
                              <p:par>
                                <p:cTn id="20" presetID="10" presetClass="entr" presetSubtype="0" repeatCount="5000" fill="hold" grpId="1"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24" dur="750" fill="hold"/>
                                        <p:tgtEl>
                                          <p:spTgt spid="9"/>
                                        </p:tgtEl>
                                        <p:attrNameLst>
                                          <p:attrName>ppt_x</p:attrName>
                                          <p:attrName>ppt_y</p:attrName>
                                        </p:attrNameLst>
                                      </p:cBhvr>
                                    </p:animMotion>
                                  </p:childTnLst>
                                </p:cTn>
                              </p:par>
                              <p:par>
                                <p:cTn id="25" presetID="22" presetClass="entr" presetSubtype="2"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750"/>
                                        <p:tgtEl>
                                          <p:spTgt spid="10"/>
                                        </p:tgtEl>
                                      </p:cBhvr>
                                    </p:animEffect>
                                  </p:childTnLst>
                                </p:cTn>
                              </p:par>
                              <p:par>
                                <p:cTn id="28" presetID="10" presetClass="entr" presetSubtype="0" repeatCount="5000" fill="hold" grpId="1"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par>
                                <p:cTn id="31"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2" dur="750" fill="hold"/>
                                        <p:tgtEl>
                                          <p:spTgt spid="11"/>
                                        </p:tgtEl>
                                        <p:attrNameLst>
                                          <p:attrName>ppt_x</p:attrName>
                                          <p:attrName>ppt_y</p:attrName>
                                        </p:attrNameLst>
                                      </p:cBhvr>
                                      <p:rCtr x="-9453" y="2361"/>
                                    </p:animMotion>
                                  </p:childTnLst>
                                </p:cTn>
                              </p:par>
                              <p:par>
                                <p:cTn id="33" presetID="22" presetClass="entr" presetSubtype="2"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750"/>
                                        <p:tgtEl>
                                          <p:spTgt spid="12"/>
                                        </p:tgtEl>
                                      </p:cBhvr>
                                    </p:animEffect>
                                  </p:childTnLst>
                                </p:cTn>
                              </p:par>
                              <p:par>
                                <p:cTn id="36" presetID="10" presetClass="entr" presetSubtype="0" repeatCount="5000" fill="hold" grpId="1"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50"/>
                                        <p:tgtEl>
                                          <p:spTgt spid="22"/>
                                        </p:tgtEl>
                                      </p:cBhvr>
                                    </p:animEffect>
                                  </p:childTnLst>
                                </p:cTn>
                              </p:par>
                              <p:par>
                                <p:cTn id="39"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40" dur="750" fill="hold"/>
                                        <p:tgtEl>
                                          <p:spTgt spid="22"/>
                                        </p:tgtEl>
                                        <p:attrNameLst>
                                          <p:attrName>ppt_x</p:attrName>
                                          <p:attrName>ppt_y</p:attrName>
                                        </p:attrNameLst>
                                      </p:cBhvr>
                                      <p:rCtr x="-9453" y="2361"/>
                                    </p:animMotion>
                                  </p:childTnLst>
                                </p:cTn>
                              </p:par>
                              <p:par>
                                <p:cTn id="41" presetID="22" presetClass="entr" presetSubtype="2" fill="hold" nodeType="withEffect">
                                  <p:stCondLst>
                                    <p:cond delay="250"/>
                                  </p:stCondLst>
                                  <p:childTnLst>
                                    <p:set>
                                      <p:cBhvr>
                                        <p:cTn id="42" dur="1" fill="hold">
                                          <p:stCondLst>
                                            <p:cond delay="0"/>
                                          </p:stCondLst>
                                        </p:cTn>
                                        <p:tgtEl>
                                          <p:spTgt spid="23"/>
                                        </p:tgtEl>
                                        <p:attrNameLst>
                                          <p:attrName>style.visibility</p:attrName>
                                        </p:attrNameLst>
                                      </p:cBhvr>
                                      <p:to>
                                        <p:strVal val="visible"/>
                                      </p:to>
                                    </p:set>
                                    <p:animEffect transition="in" filter="wipe(right)">
                                      <p:cBhvr>
                                        <p:cTn id="43" dur="750"/>
                                        <p:tgtEl>
                                          <p:spTgt spid="23"/>
                                        </p:tgtEl>
                                      </p:cBhvr>
                                    </p:animEffect>
                                  </p:childTnLst>
                                </p:cTn>
                              </p:par>
                              <p:par>
                                <p:cTn id="44" presetID="10" presetClass="entr" presetSubtype="0" repeatCount="5000" fill="hold" grpId="1"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250"/>
                                        <p:tgtEl>
                                          <p:spTgt spid="24"/>
                                        </p:tgtEl>
                                      </p:cBhvr>
                                    </p:animEffect>
                                  </p:childTnLst>
                                </p:cTn>
                              </p:par>
                              <p:par>
                                <p:cTn id="47"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8" dur="750" fill="hold"/>
                                        <p:tgtEl>
                                          <p:spTgt spid="24"/>
                                        </p:tgtEl>
                                        <p:attrNameLst>
                                          <p:attrName>ppt_x</p:attrName>
                                          <p:attrName>ppt_y</p:attrName>
                                        </p:attrNameLst>
                                      </p:cBhvr>
                                      <p:rCtr x="-9453" y="2361"/>
                                    </p:animMotion>
                                  </p:childTnLst>
                                </p:cTn>
                              </p:par>
                              <p:par>
                                <p:cTn id="49" presetID="22" presetClass="entr" presetSubtype="2" fill="hold" nodeType="withEffect">
                                  <p:stCondLst>
                                    <p:cond delay="750"/>
                                  </p:stCondLst>
                                  <p:childTnLst>
                                    <p:set>
                                      <p:cBhvr>
                                        <p:cTn id="50" dur="1" fill="hold">
                                          <p:stCondLst>
                                            <p:cond delay="0"/>
                                          </p:stCondLst>
                                        </p:cTn>
                                        <p:tgtEl>
                                          <p:spTgt spid="25"/>
                                        </p:tgtEl>
                                        <p:attrNameLst>
                                          <p:attrName>style.visibility</p:attrName>
                                        </p:attrNameLst>
                                      </p:cBhvr>
                                      <p:to>
                                        <p:strVal val="visible"/>
                                      </p:to>
                                    </p:set>
                                    <p:animEffect transition="in" filter="wipe(right)">
                                      <p:cBhvr>
                                        <p:cTn id="51" dur="750"/>
                                        <p:tgtEl>
                                          <p:spTgt spid="25"/>
                                        </p:tgtEl>
                                      </p:cBhvr>
                                    </p:animEffect>
                                  </p:childTnLst>
                                </p:cTn>
                              </p:par>
                              <p:par>
                                <p:cTn id="52" presetID="10" presetClass="entr" presetSubtype="0" repeatCount="5000" fill="hold" grpId="1" nodeType="withEffect">
                                  <p:stCondLst>
                                    <p:cond delay="75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250"/>
                                        <p:tgtEl>
                                          <p:spTgt spid="26"/>
                                        </p:tgtEl>
                                      </p:cBhvr>
                                    </p:animEffect>
                                  </p:childTnLst>
                                </p:cTn>
                              </p:par>
                              <p:par>
                                <p:cTn id="55"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6" dur="750" fill="hold"/>
                                        <p:tgtEl>
                                          <p:spTgt spid="26"/>
                                        </p:tgtEl>
                                        <p:attrNameLst>
                                          <p:attrName>ppt_x</p:attrName>
                                          <p:attrName>ppt_y</p:attrName>
                                        </p:attrNameLst>
                                      </p:cBhvr>
                                      <p:rCtr x="-9453" y="2361"/>
                                    </p:animMotion>
                                  </p:childTnLst>
                                </p:cTn>
                              </p:par>
                              <p:par>
                                <p:cTn id="57" presetID="22" presetClass="entr" presetSubtype="2"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750"/>
                                        <p:tgtEl>
                                          <p:spTgt spid="27"/>
                                        </p:tgtEl>
                                      </p:cBhvr>
                                    </p:animEffect>
                                  </p:childTnLst>
                                </p:cTn>
                              </p:par>
                              <p:par>
                                <p:cTn id="60" presetID="10" presetClass="entr" presetSubtype="0" repeatCount="5000" fill="hold" grpId="1"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250"/>
                                        <p:tgtEl>
                                          <p:spTgt spid="28"/>
                                        </p:tgtEl>
                                      </p:cBhvr>
                                    </p:animEffect>
                                  </p:childTnLst>
                                </p:cTn>
                              </p:par>
                              <p:par>
                                <p:cTn id="63"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4" dur="750" fill="hold"/>
                                        <p:tgtEl>
                                          <p:spTgt spid="28"/>
                                        </p:tgtEl>
                                        <p:attrNameLst>
                                          <p:attrName>ppt_x</p:attrName>
                                          <p:attrName>ppt_y</p:attrName>
                                        </p:attrNameLst>
                                      </p:cBhvr>
                                      <p:rCtr x="-9453"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9" grpId="0" animBg="1"/>
      <p:bldP spid="9" grpId="1" animBg="1"/>
      <p:bldP spid="11" grpId="0" animBg="1"/>
      <p:bldP spid="11" grpId="1" animBg="1"/>
      <p:bldP spid="22" grpId="0" animBg="1"/>
      <p:bldP spid="22" grpId="1" animBg="1"/>
      <p:bldP spid="24" grpId="0" animBg="1"/>
      <p:bldP spid="24" grpId="1" animBg="1"/>
      <p:bldP spid="26" grpId="0" animBg="1"/>
      <p:bldP spid="26" grpId="1" animBg="1"/>
      <p:bldP spid="28" grpId="0" animBg="1"/>
      <p:bldP spid="2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470316" y="6243576"/>
            <a:ext cx="3623644"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Nguyễn Quang Niên</a:t>
            </a:r>
            <a:endParaRPr lang="en-US" sz="2400" dirty="0">
              <a:solidFill>
                <a:srgbClr val="000092"/>
              </a:solidFill>
              <a:latin typeface="#9Slide03 NettoOT" panose="02000500000000000000" pitchFamily="2" charset="0"/>
            </a:endParaRPr>
          </a:p>
        </p:txBody>
      </p:sp>
      <p:sp>
        <p:nvSpPr>
          <p:cNvPr id="7" name="Rectangle 6"/>
          <p:cNvSpPr/>
          <p:nvPr/>
        </p:nvSpPr>
        <p:spPr>
          <a:xfrm>
            <a:off x="6470316" y="5774064"/>
            <a:ext cx="3154746"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Cao Văn Lâm</a:t>
            </a:r>
            <a:endParaRPr lang="en-US" sz="2400" dirty="0">
              <a:solidFill>
                <a:srgbClr val="000092"/>
              </a:solidFill>
              <a:latin typeface="#9Slide03 NettoOT" panose="02000500000000000000" pitchFamily="2" charset="0"/>
            </a:endParaRPr>
          </a:p>
        </p:txBody>
      </p:sp>
      <p:sp>
        <p:nvSpPr>
          <p:cNvPr id="2" name="Rectangle 1"/>
          <p:cNvSpPr/>
          <p:nvPr/>
        </p:nvSpPr>
        <p:spPr>
          <a:xfrm>
            <a:off x="6450834" y="5281442"/>
            <a:ext cx="3154746"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Phan Văn Hiểu</a:t>
            </a:r>
            <a:endParaRPr lang="en-US" sz="2400" dirty="0">
              <a:solidFill>
                <a:srgbClr val="000092"/>
              </a:solidFill>
              <a:latin typeface="#9Slide03 NettoOT" panose="02000500000000000000" pitchFamily="2" charset="0"/>
            </a:endParaRPr>
          </a:p>
        </p:txBody>
      </p:sp>
      <p:sp>
        <p:nvSpPr>
          <p:cNvPr id="60" name="Rectangle 59"/>
          <p:cNvSpPr/>
          <p:nvPr/>
        </p:nvSpPr>
        <p:spPr>
          <a:xfrm>
            <a:off x="5941000" y="4731043"/>
            <a:ext cx="2562920"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Nhóm 39</a:t>
            </a:r>
            <a:endParaRPr lang="en-US" sz="2400" dirty="0">
              <a:solidFill>
                <a:srgbClr val="000092"/>
              </a:solidFill>
              <a:latin typeface="#9Slide03 NettoOT" panose="02000500000000000000" pitchFamily="2" charset="0"/>
            </a:endParaRPr>
          </a:p>
        </p:txBody>
      </p:sp>
      <p:sp>
        <p:nvSpPr>
          <p:cNvPr id="21" name="TextBox 20"/>
          <p:cNvSpPr txBox="1"/>
          <p:nvPr/>
        </p:nvSpPr>
        <p:spPr>
          <a:xfrm>
            <a:off x="799405" y="54697"/>
            <a:ext cx="10283190" cy="769441"/>
          </a:xfrm>
          <a:prstGeom prst="rect">
            <a:avLst/>
          </a:prstGeom>
          <a:noFill/>
        </p:spPr>
        <p:txBody>
          <a:bodyPr wrap="square" rtlCol="0">
            <a:spAutoFit/>
          </a:bodyPr>
          <a:lstStyle/>
          <a:p>
            <a:r>
              <a:rPr lang="en-US" sz="2200" b="1" dirty="0">
                <a:solidFill>
                  <a:srgbClr val="000092"/>
                </a:solidFill>
                <a:latin typeface="#9Slide03 IcielPanton Light" panose="00000400000000000000" pitchFamily="2" charset="0"/>
              </a:rPr>
              <a:t>HỌC VIỆN CÔNG NGHỆ BƯU CHÍNH VIỄN THÔNG – CƠ SỞ TP. HCM</a:t>
            </a:r>
          </a:p>
          <a:p>
            <a:r>
              <a:rPr lang="en-US" sz="2200" b="1" dirty="0">
                <a:solidFill>
                  <a:srgbClr val="000092"/>
                </a:solidFill>
                <a:latin typeface="#9Slide03 IcielPanton Light" panose="00000400000000000000" pitchFamily="2" charset="0"/>
              </a:rPr>
              <a:t>KHOA CÔNG NGHỆ THÔNG TIN II</a:t>
            </a:r>
          </a:p>
        </p:txBody>
      </p:sp>
      <p:sp>
        <p:nvSpPr>
          <p:cNvPr id="23" name="TextBox 22"/>
          <p:cNvSpPr txBox="1"/>
          <p:nvPr/>
        </p:nvSpPr>
        <p:spPr>
          <a:xfrm>
            <a:off x="378640" y="1000169"/>
            <a:ext cx="11434719" cy="1815882"/>
          </a:xfrm>
          <a:prstGeom prst="rect">
            <a:avLst/>
          </a:prstGeom>
          <a:noFill/>
        </p:spPr>
        <p:txBody>
          <a:bodyPr wrap="square" rtlCol="0">
            <a:spAutoFit/>
          </a:bodyPr>
          <a:lstStyle/>
          <a:p>
            <a:pPr algn="ctr"/>
            <a:r>
              <a:rPr lang="en-US" sz="7200" dirty="0">
                <a:ln w="0"/>
                <a:solidFill>
                  <a:srgbClr val="000092"/>
                </a:solidFill>
                <a:effectLst>
                  <a:outerShdw blurRad="38100" dist="25400" dir="5400000" algn="ctr" rotWithShape="0">
                    <a:srgbClr val="6E747A">
                      <a:alpha val="43000"/>
                    </a:srgbClr>
                  </a:outerShdw>
                </a:effectLst>
                <a:latin typeface="#9Slide03 Bebas Neue Bold" panose="020B0606020202050201" pitchFamily="34" charset="0"/>
              </a:rPr>
              <a:t>BÁO </a:t>
            </a:r>
            <a:r>
              <a:rPr lang="vi-VN" sz="7200" dirty="0">
                <a:ln w="0"/>
                <a:solidFill>
                  <a:srgbClr val="000092"/>
                </a:solidFill>
                <a:effectLst>
                  <a:outerShdw blurRad="38100" dist="25400" dir="5400000" algn="ctr" rotWithShape="0">
                    <a:srgbClr val="6E747A">
                      <a:alpha val="43000"/>
                    </a:srgbClr>
                  </a:outerShdw>
                </a:effectLst>
                <a:latin typeface="#9Slide03 Bebas Neue Bold" panose="020B0606020202050201" pitchFamily="34" charset="0"/>
              </a:rPr>
              <a:t>Cáo môn học</a:t>
            </a:r>
            <a:endParaRPr lang="en-US" sz="7200" dirty="0">
              <a:ln w="0"/>
              <a:solidFill>
                <a:srgbClr val="000092"/>
              </a:solidFill>
              <a:effectLst>
                <a:outerShdw blurRad="38100" dist="25400" dir="5400000" algn="ctr" rotWithShape="0">
                  <a:srgbClr val="6E747A">
                    <a:alpha val="43000"/>
                  </a:srgbClr>
                </a:outerShdw>
              </a:effectLst>
              <a:latin typeface="#9Slide03 Bebas Neue Bold" panose="020B0606020202050201" pitchFamily="34" charset="0"/>
            </a:endParaRPr>
          </a:p>
          <a:p>
            <a:pPr algn="ctr"/>
            <a:r>
              <a:rPr lang="en-US" sz="4000" b="1" dirty="0">
                <a:ln w="0"/>
                <a:solidFill>
                  <a:srgbClr val="0000CC"/>
                </a:solidFill>
                <a:effectLst>
                  <a:outerShdw blurRad="38100" dist="25400" dir="5400000" algn="ctr" rotWithShape="0">
                    <a:srgbClr val="6E747A">
                      <a:alpha val="43000"/>
                    </a:srgbClr>
                  </a:outerShdw>
                </a:effectLst>
                <a:latin typeface="#9Slide03 IcielPanton Light" panose="00000400000000000000" pitchFamily="2" charset="0"/>
                <a:ea typeface="#9Slide03 Roboto Condensed Ligh" panose="02000000000000000000" pitchFamily="2" charset="0"/>
              </a:rPr>
              <a:t>CHUYÊN ĐỀ CÔNG NGHỆ PHẦN MỀM</a:t>
            </a:r>
          </a:p>
        </p:txBody>
      </p:sp>
      <p:sp>
        <p:nvSpPr>
          <p:cNvPr id="3" name="TextBox 2"/>
          <p:cNvSpPr txBox="1"/>
          <p:nvPr/>
        </p:nvSpPr>
        <p:spPr>
          <a:xfrm>
            <a:off x="166868" y="2876873"/>
            <a:ext cx="12192000" cy="645160"/>
          </a:xfrm>
          <a:prstGeom prst="rect">
            <a:avLst/>
          </a:prstGeom>
          <a:noFill/>
        </p:spPr>
        <p:txBody>
          <a:bodyPr wrap="square" lIns="91440" tIns="45720" rIns="91440" bIns="45720" rtlCol="0" anchor="t">
            <a:spAutoFit/>
          </a:bodyPr>
          <a:lstStyle>
            <a:defPPr>
              <a:defRPr lang="en-US"/>
            </a:defPPr>
            <a:lvl1pPr algn="ctr">
              <a:defRPr sz="4000" b="1">
                <a:gradFill flip="none" rotWithShape="1">
                  <a:gsLst>
                    <a:gs pos="0">
                      <a:srgbClr val="A72CF8"/>
                    </a:gs>
                    <a:gs pos="100000">
                      <a:srgbClr val="4A20D4"/>
                    </a:gs>
                  </a:gsLst>
                  <a:path path="circle">
                    <a:fillToRect l="100000" t="100000"/>
                  </a:path>
                  <a:tileRect r="-100000" b="-100000"/>
                </a:gradFill>
                <a:latin typeface="#9Slide03 Bebas Neue Bold" panose="020B0606020202050201" pitchFamily="34" charset="0"/>
              </a:defRPr>
            </a:lvl1pPr>
          </a:lstStyle>
          <a:p>
            <a:r>
              <a:rPr lang="en-US" sz="3600">
                <a:solidFill>
                  <a:srgbClr val="0000CC"/>
                </a:solidFill>
                <a:latin typeface="#9Slide03 NettoOT" panose="02000500000000000000" pitchFamily="2" charset="0"/>
                <a:ea typeface="#9Slide03 Roboto Condensed" panose="02000000000000000000" pitchFamily="2" charset="0"/>
                <a:cs typeface="Gentium Book Plus" panose="02000503060000020004" pitchFamily="2" charset="0"/>
              </a:rPr>
              <a:t>ĐỀ TÀI:</a:t>
            </a:r>
            <a:r>
              <a:rPr lang="vi-VN" sz="3600">
                <a:solidFill>
                  <a:srgbClr val="0000CC"/>
                </a:solidFill>
                <a:latin typeface="#9Slide03 NettoOT" panose="02000500000000000000" pitchFamily="2" charset="0"/>
                <a:ea typeface="#9Slide03 Roboto Condensed" panose="02000000000000000000" pitchFamily="2" charset="0"/>
                <a:cs typeface="Gentium Book Plus" panose="02000503060000020004" pitchFamily="2" charset="0"/>
              </a:rPr>
              <a:t> </a:t>
            </a:r>
            <a:r>
              <a:rPr lang="en-US" sz="3600">
                <a:solidFill>
                  <a:srgbClr val="0000CC"/>
                </a:solidFill>
                <a:latin typeface="#9Slide03 NettoOT" panose="02000500000000000000" pitchFamily="2" charset="0"/>
                <a:ea typeface="#9Slide03 Roboto Condensed" panose="02000000000000000000" pitchFamily="2" charset="0"/>
                <a:cs typeface="Gentium Book Plus" panose="02000503060000020004" pitchFamily="2" charset="0"/>
              </a:rPr>
              <a:t>MÔ HÌNH MA TRẬN ĐÁNH DẤU, CHỈ MỤC NGƯỢC</a:t>
            </a:r>
            <a:endParaRPr lang="vi-VN" sz="3600" dirty="0">
              <a:solidFill>
                <a:srgbClr val="0000CC"/>
              </a:solidFill>
              <a:latin typeface="#9Slide03 NettoOT" panose="02000500000000000000" pitchFamily="2" charset="0"/>
              <a:ea typeface="#9Slide03 Roboto Condensed" panose="02000000000000000000" pitchFamily="2" charset="0"/>
              <a:cs typeface="Gentium Book Plus" panose="02000503060000020004" pitchFamily="2" charset="0"/>
            </a:endParaRPr>
          </a:p>
        </p:txBody>
      </p:sp>
      <p:sp>
        <p:nvSpPr>
          <p:cNvPr id="5" name="Rectangle 4"/>
          <p:cNvSpPr/>
          <p:nvPr/>
        </p:nvSpPr>
        <p:spPr>
          <a:xfrm>
            <a:off x="5969030" y="5258332"/>
            <a:ext cx="374768"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rgbClr val="000092"/>
                </a:solidFill>
                <a:latin typeface="#9Slide03 NettoOT" panose="02000500000000000000" pitchFamily="2" charset="0"/>
              </a:rPr>
              <a:t>1</a:t>
            </a:r>
            <a:endParaRPr lang="en-US" sz="2000" dirty="0">
              <a:solidFill>
                <a:srgbClr val="000092"/>
              </a:solidFill>
              <a:latin typeface="#9Slide03 NettoOT" panose="02000500000000000000" pitchFamily="2" charset="0"/>
            </a:endParaRPr>
          </a:p>
        </p:txBody>
      </p:sp>
      <p:sp>
        <p:nvSpPr>
          <p:cNvPr id="6" name="Rectangle 5"/>
          <p:cNvSpPr/>
          <p:nvPr/>
        </p:nvSpPr>
        <p:spPr>
          <a:xfrm>
            <a:off x="9753489" y="5258333"/>
            <a:ext cx="1932902" cy="363181"/>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N19DCCN056</a:t>
            </a:r>
            <a:endParaRPr lang="en-US" sz="2400" dirty="0">
              <a:solidFill>
                <a:srgbClr val="000092"/>
              </a:solidFill>
              <a:latin typeface="#9Slide03 NettoOT" panose="02000500000000000000" pitchFamily="2" charset="0"/>
            </a:endParaRPr>
          </a:p>
        </p:txBody>
      </p:sp>
      <p:sp>
        <p:nvSpPr>
          <p:cNvPr id="20" name="Rectangle 19"/>
          <p:cNvSpPr/>
          <p:nvPr/>
        </p:nvSpPr>
        <p:spPr>
          <a:xfrm>
            <a:off x="5969030" y="5750954"/>
            <a:ext cx="374768"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solidFill>
                  <a:srgbClr val="000092"/>
                </a:solidFill>
                <a:latin typeface="#9Slide03 NettoOT" panose="02000500000000000000" pitchFamily="2" charset="0"/>
              </a:rPr>
              <a:t>2</a:t>
            </a:r>
            <a:endParaRPr lang="en-US" sz="2000" dirty="0">
              <a:solidFill>
                <a:srgbClr val="000092"/>
              </a:solidFill>
              <a:latin typeface="#9Slide03 NettoOT" panose="02000500000000000000" pitchFamily="2" charset="0"/>
            </a:endParaRPr>
          </a:p>
        </p:txBody>
      </p:sp>
      <p:sp>
        <p:nvSpPr>
          <p:cNvPr id="22" name="Rectangle 21"/>
          <p:cNvSpPr/>
          <p:nvPr/>
        </p:nvSpPr>
        <p:spPr>
          <a:xfrm>
            <a:off x="9753488" y="5750956"/>
            <a:ext cx="1932902" cy="340072"/>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N19DCCN096</a:t>
            </a:r>
            <a:endParaRPr lang="en-US" sz="2400" dirty="0">
              <a:solidFill>
                <a:srgbClr val="000092"/>
              </a:solidFill>
              <a:latin typeface="#9Slide03 NettoOT" panose="02000500000000000000" pitchFamily="2" charset="0"/>
            </a:endParaRPr>
          </a:p>
        </p:txBody>
      </p:sp>
      <p:sp>
        <p:nvSpPr>
          <p:cNvPr id="26" name="Rectangle 25"/>
          <p:cNvSpPr/>
          <p:nvPr/>
        </p:nvSpPr>
        <p:spPr>
          <a:xfrm>
            <a:off x="5969030" y="6235900"/>
            <a:ext cx="374768" cy="340073"/>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rgbClr val="000092"/>
                </a:solidFill>
                <a:latin typeface="#9Slide03 NettoOT" panose="02000500000000000000" pitchFamily="2" charset="0"/>
              </a:rPr>
              <a:t>3</a:t>
            </a:r>
            <a:endParaRPr lang="en-US" sz="2000" dirty="0">
              <a:solidFill>
                <a:srgbClr val="000092"/>
              </a:solidFill>
              <a:latin typeface="#9Slide03 NettoOT" panose="02000500000000000000" pitchFamily="2" charset="0"/>
            </a:endParaRPr>
          </a:p>
        </p:txBody>
      </p:sp>
      <p:sp>
        <p:nvSpPr>
          <p:cNvPr id="27" name="Rectangle 26"/>
          <p:cNvSpPr/>
          <p:nvPr/>
        </p:nvSpPr>
        <p:spPr>
          <a:xfrm>
            <a:off x="9753488" y="6235902"/>
            <a:ext cx="1932902" cy="340072"/>
          </a:xfrm>
          <a:prstGeom prst="rect">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a:solidFill>
                  <a:srgbClr val="000092"/>
                </a:solidFill>
                <a:latin typeface="#9Slide03 NettoOT" panose="02000500000000000000" pitchFamily="2" charset="0"/>
              </a:rPr>
              <a:t>N19DCCN116</a:t>
            </a:r>
            <a:endParaRPr lang="en-US" sz="2400" dirty="0">
              <a:solidFill>
                <a:srgbClr val="000092"/>
              </a:solidFill>
              <a:latin typeface="#9Slide03 NettoOT" panose="02000500000000000000" pitchFamily="2" charset="0"/>
            </a:endParaRPr>
          </a:p>
        </p:txBody>
      </p:sp>
      <p:sp>
        <p:nvSpPr>
          <p:cNvPr id="35" name="TextBox 34"/>
          <p:cNvSpPr txBox="1"/>
          <p:nvPr/>
        </p:nvSpPr>
        <p:spPr>
          <a:xfrm>
            <a:off x="5941000" y="3898325"/>
            <a:ext cx="5996208" cy="584775"/>
          </a:xfrm>
          <a:prstGeom prst="rect">
            <a:avLst/>
          </a:prstGeom>
          <a:noFill/>
        </p:spPr>
        <p:txBody>
          <a:bodyPr wrap="square">
            <a:spAutoFit/>
          </a:bodyPr>
          <a:lstStyle/>
          <a:p>
            <a:r>
              <a:rPr lang="vi-VN" sz="3200" b="1">
                <a:solidFill>
                  <a:srgbClr val="131A43"/>
                </a:solidFill>
                <a:latin typeface="#9Slide03 NettoOT" panose="02000500000000000000" pitchFamily="2" charset="0"/>
                <a:ea typeface="#9Slide03 Roboto Slab Thin" pitchFamily="2" charset="0"/>
              </a:rPr>
              <a:t>GVHD: </a:t>
            </a:r>
            <a:r>
              <a:rPr lang="en-US" sz="3200" b="1">
                <a:solidFill>
                  <a:srgbClr val="131A43"/>
                </a:solidFill>
                <a:latin typeface="#9Slide03 NettoOT" panose="02000500000000000000" pitchFamily="2" charset="0"/>
                <a:ea typeface="#9Slide03 Roboto Slab Thin" pitchFamily="2" charset="0"/>
              </a:rPr>
              <a:t>TS</a:t>
            </a:r>
            <a:r>
              <a:rPr lang="en-US" sz="3200" b="1" dirty="0">
                <a:solidFill>
                  <a:srgbClr val="131A43"/>
                </a:solidFill>
                <a:latin typeface="#9Slide03 NettoOT" panose="02000500000000000000" pitchFamily="2" charset="0"/>
                <a:ea typeface="#9Slide03 Roboto Slab Thin" pitchFamily="2" charset="0"/>
              </a:rPr>
              <a:t>. </a:t>
            </a:r>
            <a:r>
              <a:rPr lang="en-US" sz="3200" b="1" dirty="0" err="1">
                <a:solidFill>
                  <a:srgbClr val="131A43"/>
                </a:solidFill>
                <a:latin typeface="#9Slide03 NettoOT" panose="02000500000000000000" pitchFamily="2" charset="0"/>
                <a:ea typeface="#9Slide03 Roboto Slab Thin" pitchFamily="2" charset="0"/>
              </a:rPr>
              <a:t>Nguyễn</a:t>
            </a:r>
            <a:r>
              <a:rPr lang="en-US" sz="3200" b="1" dirty="0">
                <a:solidFill>
                  <a:srgbClr val="131A43"/>
                </a:solidFill>
                <a:latin typeface="#9Slide03 NettoOT" panose="02000500000000000000" pitchFamily="2" charset="0"/>
                <a:ea typeface="#9Slide03 Roboto Slab Thin" pitchFamily="2" charset="0"/>
              </a:rPr>
              <a:t> </a:t>
            </a:r>
            <a:r>
              <a:rPr lang="en-US" sz="3200" b="1" dirty="0" err="1">
                <a:solidFill>
                  <a:srgbClr val="131A43"/>
                </a:solidFill>
                <a:latin typeface="#9Slide03 NettoOT" panose="02000500000000000000" pitchFamily="2" charset="0"/>
                <a:ea typeface="#9Slide03 Roboto Slab Thin" pitchFamily="2" charset="0"/>
              </a:rPr>
              <a:t>Thị</a:t>
            </a:r>
            <a:r>
              <a:rPr lang="en-US" sz="3200" b="1" dirty="0">
                <a:solidFill>
                  <a:srgbClr val="131A43"/>
                </a:solidFill>
                <a:latin typeface="#9Slide03 NettoOT" panose="02000500000000000000" pitchFamily="2" charset="0"/>
                <a:ea typeface="#9Slide03 Roboto Slab Thin" pitchFamily="2" charset="0"/>
              </a:rPr>
              <a:t> </a:t>
            </a:r>
            <a:r>
              <a:rPr lang="en-US" sz="3200" b="1" dirty="0" err="1">
                <a:solidFill>
                  <a:srgbClr val="131A43"/>
                </a:solidFill>
                <a:latin typeface="#9Slide03 NettoOT" panose="02000500000000000000" pitchFamily="2" charset="0"/>
                <a:ea typeface="#9Slide03 Roboto Slab Thin" pitchFamily="2" charset="0"/>
              </a:rPr>
              <a:t>Tuyết</a:t>
            </a:r>
            <a:r>
              <a:rPr lang="en-US" sz="3200" b="1" dirty="0">
                <a:solidFill>
                  <a:srgbClr val="131A43"/>
                </a:solidFill>
                <a:latin typeface="#9Slide03 NettoOT" panose="02000500000000000000" pitchFamily="2" charset="0"/>
                <a:ea typeface="#9Slide03 Roboto Slab Thin" pitchFamily="2" charset="0"/>
              </a:rPr>
              <a:t> </a:t>
            </a:r>
            <a:r>
              <a:rPr lang="en-US" sz="3200" b="1" dirty="0" err="1">
                <a:solidFill>
                  <a:srgbClr val="131A43"/>
                </a:solidFill>
                <a:latin typeface="#9Slide03 NettoOT" panose="02000500000000000000" pitchFamily="2" charset="0"/>
                <a:ea typeface="#9Slide03 Roboto Slab Thin" pitchFamily="2" charset="0"/>
              </a:rPr>
              <a:t>Hải</a:t>
            </a:r>
            <a:r>
              <a:rPr lang="vi-VN" sz="3200" b="1">
                <a:solidFill>
                  <a:srgbClr val="131A43"/>
                </a:solidFill>
                <a:latin typeface="#9Slide03 NettoOT" panose="02000500000000000000" pitchFamily="2" charset="0"/>
                <a:ea typeface="#9Slide03 Roboto Slab Thin" pitchFamily="2" charset="0"/>
              </a:rPr>
              <a:t> </a:t>
            </a:r>
            <a:endParaRPr lang="vi-VN" sz="3200" b="1" dirty="0">
              <a:solidFill>
                <a:srgbClr val="131A43"/>
              </a:solidFill>
              <a:latin typeface="#9Slide03 NettoOT" panose="02000500000000000000" pitchFamily="2" charset="0"/>
              <a:ea typeface="#9Slide03 Roboto Slab Thin" pitchFamily="2"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68" y="112712"/>
            <a:ext cx="608636" cy="608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188640" y="3583194"/>
            <a:ext cx="4947240" cy="3298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inVertical)">
                                      <p:cBhvr>
                                        <p:cTn id="16" dur="500"/>
                                        <p:tgtEl>
                                          <p:spTgt spid="23"/>
                                        </p:tgtEl>
                                      </p:cBhvr>
                                    </p:animEffect>
                                  </p:childTnLst>
                                </p:cTn>
                              </p:par>
                            </p:childTnLst>
                          </p:cTn>
                        </p:par>
                        <p:par>
                          <p:cTn id="17" fill="hold">
                            <p:stCondLst>
                              <p:cond delay="500"/>
                            </p:stCondLst>
                            <p:childTnLst>
                              <p:par>
                                <p:cTn id="18" presetID="16" presetClass="entr" presetSubtype="37"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Vertical)">
                                      <p:cBhvr>
                                        <p:cTn id="20" dur="750"/>
                                        <p:tgtEl>
                                          <p:spTgt spid="3"/>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barn(inVertical)">
                                      <p:cBhvr>
                                        <p:cTn id="24" dur="750"/>
                                        <p:tgtEl>
                                          <p:spTgt spid="35"/>
                                        </p:tgtEl>
                                      </p:cBhvr>
                                    </p:animEffect>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fill="hold"/>
                                        <p:tgtEl>
                                          <p:spTgt spid="60"/>
                                        </p:tgtEl>
                                        <p:attrNameLst>
                                          <p:attrName>ppt_x</p:attrName>
                                        </p:attrNameLst>
                                      </p:cBhvr>
                                      <p:tavLst>
                                        <p:tav tm="0">
                                          <p:val>
                                            <p:strVal val="#ppt_x"/>
                                          </p:val>
                                        </p:tav>
                                        <p:tav tm="100000">
                                          <p:val>
                                            <p:strVal val="#ppt_x"/>
                                          </p:val>
                                        </p:tav>
                                      </p:tavLst>
                                    </p:anim>
                                    <p:anim calcmode="lin" valueType="num">
                                      <p:cBhvr additive="base">
                                        <p:cTn id="29" dur="500" fill="hold"/>
                                        <p:tgtEl>
                                          <p:spTgt spid="6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25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5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25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25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125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125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125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ppt_x"/>
                                          </p:val>
                                        </p:tav>
                                        <p:tav tm="100000">
                                          <p:val>
                                            <p:strVal val="#ppt_x"/>
                                          </p:val>
                                        </p:tav>
                                      </p:tavLst>
                                    </p:anim>
                                    <p:anim calcmode="lin" valueType="num">
                                      <p:cBhvr additive="base">
                                        <p:cTn id="57" dur="50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125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125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fill="hold"/>
                                        <p:tgtEl>
                                          <p:spTgt spid="27"/>
                                        </p:tgtEl>
                                        <p:attrNameLst>
                                          <p:attrName>ppt_x</p:attrName>
                                        </p:attrNameLst>
                                      </p:cBhvr>
                                      <p:tavLst>
                                        <p:tav tm="0">
                                          <p:val>
                                            <p:strVal val="#ppt_x"/>
                                          </p:val>
                                        </p:tav>
                                        <p:tav tm="100000">
                                          <p:val>
                                            <p:strVal val="#ppt_x"/>
                                          </p:val>
                                        </p:tav>
                                      </p:tavLst>
                                    </p:anim>
                                    <p:anim calcmode="lin" valueType="num">
                                      <p:cBhvr additive="base">
                                        <p:cTn id="6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bldLvl="0" animBg="1"/>
      <p:bldP spid="2" grpId="0" bldLvl="0" animBg="1"/>
      <p:bldP spid="60" grpId="0" bldLvl="0" animBg="1"/>
      <p:bldP spid="21" grpId="0"/>
      <p:bldP spid="23" grpId="0"/>
      <p:bldP spid="3" grpId="0"/>
      <p:bldP spid="5" grpId="0" bldLvl="0" animBg="1"/>
      <p:bldP spid="6" grpId="0" bldLvl="0" animBg="1"/>
      <p:bldP spid="20" grpId="0" bldLvl="0" animBg="1"/>
      <p:bldP spid="22" grpId="0" bldLvl="0" animBg="1"/>
      <p:bldP spid="26" grpId="0" bldLvl="0" animBg="1"/>
      <p:bldP spid="27" grpId="0" bldLvl="0" animBg="1"/>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p:cNvSpPr/>
          <p:nvPr/>
        </p:nvSpPr>
        <p:spPr>
          <a:xfrm>
            <a:off x="3335069" y="1292771"/>
            <a:ext cx="5617537" cy="4971842"/>
          </a:xfrm>
          <a:prstGeom prst="roundRect">
            <a:avLst>
              <a:gd name="adj" fmla="val 8409"/>
            </a:avLst>
          </a:prstGeom>
          <a:solidFill>
            <a:srgbClr val="1111C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Rectangle: Rounded Corners 1"/>
          <p:cNvSpPr/>
          <p:nvPr/>
        </p:nvSpPr>
        <p:spPr>
          <a:xfrm>
            <a:off x="3400637" y="1355532"/>
            <a:ext cx="5486400" cy="4846320"/>
          </a:xfrm>
          <a:prstGeom prst="roundRect">
            <a:avLst>
              <a:gd name="adj" fmla="val 8409"/>
            </a:avLst>
          </a:prstGeom>
          <a:solidFill>
            <a:srgbClr val="F8F9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73" name="Group 72"/>
          <p:cNvGrpSpPr/>
          <p:nvPr/>
        </p:nvGrpSpPr>
        <p:grpSpPr>
          <a:xfrm>
            <a:off x="4282161" y="1606599"/>
            <a:ext cx="3882322" cy="3958630"/>
            <a:chOff x="3585329" y="1142066"/>
            <a:chExt cx="4431883" cy="4431883"/>
          </a:xfrm>
        </p:grpSpPr>
        <p:sp>
          <p:nvSpPr>
            <p:cNvPr id="56" name="Freeform: Shape 55"/>
            <p:cNvSpPr/>
            <p:nvPr/>
          </p:nvSpPr>
          <p:spPr>
            <a:xfrm>
              <a:off x="5861169" y="1142066"/>
              <a:ext cx="2156043" cy="2156043"/>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3600" kern="1200">
                <a:latin typeface="#9Slide03 NettoOT" panose="02000500000000000000" pitchFamily="2" charset="0"/>
              </a:endParaRPr>
            </a:p>
          </p:txBody>
        </p:sp>
        <p:sp>
          <p:nvSpPr>
            <p:cNvPr id="59" name="Freeform: Shape 58"/>
            <p:cNvSpPr/>
            <p:nvPr/>
          </p:nvSpPr>
          <p:spPr>
            <a:xfrm>
              <a:off x="5861169" y="3417906"/>
              <a:ext cx="2156043" cy="2156043"/>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3600" kern="1200">
                <a:latin typeface="#9Slide03 NettoOT" panose="02000500000000000000" pitchFamily="2" charset="0"/>
              </a:endParaRPr>
            </a:p>
          </p:txBody>
        </p:sp>
        <p:sp>
          <p:nvSpPr>
            <p:cNvPr id="58" name="Freeform: Shape 57"/>
            <p:cNvSpPr/>
            <p:nvPr/>
          </p:nvSpPr>
          <p:spPr>
            <a:xfrm>
              <a:off x="3585329" y="3417906"/>
              <a:ext cx="2156043" cy="2156043"/>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3600" kern="1200">
                <a:latin typeface="#9Slide03 NettoOT" panose="02000500000000000000" pitchFamily="2" charset="0"/>
              </a:endParaRPr>
            </a:p>
          </p:txBody>
        </p:sp>
        <p:sp>
          <p:nvSpPr>
            <p:cNvPr id="57" name="Freeform: Shape 56"/>
            <p:cNvSpPr/>
            <p:nvPr/>
          </p:nvSpPr>
          <p:spPr>
            <a:xfrm>
              <a:off x="3585329" y="1142066"/>
              <a:ext cx="2156043" cy="2156043"/>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3600" kern="1200">
                <a:latin typeface="#9Slide03 NettoOT" panose="02000500000000000000" pitchFamily="2" charset="0"/>
              </a:endParaRPr>
            </a:p>
          </p:txBody>
        </p:sp>
      </p:grpSp>
      <p:sp>
        <p:nvSpPr>
          <p:cNvPr id="61" name="TextBox 60"/>
          <p:cNvSpPr txBox="1"/>
          <p:nvPr/>
        </p:nvSpPr>
        <p:spPr>
          <a:xfrm>
            <a:off x="9001243" y="1835296"/>
            <a:ext cx="2289797" cy="646331"/>
          </a:xfrm>
          <a:prstGeom prst="rect">
            <a:avLst/>
          </a:prstGeom>
          <a:noFill/>
        </p:spPr>
        <p:txBody>
          <a:bodyPr wrap="square">
            <a:spAutoFit/>
          </a:bodyPr>
          <a:lstStyle/>
          <a:p>
            <a:r>
              <a:rPr lang="vi-VN" sz="3600">
                <a:solidFill>
                  <a:srgbClr val="023047"/>
                </a:solidFill>
                <a:latin typeface="#9Slide03 NettoOT" panose="02000500000000000000" pitchFamily="2" charset="0"/>
              </a:rPr>
              <a:t>Tổng quan</a:t>
            </a:r>
            <a:endParaRPr lang="en-US" sz="3600" dirty="0">
              <a:solidFill>
                <a:srgbClr val="023047"/>
              </a:solidFill>
              <a:latin typeface="#9Slide03 NettoOT" panose="02000500000000000000" pitchFamily="2" charset="0"/>
            </a:endParaRPr>
          </a:p>
        </p:txBody>
      </p:sp>
      <p:sp>
        <p:nvSpPr>
          <p:cNvPr id="62" name="TextBox 61"/>
          <p:cNvSpPr txBox="1"/>
          <p:nvPr/>
        </p:nvSpPr>
        <p:spPr>
          <a:xfrm>
            <a:off x="9048649" y="4499892"/>
            <a:ext cx="2289797" cy="646331"/>
          </a:xfrm>
          <a:prstGeom prst="rect">
            <a:avLst/>
          </a:prstGeom>
          <a:noFill/>
          <a:ln>
            <a:noFill/>
          </a:ln>
        </p:spPr>
        <p:txBody>
          <a:bodyPr wrap="square">
            <a:spAutoFit/>
          </a:bodyPr>
          <a:lstStyle/>
          <a:p>
            <a:r>
              <a:rPr lang="vi-VN" sz="3600">
                <a:solidFill>
                  <a:srgbClr val="023047"/>
                </a:solidFill>
                <a:latin typeface="#9Slide03 NettoOT" panose="02000500000000000000" pitchFamily="2" charset="0"/>
              </a:rPr>
              <a:t>Thuật toán</a:t>
            </a:r>
            <a:endParaRPr lang="en-US" sz="3600" dirty="0">
              <a:solidFill>
                <a:srgbClr val="023047"/>
              </a:solidFill>
              <a:latin typeface="#9Slide03 NettoOT" panose="02000500000000000000" pitchFamily="2" charset="0"/>
            </a:endParaRPr>
          </a:p>
        </p:txBody>
      </p:sp>
      <p:sp>
        <p:nvSpPr>
          <p:cNvPr id="63" name="TextBox 62"/>
          <p:cNvSpPr txBox="1"/>
          <p:nvPr/>
        </p:nvSpPr>
        <p:spPr>
          <a:xfrm>
            <a:off x="280310" y="4076359"/>
            <a:ext cx="3053493" cy="1198880"/>
          </a:xfrm>
          <a:prstGeom prst="rect">
            <a:avLst/>
          </a:prstGeom>
          <a:noFill/>
        </p:spPr>
        <p:txBody>
          <a:bodyPr wrap="square">
            <a:spAutoFit/>
          </a:bodyPr>
          <a:lstStyle/>
          <a:p>
            <a:pPr algn="r"/>
            <a:r>
              <a:rPr lang="vi-VN" sz="3600">
                <a:solidFill>
                  <a:srgbClr val="023047"/>
                </a:solidFill>
                <a:latin typeface="#9Slide03 NettoOT" panose="02000500000000000000" pitchFamily="2" charset="0"/>
              </a:rPr>
              <a:t>Ưu nhược điểm</a:t>
            </a:r>
          </a:p>
          <a:p>
            <a:pPr algn="r"/>
            <a:endParaRPr lang="en-US" sz="3600" dirty="0">
              <a:solidFill>
                <a:srgbClr val="023047"/>
              </a:solidFill>
              <a:latin typeface="#9Slide03 NettoOT" panose="02000500000000000000" pitchFamily="2" charset="0"/>
            </a:endParaRPr>
          </a:p>
        </p:txBody>
      </p:sp>
      <p:sp>
        <p:nvSpPr>
          <p:cNvPr id="64" name="TextBox 63"/>
          <p:cNvSpPr txBox="1"/>
          <p:nvPr/>
        </p:nvSpPr>
        <p:spPr>
          <a:xfrm>
            <a:off x="650499" y="1941244"/>
            <a:ext cx="2534742" cy="646331"/>
          </a:xfrm>
          <a:prstGeom prst="rect">
            <a:avLst/>
          </a:prstGeom>
          <a:noFill/>
        </p:spPr>
        <p:txBody>
          <a:bodyPr wrap="square">
            <a:spAutoFit/>
          </a:bodyPr>
          <a:lstStyle/>
          <a:p>
            <a:pPr algn="r"/>
            <a:r>
              <a:rPr lang="vi-VN" sz="3600">
                <a:solidFill>
                  <a:srgbClr val="023047"/>
                </a:solidFill>
                <a:latin typeface="#9Slide03 NettoOT" panose="02000500000000000000" pitchFamily="2" charset="0"/>
              </a:rPr>
              <a:t>Demo</a:t>
            </a:r>
            <a:endParaRPr lang="en-US" sz="3600" dirty="0">
              <a:solidFill>
                <a:srgbClr val="023047"/>
              </a:solidFill>
              <a:latin typeface="#9Slide03 NettoOT" panose="02000500000000000000" pitchFamily="2" charset="0"/>
            </a:endParaRPr>
          </a:p>
        </p:txBody>
      </p:sp>
      <p:sp>
        <p:nvSpPr>
          <p:cNvPr id="74" name="TextBox 73"/>
          <p:cNvSpPr txBox="1"/>
          <p:nvPr/>
        </p:nvSpPr>
        <p:spPr>
          <a:xfrm>
            <a:off x="161275" y="356533"/>
            <a:ext cx="12192000" cy="830997"/>
          </a:xfrm>
          <a:prstGeom prst="rect">
            <a:avLst/>
          </a:prstGeom>
          <a:noFill/>
        </p:spPr>
        <p:txBody>
          <a:bodyPr wrap="square" lIns="91440" tIns="45720" rIns="91440" bIns="45720" rtlCol="0" anchor="t">
            <a:spAutoFit/>
          </a:bodyPr>
          <a:lstStyle>
            <a:defPPr>
              <a:defRPr lang="en-US"/>
            </a:defPPr>
            <a:lvl1pPr algn="ctr">
              <a:defRPr sz="4000" b="1">
                <a:gradFill flip="none" rotWithShape="1">
                  <a:gsLst>
                    <a:gs pos="0">
                      <a:srgbClr val="A72CF8"/>
                    </a:gs>
                    <a:gs pos="100000">
                      <a:srgbClr val="4A20D4"/>
                    </a:gs>
                  </a:gsLst>
                  <a:path path="circle">
                    <a:fillToRect l="100000" t="100000"/>
                  </a:path>
                  <a:tileRect r="-100000" b="-100000"/>
                </a:gradFill>
                <a:latin typeface="#9Slide03 Bebas Neue Bold" panose="020B0606020202050201" pitchFamily="34" charset="0"/>
              </a:defRPr>
            </a:lvl1pPr>
          </a:lstStyle>
          <a:p>
            <a:r>
              <a:rPr lang="vi-VN" sz="4800">
                <a:solidFill>
                  <a:srgbClr val="000092"/>
                </a:solidFill>
                <a:latin typeface="#9Slide03 IcielPanton Light" panose="00000400000000000000" pitchFamily="2" charset="0"/>
                <a:ea typeface="#9Slide03 Roboto Condensed" panose="02000000000000000000" pitchFamily="2" charset="0"/>
                <a:cs typeface="Gentium Book Plus" panose="02000503060000020004" pitchFamily="2" charset="0"/>
              </a:rPr>
              <a:t>NỘI DUNG TRÌNH BÀY</a:t>
            </a:r>
            <a:endParaRPr lang="vi-VN" sz="4800" dirty="0">
              <a:solidFill>
                <a:srgbClr val="000092"/>
              </a:solidFill>
              <a:latin typeface="#9Slide03 IcielPanton Light" panose="00000400000000000000" pitchFamily="2" charset="0"/>
              <a:ea typeface="#9Slide03 Roboto Condensed" panose="02000000000000000000" pitchFamily="2" charset="0"/>
              <a:cs typeface="Gentium Book Plus" panose="02000503060000020004" pitchFamily="2" charset="0"/>
            </a:endParaRPr>
          </a:p>
        </p:txBody>
      </p:sp>
      <p:sp>
        <p:nvSpPr>
          <p:cNvPr id="75" name="TextBox 74"/>
          <p:cNvSpPr txBox="1"/>
          <p:nvPr/>
        </p:nvSpPr>
        <p:spPr>
          <a:xfrm>
            <a:off x="8269425" y="1666332"/>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1</a:t>
            </a:r>
            <a:endParaRPr lang="en-US" sz="4400" b="1">
              <a:solidFill>
                <a:srgbClr val="131A43"/>
              </a:solidFill>
              <a:latin typeface="#9Slide03 NettoOT" panose="02000500000000000000" pitchFamily="2" charset="0"/>
            </a:endParaRPr>
          </a:p>
        </p:txBody>
      </p:sp>
      <p:sp>
        <p:nvSpPr>
          <p:cNvPr id="76" name="TextBox 75"/>
          <p:cNvSpPr txBox="1"/>
          <p:nvPr/>
        </p:nvSpPr>
        <p:spPr>
          <a:xfrm>
            <a:off x="3302814" y="4313738"/>
            <a:ext cx="744982" cy="769441"/>
          </a:xfrm>
          <a:prstGeom prst="rect">
            <a:avLst/>
          </a:prstGeom>
          <a:noFill/>
        </p:spPr>
        <p:txBody>
          <a:bodyPr wrap="square" rtlCol="0">
            <a:spAutoFit/>
          </a:bodyPr>
          <a:lstStyle/>
          <a:p>
            <a:pPr algn="ctr"/>
            <a:r>
              <a:rPr lang="vi-VN" sz="4400" b="1">
                <a:solidFill>
                  <a:srgbClr val="3399FF"/>
                </a:solidFill>
                <a:latin typeface="#9Slide03 NettoOT" panose="02000500000000000000" pitchFamily="2" charset="0"/>
              </a:rPr>
              <a:t>3</a:t>
            </a:r>
            <a:endParaRPr lang="en-US" sz="4400" b="1">
              <a:solidFill>
                <a:srgbClr val="3399FF"/>
              </a:solidFill>
              <a:latin typeface="#9Slide03 NettoOT" panose="02000500000000000000" pitchFamily="2" charset="0"/>
            </a:endParaRPr>
          </a:p>
        </p:txBody>
      </p:sp>
      <p:cxnSp>
        <p:nvCxnSpPr>
          <p:cNvPr id="78" name="Connector: Elbow 77"/>
          <p:cNvCxnSpPr/>
          <p:nvPr/>
        </p:nvCxnSpPr>
        <p:spPr>
          <a:xfrm flipV="1">
            <a:off x="7882167" y="2435773"/>
            <a:ext cx="1249018" cy="332001"/>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3" name="Connector: Elbow 82"/>
          <p:cNvCxnSpPr/>
          <p:nvPr/>
        </p:nvCxnSpPr>
        <p:spPr>
          <a:xfrm>
            <a:off x="7745517" y="4706559"/>
            <a:ext cx="1480702" cy="376620"/>
          </a:xfrm>
          <a:prstGeom prst="bentConnector3">
            <a:avLst>
              <a:gd name="adj1" fmla="val 50000"/>
            </a:avLst>
          </a:prstGeom>
          <a:ln w="19050">
            <a:solidFill>
              <a:srgbClr val="3333CC">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6" name="Connector: Elbow 85"/>
          <p:cNvCxnSpPr/>
          <p:nvPr/>
        </p:nvCxnSpPr>
        <p:spPr>
          <a:xfrm flipV="1">
            <a:off x="3239026" y="4682816"/>
            <a:ext cx="1560552" cy="378429"/>
          </a:xfrm>
          <a:prstGeom prst="bentConnector3">
            <a:avLst>
              <a:gd name="adj1" fmla="val 50000"/>
            </a:avLst>
          </a:prstGeom>
          <a:ln w="19050">
            <a:solidFill>
              <a:srgbClr val="3399FF">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8322860" y="4291804"/>
            <a:ext cx="744982" cy="769441"/>
          </a:xfrm>
          <a:prstGeom prst="rect">
            <a:avLst/>
          </a:prstGeom>
          <a:noFill/>
        </p:spPr>
        <p:txBody>
          <a:bodyPr wrap="square" rtlCol="0">
            <a:spAutoFit/>
          </a:bodyPr>
          <a:lstStyle/>
          <a:p>
            <a:pPr algn="ctr"/>
            <a:r>
              <a:rPr lang="vi-VN" sz="4400" b="1">
                <a:solidFill>
                  <a:srgbClr val="000092"/>
                </a:solidFill>
                <a:latin typeface="#9Slide03 NettoOT" panose="02000500000000000000" pitchFamily="2" charset="0"/>
              </a:rPr>
              <a:t>2</a:t>
            </a:r>
            <a:endParaRPr lang="en-US" sz="4400" b="1">
              <a:solidFill>
                <a:srgbClr val="000092"/>
              </a:solidFill>
              <a:latin typeface="#9Slide03 NettoOT" panose="02000500000000000000" pitchFamily="2" charset="0"/>
            </a:endParaRPr>
          </a:p>
        </p:txBody>
      </p:sp>
      <p:cxnSp>
        <p:nvCxnSpPr>
          <p:cNvPr id="90" name="Connector: Elbow 89"/>
          <p:cNvCxnSpPr/>
          <p:nvPr/>
        </p:nvCxnSpPr>
        <p:spPr>
          <a:xfrm>
            <a:off x="3156490" y="2498809"/>
            <a:ext cx="1445895" cy="313493"/>
          </a:xfrm>
          <a:prstGeom prst="bentConnector3">
            <a:avLst>
              <a:gd name="adj1" fmla="val 50000"/>
            </a:avLst>
          </a:prstGeom>
          <a:ln w="19050">
            <a:solidFill>
              <a:srgbClr val="3399FF">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293031" y="1835296"/>
            <a:ext cx="744982" cy="769441"/>
          </a:xfrm>
          <a:prstGeom prst="rect">
            <a:avLst/>
          </a:prstGeom>
          <a:noFill/>
        </p:spPr>
        <p:txBody>
          <a:bodyPr wrap="square" rtlCol="0">
            <a:spAutoFit/>
          </a:bodyPr>
          <a:lstStyle/>
          <a:p>
            <a:pPr algn="ctr"/>
            <a:r>
              <a:rPr lang="vi-VN" sz="4400" b="1">
                <a:solidFill>
                  <a:srgbClr val="66CCFF"/>
                </a:solidFill>
                <a:latin typeface="#9Slide03 NettoOT" panose="02000500000000000000" pitchFamily="2" charset="0"/>
              </a:rPr>
              <a:t>4</a:t>
            </a:r>
            <a:endParaRPr lang="en-US" sz="4400" b="1">
              <a:solidFill>
                <a:srgbClr val="66CCFF"/>
              </a:solidFill>
              <a:latin typeface="#9Slide03 NettoOT" panose="02000500000000000000" pitchFamily="2" charset="0"/>
            </a:endParaRPr>
          </a:p>
        </p:txBody>
      </p:sp>
      <p:cxnSp>
        <p:nvCxnSpPr>
          <p:cNvPr id="8" name="Connector: Elbow 7"/>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1657852" y="6416644"/>
            <a:ext cx="753449" cy="753449"/>
            <a:chOff x="-604988" y="-51894"/>
            <a:chExt cx="1408758" cy="1408759"/>
          </a:xfrm>
        </p:grpSpPr>
        <p:sp>
          <p:nvSpPr>
            <p:cNvPr id="10" name="Freeform: Shape 9"/>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1" name="Freeform: Shape 10"/>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2" name="Freeform: Shape 11"/>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3" name="Freeform: Shape 12"/>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4" name="Oval 13"/>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nector: Elbow 14"/>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Connector: Elbow 16"/>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or: Elbow 18"/>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nector: Elbow 20"/>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Connector: Elbow 22"/>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750" fill="hold"/>
                                        <p:tgtEl>
                                          <p:spTgt spid="9"/>
                                        </p:tgtEl>
                                        <p:attrNameLst>
                                          <p:attrName>r</p:attrName>
                                        </p:attrNameLst>
                                      </p:cBhvr>
                                    </p:animRot>
                                  </p:childTnLst>
                                </p:cTn>
                              </p:par>
                              <p:par>
                                <p:cTn id="7" presetID="2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right)">
                                      <p:cBhvr>
                                        <p:cTn id="9" dur="750"/>
                                        <p:tgtEl>
                                          <p:spTgt spid="8"/>
                                        </p:tgtEl>
                                      </p:cBhvr>
                                    </p:animEffect>
                                  </p:childTnLst>
                                </p:cTn>
                              </p:par>
                              <p:par>
                                <p:cTn id="10" presetID="10" presetClass="entr" presetSubtype="0" repeatCount="5000" fill="hold" grpId="1"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4" dur="750" fill="hold"/>
                                        <p:tgtEl>
                                          <p:spTgt spid="14"/>
                                        </p:tgtEl>
                                        <p:attrNameLst>
                                          <p:attrName>ppt_x</p:attrName>
                                          <p:attrName>ppt_y</p:attrName>
                                        </p:attrNameLst>
                                      </p:cBhvr>
                                    </p:animMotion>
                                  </p:childTnLst>
                                </p:cTn>
                              </p:par>
                              <p:par>
                                <p:cTn id="15" presetID="22" presetClass="entr" presetSubtype="2"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750"/>
                                        <p:tgtEl>
                                          <p:spTgt spid="15"/>
                                        </p:tgtEl>
                                      </p:cBhvr>
                                    </p:animEffect>
                                  </p:childTnLst>
                                </p:cTn>
                              </p:par>
                              <p:par>
                                <p:cTn id="18" presetID="10" presetClass="entr" presetSubtype="0" repeatCount="500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50"/>
                                        <p:tgtEl>
                                          <p:spTgt spid="16"/>
                                        </p:tgtEl>
                                      </p:cBhvr>
                                    </p:animEffect>
                                  </p:childTnLst>
                                </p:cTn>
                              </p:par>
                              <p:par>
                                <p:cTn id="21"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22" dur="750" fill="hold"/>
                                        <p:tgtEl>
                                          <p:spTgt spid="16"/>
                                        </p:tgtEl>
                                        <p:attrNameLst>
                                          <p:attrName>ppt_x</p:attrName>
                                          <p:attrName>ppt_y</p:attrName>
                                        </p:attrNameLst>
                                      </p:cBhvr>
                                      <p:rCtr x="-9453" y="2361"/>
                                    </p:animMotion>
                                  </p:childTnLst>
                                </p:cTn>
                              </p:par>
                              <p:par>
                                <p:cTn id="23" presetID="22" presetClass="entr" presetSubtype="2" fill="hold"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750"/>
                                        <p:tgtEl>
                                          <p:spTgt spid="17"/>
                                        </p:tgtEl>
                                      </p:cBhvr>
                                    </p:animEffect>
                                  </p:childTnLst>
                                </p:cTn>
                              </p:par>
                              <p:par>
                                <p:cTn id="26" presetID="10" presetClass="entr" presetSubtype="0" repeatCount="5000" fill="hold" grpId="1" nodeType="with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50"/>
                                        <p:tgtEl>
                                          <p:spTgt spid="18"/>
                                        </p:tgtEl>
                                      </p:cBhvr>
                                    </p:animEffect>
                                  </p:childTnLst>
                                </p:cTn>
                              </p:par>
                              <p:par>
                                <p:cTn id="29"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18"/>
                                        </p:tgtEl>
                                        <p:attrNameLst>
                                          <p:attrName>ppt_x</p:attrName>
                                          <p:attrName>ppt_y</p:attrName>
                                        </p:attrNameLst>
                                      </p:cBhvr>
                                      <p:rCtr x="-9453" y="2361"/>
                                    </p:animMotion>
                                  </p:childTnLst>
                                </p:cTn>
                              </p:par>
                              <p:par>
                                <p:cTn id="31" presetID="22" presetClass="entr" presetSubtype="2" fill="hold" nodeType="withEffect">
                                  <p:stCondLst>
                                    <p:cond delay="250"/>
                                  </p:stCondLst>
                                  <p:childTnLst>
                                    <p:set>
                                      <p:cBhvr>
                                        <p:cTn id="32" dur="1" fill="hold">
                                          <p:stCondLst>
                                            <p:cond delay="0"/>
                                          </p:stCondLst>
                                        </p:cTn>
                                        <p:tgtEl>
                                          <p:spTgt spid="19"/>
                                        </p:tgtEl>
                                        <p:attrNameLst>
                                          <p:attrName>style.visibility</p:attrName>
                                        </p:attrNameLst>
                                      </p:cBhvr>
                                      <p:to>
                                        <p:strVal val="visible"/>
                                      </p:to>
                                    </p:set>
                                    <p:animEffect transition="in" filter="wipe(right)">
                                      <p:cBhvr>
                                        <p:cTn id="33" dur="750"/>
                                        <p:tgtEl>
                                          <p:spTgt spid="19"/>
                                        </p:tgtEl>
                                      </p:cBhvr>
                                    </p:animEffect>
                                  </p:childTnLst>
                                </p:cTn>
                              </p:par>
                              <p:par>
                                <p:cTn id="34" presetID="10" presetClass="entr" presetSubtype="0" repeatCount="5000" fill="hold" grpId="1" nodeType="withEffect">
                                  <p:stCondLst>
                                    <p:cond delay="25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50"/>
                                        <p:tgtEl>
                                          <p:spTgt spid="20"/>
                                        </p:tgtEl>
                                      </p:cBhvr>
                                    </p:animEffect>
                                  </p:childTnLst>
                                </p:cTn>
                              </p:par>
                              <p:par>
                                <p:cTn id="37"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38" dur="750" fill="hold"/>
                                        <p:tgtEl>
                                          <p:spTgt spid="20"/>
                                        </p:tgtEl>
                                        <p:attrNameLst>
                                          <p:attrName>ppt_x</p:attrName>
                                          <p:attrName>ppt_y</p:attrName>
                                        </p:attrNameLst>
                                      </p:cBhvr>
                                      <p:rCtr x="-9453" y="2361"/>
                                    </p:animMotion>
                                  </p:childTnLst>
                                </p:cTn>
                              </p:par>
                              <p:par>
                                <p:cTn id="39" presetID="22" presetClass="entr" presetSubtype="2" fill="hold" nodeType="withEffect">
                                  <p:stCondLst>
                                    <p:cond delay="75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750"/>
                                        <p:tgtEl>
                                          <p:spTgt spid="21"/>
                                        </p:tgtEl>
                                      </p:cBhvr>
                                    </p:animEffect>
                                  </p:childTnLst>
                                </p:cTn>
                              </p:par>
                              <p:par>
                                <p:cTn id="42" presetID="10" presetClass="entr" presetSubtype="0" repeatCount="5000" fill="hold" grpId="1" nodeType="withEffect">
                                  <p:stCondLst>
                                    <p:cond delay="7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250"/>
                                        <p:tgtEl>
                                          <p:spTgt spid="22"/>
                                        </p:tgtEl>
                                      </p:cBhvr>
                                    </p:animEffect>
                                  </p:childTnLst>
                                </p:cTn>
                              </p:par>
                              <p:par>
                                <p:cTn id="45"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46" dur="750" fill="hold"/>
                                        <p:tgtEl>
                                          <p:spTgt spid="22"/>
                                        </p:tgtEl>
                                        <p:attrNameLst>
                                          <p:attrName>ppt_x</p:attrName>
                                          <p:attrName>ppt_y</p:attrName>
                                        </p:attrNameLst>
                                      </p:cBhvr>
                                      <p:rCtr x="-9453" y="2361"/>
                                    </p:animMotion>
                                  </p:childTnLst>
                                </p:cTn>
                              </p:par>
                              <p:par>
                                <p:cTn id="47" presetID="22" presetClass="entr" presetSubtype="2"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750"/>
                                        <p:tgtEl>
                                          <p:spTgt spid="23"/>
                                        </p:tgtEl>
                                      </p:cBhvr>
                                    </p:animEffect>
                                  </p:childTnLst>
                                </p:cTn>
                              </p:par>
                              <p:par>
                                <p:cTn id="50" presetID="10" presetClass="entr" presetSubtype="0" repeatCount="5000" fill="hold" grpId="1"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50"/>
                                        <p:tgtEl>
                                          <p:spTgt spid="24"/>
                                        </p:tgtEl>
                                      </p:cBhvr>
                                    </p:animEffect>
                                  </p:childTnLst>
                                </p:cTn>
                              </p:par>
                              <p:par>
                                <p:cTn id="53"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54" dur="750" fill="hold"/>
                                        <p:tgtEl>
                                          <p:spTgt spid="24"/>
                                        </p:tgtEl>
                                        <p:attrNameLst>
                                          <p:attrName>ppt_x</p:attrName>
                                          <p:attrName>ppt_y</p:attrName>
                                        </p:attrNameLst>
                                      </p:cBhvr>
                                      <p:rCtr x="-9453" y="2361"/>
                                    </p:animMotion>
                                  </p:childTnLst>
                                </p:cTn>
                              </p:par>
                            </p:childTnLst>
                          </p:cTn>
                        </p:par>
                        <p:par>
                          <p:cTn id="55" fill="hold">
                            <p:stCondLst>
                              <p:cond delay="2000"/>
                            </p:stCondLst>
                            <p:childTnLst>
                              <p:par>
                                <p:cTn id="56" presetID="16" presetClass="entr" presetSubtype="37" fill="hold" grpId="0"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barn(outVertical)">
                                      <p:cBhvr>
                                        <p:cTn id="58" dur="750"/>
                                        <p:tgtEl>
                                          <p:spTgt spid="74"/>
                                        </p:tgtEl>
                                      </p:cBhvr>
                                    </p:animEffect>
                                  </p:childTnLst>
                                </p:cTn>
                              </p:par>
                              <p:par>
                                <p:cTn id="59" presetID="47" presetClass="entr" presetSubtype="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1000"/>
                                        <p:tgtEl>
                                          <p:spTgt spid="2"/>
                                        </p:tgtEl>
                                      </p:cBhvr>
                                    </p:animEffect>
                                    <p:anim calcmode="lin" valueType="num">
                                      <p:cBhvr>
                                        <p:cTn id="62" dur="1000" fill="hold"/>
                                        <p:tgtEl>
                                          <p:spTgt spid="2"/>
                                        </p:tgtEl>
                                        <p:attrNameLst>
                                          <p:attrName>ppt_x</p:attrName>
                                        </p:attrNameLst>
                                      </p:cBhvr>
                                      <p:tavLst>
                                        <p:tav tm="0">
                                          <p:val>
                                            <p:strVal val="#ppt_x"/>
                                          </p:val>
                                        </p:tav>
                                        <p:tav tm="100000">
                                          <p:val>
                                            <p:strVal val="#ppt_x"/>
                                          </p:val>
                                        </p:tav>
                                      </p:tavLst>
                                    </p:anim>
                                    <p:anim calcmode="lin" valueType="num">
                                      <p:cBhvr>
                                        <p:cTn id="63" dur="1000" fill="hold"/>
                                        <p:tgtEl>
                                          <p:spTgt spid="2"/>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nodeType="click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heel(1)">
                                      <p:cBhvr>
                                        <p:cTn id="73" dur="2000"/>
                                        <p:tgtEl>
                                          <p:spTgt spid="7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repeatCount="5000" fill="hold" nodeType="click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100"/>
                                        <p:tgtEl>
                                          <p:spTgt spid="78"/>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10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1000"/>
                                        <p:tgtEl>
                                          <p:spTgt spid="7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repeatCount="5000" fill="hold" nodeType="clickEffect">
                                  <p:stCondLst>
                                    <p:cond delay="0"/>
                                  </p:stCondLst>
                                  <p:childTnLst>
                                    <p:set>
                                      <p:cBhvr>
                                        <p:cTn id="88" dur="1" fill="hold">
                                          <p:stCondLst>
                                            <p:cond delay="0"/>
                                          </p:stCondLst>
                                        </p:cTn>
                                        <p:tgtEl>
                                          <p:spTgt spid="83"/>
                                        </p:tgtEl>
                                        <p:attrNameLst>
                                          <p:attrName>style.visibility</p:attrName>
                                        </p:attrNameLst>
                                      </p:cBhvr>
                                      <p:to>
                                        <p:strVal val="visible"/>
                                      </p:to>
                                    </p:set>
                                    <p:animEffect transition="in" filter="fade">
                                      <p:cBhvr>
                                        <p:cTn id="89" dur="100"/>
                                        <p:tgtEl>
                                          <p:spTgt spid="83"/>
                                        </p:tgtEl>
                                      </p:cBhvr>
                                    </p:animEffect>
                                  </p:childTnLst>
                                </p:cTn>
                              </p:par>
                              <p:par>
                                <p:cTn id="90" presetID="10" presetClass="entr" presetSubtype="0" fill="hold"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1000"/>
                                        <p:tgtEl>
                                          <p:spTgt spid="6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9"/>
                                        </p:tgtEl>
                                        <p:attrNameLst>
                                          <p:attrName>style.visibility</p:attrName>
                                        </p:attrNameLst>
                                      </p:cBhvr>
                                      <p:to>
                                        <p:strVal val="visible"/>
                                      </p:to>
                                    </p:set>
                                    <p:animEffect transition="in" filter="fade">
                                      <p:cBhvr>
                                        <p:cTn id="95" dur="1000"/>
                                        <p:tgtEl>
                                          <p:spTgt spid="8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repeatCount="5000" fill="hold" nodeType="clickEffect">
                                  <p:stCondLst>
                                    <p:cond delay="0"/>
                                  </p:stCondLst>
                                  <p:childTnLst>
                                    <p:set>
                                      <p:cBhvr>
                                        <p:cTn id="99" dur="1" fill="hold">
                                          <p:stCondLst>
                                            <p:cond delay="0"/>
                                          </p:stCondLst>
                                        </p:cTn>
                                        <p:tgtEl>
                                          <p:spTgt spid="86"/>
                                        </p:tgtEl>
                                        <p:attrNameLst>
                                          <p:attrName>style.visibility</p:attrName>
                                        </p:attrNameLst>
                                      </p:cBhvr>
                                      <p:to>
                                        <p:strVal val="visible"/>
                                      </p:to>
                                    </p:set>
                                    <p:animEffect transition="in" filter="fade">
                                      <p:cBhvr>
                                        <p:cTn id="100" dur="100"/>
                                        <p:tgtEl>
                                          <p:spTgt spid="86"/>
                                        </p:tgtEl>
                                      </p:cBhvr>
                                    </p:animEffect>
                                  </p:childTnLst>
                                </p:cTn>
                              </p:par>
                              <p:par>
                                <p:cTn id="101" presetID="10" presetClass="entr" presetSubtype="0" fill="hold"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10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10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repeatCount="5000" fill="hold" nodeType="clickEffect">
                                  <p:stCondLst>
                                    <p:cond delay="0"/>
                                  </p:stCondLst>
                                  <p:childTnLst>
                                    <p:set>
                                      <p:cBhvr>
                                        <p:cTn id="110" dur="1" fill="hold">
                                          <p:stCondLst>
                                            <p:cond delay="0"/>
                                          </p:stCondLst>
                                        </p:cTn>
                                        <p:tgtEl>
                                          <p:spTgt spid="90"/>
                                        </p:tgtEl>
                                        <p:attrNameLst>
                                          <p:attrName>style.visibility</p:attrName>
                                        </p:attrNameLst>
                                      </p:cBhvr>
                                      <p:to>
                                        <p:strVal val="visible"/>
                                      </p:to>
                                    </p:set>
                                    <p:animEffect transition="in" filter="fade">
                                      <p:cBhvr>
                                        <p:cTn id="111" dur="100"/>
                                        <p:tgtEl>
                                          <p:spTgt spid="90"/>
                                        </p:tgtEl>
                                      </p:cBhvr>
                                    </p:animEffect>
                                  </p:childTnLst>
                                </p:cTn>
                              </p:par>
                              <p:par>
                                <p:cTn id="112" presetID="10" presetClass="entr" presetSubtype="0" fill="hold" nodeType="withEffect">
                                  <p:stCondLst>
                                    <p:cond delay="0"/>
                                  </p:stCondLst>
                                  <p:childTnLst>
                                    <p:set>
                                      <p:cBhvr>
                                        <p:cTn id="113" dur="1" fill="hold">
                                          <p:stCondLst>
                                            <p:cond delay="0"/>
                                          </p:stCondLst>
                                        </p:cTn>
                                        <p:tgtEl>
                                          <p:spTgt spid="64"/>
                                        </p:tgtEl>
                                        <p:attrNameLst>
                                          <p:attrName>style.visibility</p:attrName>
                                        </p:attrNameLst>
                                      </p:cBhvr>
                                      <p:to>
                                        <p:strVal val="visible"/>
                                      </p:to>
                                    </p:set>
                                    <p:animEffect transition="in" filter="fade">
                                      <p:cBhvr>
                                        <p:cTn id="114" dur="1000"/>
                                        <p:tgtEl>
                                          <p:spTgt spid="6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2"/>
                                        </p:tgtEl>
                                        <p:attrNameLst>
                                          <p:attrName>style.visibility</p:attrName>
                                        </p:attrNameLst>
                                      </p:cBhvr>
                                      <p:to>
                                        <p:strVal val="visible"/>
                                      </p:to>
                                    </p:set>
                                    <p:animEffect transition="in" filter="fade">
                                      <p:cBhvr>
                                        <p:cTn id="1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P spid="74" grpId="0"/>
      <p:bldP spid="75" grpId="0"/>
      <p:bldP spid="76" grpId="0"/>
      <p:bldP spid="89" grpId="0"/>
      <p:bldP spid="92" grpId="0"/>
      <p:bldP spid="14" grpId="0" bldLvl="0" animBg="1"/>
      <p:bldP spid="14" grpId="1" bldLvl="0" animBg="1"/>
      <p:bldP spid="16" grpId="0" bldLvl="0" animBg="1"/>
      <p:bldP spid="16" grpId="1" bldLvl="0" animBg="1"/>
      <p:bldP spid="18" grpId="0" bldLvl="0" animBg="1"/>
      <p:bldP spid="18" grpId="1" bldLvl="0" animBg="1"/>
      <p:bldP spid="20" grpId="0" bldLvl="0" animBg="1"/>
      <p:bldP spid="20" grpId="1" bldLvl="0" animBg="1"/>
      <p:bldP spid="22" grpId="0" bldLvl="0" animBg="1"/>
      <p:bldP spid="22" grpId="1" bldLvl="0" animBg="1"/>
      <p:bldP spid="24" grpId="0" bldLvl="0" animBg="1"/>
      <p:bldP spid="24" grpId="1"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7A14C55-5484-E2F1-F568-7E2031604929}"/>
              </a:ext>
            </a:extLst>
          </p:cNvPr>
          <p:cNvSpPr/>
          <p:nvPr/>
        </p:nvSpPr>
        <p:spPr>
          <a:xfrm>
            <a:off x="3335069" y="1292771"/>
            <a:ext cx="5617537" cy="4971842"/>
          </a:xfrm>
          <a:prstGeom prst="roundRect">
            <a:avLst>
              <a:gd name="adj" fmla="val 8409"/>
            </a:avLst>
          </a:prstGeom>
          <a:solidFill>
            <a:srgbClr val="1111C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Rectangle: Rounded Corners 1">
            <a:extLst>
              <a:ext uri="{FF2B5EF4-FFF2-40B4-BE49-F238E27FC236}">
                <a16:creationId xmlns:a16="http://schemas.microsoft.com/office/drawing/2014/main" id="{DD738F79-FECE-02EB-E746-DED86E1764EA}"/>
              </a:ext>
            </a:extLst>
          </p:cNvPr>
          <p:cNvSpPr/>
          <p:nvPr/>
        </p:nvSpPr>
        <p:spPr>
          <a:xfrm>
            <a:off x="3400637" y="1355532"/>
            <a:ext cx="5486400" cy="4846320"/>
          </a:xfrm>
          <a:prstGeom prst="roundRect">
            <a:avLst>
              <a:gd name="adj" fmla="val 8409"/>
            </a:avLst>
          </a:prstGeom>
          <a:solidFill>
            <a:srgbClr val="F8F9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73" name="Group 72">
            <a:extLst>
              <a:ext uri="{FF2B5EF4-FFF2-40B4-BE49-F238E27FC236}">
                <a16:creationId xmlns:a16="http://schemas.microsoft.com/office/drawing/2014/main" id="{55FBB866-0C17-BAE4-9B97-D49680F06572}"/>
              </a:ext>
            </a:extLst>
          </p:cNvPr>
          <p:cNvGrpSpPr/>
          <p:nvPr/>
        </p:nvGrpSpPr>
        <p:grpSpPr>
          <a:xfrm>
            <a:off x="4282161" y="1606599"/>
            <a:ext cx="3882322" cy="3958630"/>
            <a:chOff x="3585329" y="1142066"/>
            <a:chExt cx="4431883" cy="4431883"/>
          </a:xfrm>
        </p:grpSpPr>
        <p:sp>
          <p:nvSpPr>
            <p:cNvPr id="56" name="Freeform: Shape 55">
              <a:extLst>
                <a:ext uri="{FF2B5EF4-FFF2-40B4-BE49-F238E27FC236}">
                  <a16:creationId xmlns:a16="http://schemas.microsoft.com/office/drawing/2014/main" id="{268CD35E-9BFA-22C6-FC96-1E667CF3A909}"/>
                </a:ext>
              </a:extLst>
            </p:cNvPr>
            <p:cNvSpPr/>
            <p:nvPr/>
          </p:nvSpPr>
          <p:spPr>
            <a:xfrm>
              <a:off x="5861169" y="1142066"/>
              <a:ext cx="2156043" cy="2156043"/>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3600" kern="1200">
                <a:latin typeface="#9Slide03 NettoOT" panose="02000500000000000000" pitchFamily="2" charset="0"/>
              </a:endParaRPr>
            </a:p>
          </p:txBody>
        </p:sp>
        <p:sp>
          <p:nvSpPr>
            <p:cNvPr id="59" name="Freeform: Shape 58">
              <a:extLst>
                <a:ext uri="{FF2B5EF4-FFF2-40B4-BE49-F238E27FC236}">
                  <a16:creationId xmlns:a16="http://schemas.microsoft.com/office/drawing/2014/main" id="{12C4A975-1607-CDA7-4388-05132FF86AA4}"/>
                </a:ext>
              </a:extLst>
            </p:cNvPr>
            <p:cNvSpPr/>
            <p:nvPr/>
          </p:nvSpPr>
          <p:spPr>
            <a:xfrm>
              <a:off x="5861169" y="3417906"/>
              <a:ext cx="2156043" cy="2156043"/>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3600" kern="1200">
                <a:latin typeface="#9Slide03 NettoOT" panose="02000500000000000000" pitchFamily="2" charset="0"/>
              </a:endParaRPr>
            </a:p>
          </p:txBody>
        </p:sp>
        <p:sp>
          <p:nvSpPr>
            <p:cNvPr id="58" name="Freeform: Shape 57">
              <a:extLst>
                <a:ext uri="{FF2B5EF4-FFF2-40B4-BE49-F238E27FC236}">
                  <a16:creationId xmlns:a16="http://schemas.microsoft.com/office/drawing/2014/main" id="{25CCD0D8-8DBE-BFA4-ABC7-11E49C17EBC2}"/>
                </a:ext>
              </a:extLst>
            </p:cNvPr>
            <p:cNvSpPr/>
            <p:nvPr/>
          </p:nvSpPr>
          <p:spPr>
            <a:xfrm>
              <a:off x="3585329" y="3417906"/>
              <a:ext cx="2156043" cy="2156043"/>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3600" kern="1200">
                <a:latin typeface="#9Slide03 NettoOT" panose="02000500000000000000" pitchFamily="2" charset="0"/>
              </a:endParaRPr>
            </a:p>
          </p:txBody>
        </p:sp>
        <p:sp>
          <p:nvSpPr>
            <p:cNvPr id="57" name="Freeform: Shape 56">
              <a:extLst>
                <a:ext uri="{FF2B5EF4-FFF2-40B4-BE49-F238E27FC236}">
                  <a16:creationId xmlns:a16="http://schemas.microsoft.com/office/drawing/2014/main" id="{6B637FC0-FEE2-C39F-7196-6DFA05CDDDC9}"/>
                </a:ext>
              </a:extLst>
            </p:cNvPr>
            <p:cNvSpPr/>
            <p:nvPr/>
          </p:nvSpPr>
          <p:spPr>
            <a:xfrm>
              <a:off x="3585329" y="1142066"/>
              <a:ext cx="2156043" cy="2156043"/>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3600" kern="1200">
                <a:latin typeface="#9Slide03 NettoOT" panose="02000500000000000000" pitchFamily="2" charset="0"/>
              </a:endParaRPr>
            </a:p>
          </p:txBody>
        </p:sp>
      </p:grpSp>
      <p:sp>
        <p:nvSpPr>
          <p:cNvPr id="61" name="TextBox 60">
            <a:extLst>
              <a:ext uri="{FF2B5EF4-FFF2-40B4-BE49-F238E27FC236}">
                <a16:creationId xmlns:a16="http://schemas.microsoft.com/office/drawing/2014/main" id="{A9946E2D-382B-8EB2-5CE7-856A9990491F}"/>
              </a:ext>
            </a:extLst>
          </p:cNvPr>
          <p:cNvSpPr txBox="1"/>
          <p:nvPr/>
        </p:nvSpPr>
        <p:spPr>
          <a:xfrm>
            <a:off x="9001243" y="1835296"/>
            <a:ext cx="2289797" cy="646331"/>
          </a:xfrm>
          <a:prstGeom prst="rect">
            <a:avLst/>
          </a:prstGeom>
          <a:noFill/>
        </p:spPr>
        <p:txBody>
          <a:bodyPr wrap="square">
            <a:spAutoFit/>
          </a:bodyPr>
          <a:lstStyle/>
          <a:p>
            <a:r>
              <a:rPr lang="vi-VN" sz="3600">
                <a:solidFill>
                  <a:srgbClr val="023047"/>
                </a:solidFill>
                <a:latin typeface="#9Slide03 NettoOT" panose="02000500000000000000" pitchFamily="2" charset="0"/>
              </a:rPr>
              <a:t>Tổng quan</a:t>
            </a:r>
            <a:endParaRPr lang="en-US" sz="3600" dirty="0">
              <a:solidFill>
                <a:srgbClr val="023047"/>
              </a:solidFill>
              <a:latin typeface="#9Slide03 NettoOT" panose="02000500000000000000" pitchFamily="2" charset="0"/>
            </a:endParaRPr>
          </a:p>
        </p:txBody>
      </p:sp>
      <p:sp>
        <p:nvSpPr>
          <p:cNvPr id="62" name="TextBox 61">
            <a:extLst>
              <a:ext uri="{FF2B5EF4-FFF2-40B4-BE49-F238E27FC236}">
                <a16:creationId xmlns:a16="http://schemas.microsoft.com/office/drawing/2014/main" id="{8CF4DC21-03F9-A2A9-B1CB-EAF6EEFD0130}"/>
              </a:ext>
            </a:extLst>
          </p:cNvPr>
          <p:cNvSpPr txBox="1"/>
          <p:nvPr/>
        </p:nvSpPr>
        <p:spPr>
          <a:xfrm>
            <a:off x="9048649" y="4499892"/>
            <a:ext cx="2289797" cy="646331"/>
          </a:xfrm>
          <a:prstGeom prst="rect">
            <a:avLst/>
          </a:prstGeom>
          <a:noFill/>
          <a:ln>
            <a:noFill/>
          </a:ln>
        </p:spPr>
        <p:txBody>
          <a:bodyPr wrap="square">
            <a:spAutoFit/>
          </a:bodyPr>
          <a:lstStyle/>
          <a:p>
            <a:r>
              <a:rPr lang="vi-VN" sz="3600">
                <a:solidFill>
                  <a:srgbClr val="023047"/>
                </a:solidFill>
                <a:latin typeface="#9Slide03 NettoOT" panose="02000500000000000000" pitchFamily="2" charset="0"/>
              </a:rPr>
              <a:t>Thuật toán</a:t>
            </a:r>
            <a:endParaRPr lang="en-US" sz="3600" dirty="0">
              <a:solidFill>
                <a:srgbClr val="023047"/>
              </a:solidFill>
              <a:latin typeface="#9Slide03 NettoOT" panose="02000500000000000000" pitchFamily="2" charset="0"/>
            </a:endParaRPr>
          </a:p>
        </p:txBody>
      </p:sp>
      <p:sp>
        <p:nvSpPr>
          <p:cNvPr id="63" name="TextBox 62">
            <a:extLst>
              <a:ext uri="{FF2B5EF4-FFF2-40B4-BE49-F238E27FC236}">
                <a16:creationId xmlns:a16="http://schemas.microsoft.com/office/drawing/2014/main" id="{386F94D8-B142-41C2-1C59-89150AB0C1D9}"/>
              </a:ext>
            </a:extLst>
          </p:cNvPr>
          <p:cNvSpPr txBox="1"/>
          <p:nvPr/>
        </p:nvSpPr>
        <p:spPr>
          <a:xfrm>
            <a:off x="280310" y="4076359"/>
            <a:ext cx="3053493" cy="1200329"/>
          </a:xfrm>
          <a:prstGeom prst="rect">
            <a:avLst/>
          </a:prstGeom>
          <a:noFill/>
        </p:spPr>
        <p:txBody>
          <a:bodyPr wrap="square">
            <a:spAutoFit/>
          </a:bodyPr>
          <a:lstStyle/>
          <a:p>
            <a:pPr algn="r"/>
            <a:r>
              <a:rPr lang="vi-VN" sz="3600">
                <a:solidFill>
                  <a:srgbClr val="023047"/>
                </a:solidFill>
                <a:latin typeface="#9Slide03 NettoOT" panose="02000500000000000000" pitchFamily="2" charset="0"/>
              </a:rPr>
              <a:t>Ưu nhược điểm</a:t>
            </a:r>
          </a:p>
          <a:p>
            <a:pPr algn="r"/>
            <a:r>
              <a:rPr lang="vi-VN" sz="3600">
                <a:solidFill>
                  <a:srgbClr val="023047"/>
                </a:solidFill>
                <a:latin typeface="#9Slide03 NettoOT" panose="02000500000000000000" pitchFamily="2" charset="0"/>
              </a:rPr>
              <a:t>Ứng dụng</a:t>
            </a:r>
            <a:endParaRPr lang="en-US" sz="3600" dirty="0">
              <a:solidFill>
                <a:srgbClr val="023047"/>
              </a:solidFill>
              <a:latin typeface="#9Slide03 NettoOT" panose="02000500000000000000" pitchFamily="2" charset="0"/>
            </a:endParaRPr>
          </a:p>
        </p:txBody>
      </p:sp>
      <p:sp>
        <p:nvSpPr>
          <p:cNvPr id="64" name="TextBox 63">
            <a:extLst>
              <a:ext uri="{FF2B5EF4-FFF2-40B4-BE49-F238E27FC236}">
                <a16:creationId xmlns:a16="http://schemas.microsoft.com/office/drawing/2014/main" id="{AC34AE06-680A-A6CC-BD6B-7448EC0DBCBE}"/>
              </a:ext>
            </a:extLst>
          </p:cNvPr>
          <p:cNvSpPr txBox="1"/>
          <p:nvPr/>
        </p:nvSpPr>
        <p:spPr>
          <a:xfrm>
            <a:off x="650499" y="1941244"/>
            <a:ext cx="2534742" cy="646331"/>
          </a:xfrm>
          <a:prstGeom prst="rect">
            <a:avLst/>
          </a:prstGeom>
          <a:noFill/>
        </p:spPr>
        <p:txBody>
          <a:bodyPr wrap="square">
            <a:spAutoFit/>
          </a:bodyPr>
          <a:lstStyle/>
          <a:p>
            <a:pPr algn="r"/>
            <a:r>
              <a:rPr lang="vi-VN" sz="3600">
                <a:solidFill>
                  <a:srgbClr val="023047"/>
                </a:solidFill>
                <a:latin typeface="#9Slide03 NettoOT" panose="02000500000000000000" pitchFamily="2" charset="0"/>
              </a:rPr>
              <a:t>Demo</a:t>
            </a:r>
            <a:endParaRPr lang="en-US" sz="3600" dirty="0">
              <a:solidFill>
                <a:srgbClr val="023047"/>
              </a:solidFill>
              <a:latin typeface="#9Slide03 NettoOT" panose="02000500000000000000" pitchFamily="2" charset="0"/>
            </a:endParaRPr>
          </a:p>
        </p:txBody>
      </p:sp>
      <p:sp>
        <p:nvSpPr>
          <p:cNvPr id="74" name="TextBox 73">
            <a:extLst>
              <a:ext uri="{FF2B5EF4-FFF2-40B4-BE49-F238E27FC236}">
                <a16:creationId xmlns:a16="http://schemas.microsoft.com/office/drawing/2014/main" id="{0833AAC9-FD1C-12A5-600E-D68015A632E6}"/>
              </a:ext>
            </a:extLst>
          </p:cNvPr>
          <p:cNvSpPr txBox="1"/>
          <p:nvPr/>
        </p:nvSpPr>
        <p:spPr>
          <a:xfrm>
            <a:off x="161275" y="356533"/>
            <a:ext cx="12192000" cy="830997"/>
          </a:xfrm>
          <a:prstGeom prst="rect">
            <a:avLst/>
          </a:prstGeom>
          <a:noFill/>
        </p:spPr>
        <p:txBody>
          <a:bodyPr wrap="square" lIns="91440" tIns="45720" rIns="91440" bIns="45720" rtlCol="0" anchor="t">
            <a:spAutoFit/>
          </a:bodyPr>
          <a:lstStyle>
            <a:defPPr>
              <a:defRPr lang="en-US"/>
            </a:defPPr>
            <a:lvl1pPr algn="ctr">
              <a:defRPr sz="4000" b="1">
                <a:gradFill flip="none" rotWithShape="1">
                  <a:gsLst>
                    <a:gs pos="0">
                      <a:srgbClr val="A72CF8"/>
                    </a:gs>
                    <a:gs pos="100000">
                      <a:srgbClr val="4A20D4"/>
                    </a:gs>
                  </a:gsLst>
                  <a:path path="circle">
                    <a:fillToRect l="100000" t="100000"/>
                  </a:path>
                  <a:tileRect r="-100000" b="-100000"/>
                </a:gradFill>
                <a:latin typeface="#9Slide03 Bebas Neue Bold" panose="020B0606020202050201" pitchFamily="34" charset="0"/>
              </a:defRPr>
            </a:lvl1pPr>
          </a:lstStyle>
          <a:p>
            <a:r>
              <a:rPr lang="vi-VN" sz="4800">
                <a:solidFill>
                  <a:srgbClr val="000092"/>
                </a:solidFill>
                <a:latin typeface="#9Slide03 IcielPanton Light" panose="00000400000000000000" pitchFamily="2" charset="0"/>
                <a:ea typeface="#9Slide03 Roboto Condensed" panose="02000000000000000000" pitchFamily="2" charset="0"/>
                <a:cs typeface="Gentium Book Plus" panose="02000503060000020004" pitchFamily="2" charset="0"/>
              </a:rPr>
              <a:t>NỘI DUNG TRÌNH BÀY</a:t>
            </a:r>
            <a:endParaRPr lang="vi-VN" sz="4800" dirty="0">
              <a:solidFill>
                <a:srgbClr val="000092"/>
              </a:solidFill>
              <a:latin typeface="#9Slide03 IcielPanton Light" panose="00000400000000000000" pitchFamily="2" charset="0"/>
              <a:ea typeface="#9Slide03 Roboto Condensed" panose="02000000000000000000" pitchFamily="2" charset="0"/>
              <a:cs typeface="Gentium Book Plus" panose="02000503060000020004" pitchFamily="2" charset="0"/>
            </a:endParaRPr>
          </a:p>
        </p:txBody>
      </p:sp>
      <p:sp>
        <p:nvSpPr>
          <p:cNvPr id="75" name="TextBox 74">
            <a:extLst>
              <a:ext uri="{FF2B5EF4-FFF2-40B4-BE49-F238E27FC236}">
                <a16:creationId xmlns:a16="http://schemas.microsoft.com/office/drawing/2014/main" id="{0BFF53A9-7531-CB4B-661A-B8E977EECA11}"/>
              </a:ext>
            </a:extLst>
          </p:cNvPr>
          <p:cNvSpPr txBox="1"/>
          <p:nvPr/>
        </p:nvSpPr>
        <p:spPr>
          <a:xfrm>
            <a:off x="8269425" y="1666332"/>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1</a:t>
            </a:r>
            <a:endParaRPr lang="en-US" sz="4400" b="1">
              <a:solidFill>
                <a:srgbClr val="131A43"/>
              </a:solidFill>
              <a:latin typeface="#9Slide03 NettoOT" panose="02000500000000000000" pitchFamily="2" charset="0"/>
            </a:endParaRPr>
          </a:p>
        </p:txBody>
      </p:sp>
      <p:sp>
        <p:nvSpPr>
          <p:cNvPr id="76" name="TextBox 75">
            <a:extLst>
              <a:ext uri="{FF2B5EF4-FFF2-40B4-BE49-F238E27FC236}">
                <a16:creationId xmlns:a16="http://schemas.microsoft.com/office/drawing/2014/main" id="{1E5ED060-9DFC-94D8-BC59-26E20C788481}"/>
              </a:ext>
            </a:extLst>
          </p:cNvPr>
          <p:cNvSpPr txBox="1"/>
          <p:nvPr/>
        </p:nvSpPr>
        <p:spPr>
          <a:xfrm>
            <a:off x="3302814" y="4313738"/>
            <a:ext cx="744982" cy="769441"/>
          </a:xfrm>
          <a:prstGeom prst="rect">
            <a:avLst/>
          </a:prstGeom>
          <a:noFill/>
        </p:spPr>
        <p:txBody>
          <a:bodyPr wrap="square" rtlCol="0">
            <a:spAutoFit/>
          </a:bodyPr>
          <a:lstStyle/>
          <a:p>
            <a:pPr algn="ctr"/>
            <a:r>
              <a:rPr lang="vi-VN" sz="4400" b="1">
                <a:solidFill>
                  <a:srgbClr val="3399FF"/>
                </a:solidFill>
                <a:latin typeface="#9Slide03 NettoOT" panose="02000500000000000000" pitchFamily="2" charset="0"/>
              </a:rPr>
              <a:t>3</a:t>
            </a:r>
            <a:endParaRPr lang="en-US" sz="4400" b="1">
              <a:solidFill>
                <a:srgbClr val="3399FF"/>
              </a:solidFill>
              <a:latin typeface="#9Slide03 NettoOT" panose="02000500000000000000" pitchFamily="2" charset="0"/>
            </a:endParaRPr>
          </a:p>
        </p:txBody>
      </p:sp>
      <p:cxnSp>
        <p:nvCxnSpPr>
          <p:cNvPr id="78" name="Connector: Elbow 77">
            <a:extLst>
              <a:ext uri="{FF2B5EF4-FFF2-40B4-BE49-F238E27FC236}">
                <a16:creationId xmlns:a16="http://schemas.microsoft.com/office/drawing/2014/main" id="{B34B4F76-3804-A5A1-DED7-B0C687751014}"/>
              </a:ext>
            </a:extLst>
          </p:cNvPr>
          <p:cNvCxnSpPr>
            <a:cxnSpLocks/>
          </p:cNvCxnSpPr>
          <p:nvPr/>
        </p:nvCxnSpPr>
        <p:spPr>
          <a:xfrm flipV="1">
            <a:off x="7882167" y="2435773"/>
            <a:ext cx="1249018" cy="332001"/>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83D6BBB7-B7BD-0515-BD60-1E584F0816DE}"/>
              </a:ext>
            </a:extLst>
          </p:cNvPr>
          <p:cNvCxnSpPr>
            <a:cxnSpLocks/>
          </p:cNvCxnSpPr>
          <p:nvPr/>
        </p:nvCxnSpPr>
        <p:spPr>
          <a:xfrm>
            <a:off x="7745517" y="4706559"/>
            <a:ext cx="1480702" cy="376620"/>
          </a:xfrm>
          <a:prstGeom prst="bentConnector3">
            <a:avLst>
              <a:gd name="adj1" fmla="val 50000"/>
            </a:avLst>
          </a:prstGeom>
          <a:ln w="19050">
            <a:solidFill>
              <a:srgbClr val="3333CC">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E0320AF7-40D5-0510-C9FD-D18F6AA804F6}"/>
              </a:ext>
            </a:extLst>
          </p:cNvPr>
          <p:cNvCxnSpPr>
            <a:cxnSpLocks/>
          </p:cNvCxnSpPr>
          <p:nvPr/>
        </p:nvCxnSpPr>
        <p:spPr>
          <a:xfrm flipV="1">
            <a:off x="3239026" y="4682816"/>
            <a:ext cx="1560552" cy="378429"/>
          </a:xfrm>
          <a:prstGeom prst="bentConnector3">
            <a:avLst>
              <a:gd name="adj1" fmla="val 50000"/>
            </a:avLst>
          </a:prstGeom>
          <a:ln w="19050">
            <a:solidFill>
              <a:srgbClr val="3399FF">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C42D9E92-48E1-2AD1-BAF3-35EABDC31513}"/>
              </a:ext>
            </a:extLst>
          </p:cNvPr>
          <p:cNvSpPr txBox="1"/>
          <p:nvPr/>
        </p:nvSpPr>
        <p:spPr>
          <a:xfrm>
            <a:off x="8322860" y="4291804"/>
            <a:ext cx="744982" cy="769441"/>
          </a:xfrm>
          <a:prstGeom prst="rect">
            <a:avLst/>
          </a:prstGeom>
          <a:noFill/>
        </p:spPr>
        <p:txBody>
          <a:bodyPr wrap="square" rtlCol="0">
            <a:spAutoFit/>
          </a:bodyPr>
          <a:lstStyle/>
          <a:p>
            <a:pPr algn="ctr"/>
            <a:r>
              <a:rPr lang="vi-VN" sz="4400" b="1">
                <a:solidFill>
                  <a:srgbClr val="000092"/>
                </a:solidFill>
                <a:latin typeface="#9Slide03 NettoOT" panose="02000500000000000000" pitchFamily="2" charset="0"/>
              </a:rPr>
              <a:t>2</a:t>
            </a:r>
            <a:endParaRPr lang="en-US" sz="4400" b="1">
              <a:solidFill>
                <a:srgbClr val="000092"/>
              </a:solidFill>
              <a:latin typeface="#9Slide03 NettoOT" panose="02000500000000000000" pitchFamily="2" charset="0"/>
            </a:endParaRPr>
          </a:p>
        </p:txBody>
      </p:sp>
      <p:cxnSp>
        <p:nvCxnSpPr>
          <p:cNvPr id="90" name="Connector: Elbow 89">
            <a:extLst>
              <a:ext uri="{FF2B5EF4-FFF2-40B4-BE49-F238E27FC236}">
                <a16:creationId xmlns:a16="http://schemas.microsoft.com/office/drawing/2014/main" id="{004342F6-DF07-DDF2-A22E-E2A70687B36B}"/>
              </a:ext>
            </a:extLst>
          </p:cNvPr>
          <p:cNvCxnSpPr>
            <a:cxnSpLocks/>
          </p:cNvCxnSpPr>
          <p:nvPr/>
        </p:nvCxnSpPr>
        <p:spPr>
          <a:xfrm>
            <a:off x="3156490" y="2498809"/>
            <a:ext cx="1445895" cy="313493"/>
          </a:xfrm>
          <a:prstGeom prst="bentConnector3">
            <a:avLst>
              <a:gd name="adj1" fmla="val 50000"/>
            </a:avLst>
          </a:prstGeom>
          <a:ln w="19050">
            <a:solidFill>
              <a:srgbClr val="3399FF">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A3C6F5-6015-AEA4-E1D9-BC03C9F1EE28}"/>
              </a:ext>
            </a:extLst>
          </p:cNvPr>
          <p:cNvSpPr txBox="1"/>
          <p:nvPr/>
        </p:nvSpPr>
        <p:spPr>
          <a:xfrm>
            <a:off x="3293031" y="1835296"/>
            <a:ext cx="744982" cy="769441"/>
          </a:xfrm>
          <a:prstGeom prst="rect">
            <a:avLst/>
          </a:prstGeom>
          <a:noFill/>
        </p:spPr>
        <p:txBody>
          <a:bodyPr wrap="square" rtlCol="0">
            <a:spAutoFit/>
          </a:bodyPr>
          <a:lstStyle/>
          <a:p>
            <a:pPr algn="ctr"/>
            <a:r>
              <a:rPr lang="vi-VN" sz="4400" b="1">
                <a:solidFill>
                  <a:srgbClr val="66CCFF"/>
                </a:solidFill>
                <a:latin typeface="#9Slide03 NettoOT" panose="02000500000000000000" pitchFamily="2" charset="0"/>
              </a:rPr>
              <a:t>4</a:t>
            </a:r>
            <a:endParaRPr lang="en-US" sz="4400" b="1">
              <a:solidFill>
                <a:srgbClr val="66CCFF"/>
              </a:solidFill>
              <a:latin typeface="#9Slide03 NettoOT" panose="02000500000000000000" pitchFamily="2" charset="0"/>
            </a:endParaRPr>
          </a:p>
        </p:txBody>
      </p:sp>
      <p:cxnSp>
        <p:nvCxnSpPr>
          <p:cNvPr id="8" name="Connector: Elbow 7">
            <a:extLst>
              <a:ext uri="{FF2B5EF4-FFF2-40B4-BE49-F238E27FC236}">
                <a16:creationId xmlns:a16="http://schemas.microsoft.com/office/drawing/2014/main" id="{6045EE61-675E-B98E-743D-16925749335D}"/>
              </a:ext>
            </a:extLst>
          </p:cNvPr>
          <p:cNvCxnSpPr>
            <a:cxnSpLocks/>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F52F873-ACF6-30A8-C096-16A049A9D32B}"/>
              </a:ext>
            </a:extLst>
          </p:cNvPr>
          <p:cNvGrpSpPr/>
          <p:nvPr/>
        </p:nvGrpSpPr>
        <p:grpSpPr>
          <a:xfrm>
            <a:off x="11657852" y="6416644"/>
            <a:ext cx="753449" cy="753449"/>
            <a:chOff x="-604988" y="-51894"/>
            <a:chExt cx="1408758" cy="1408759"/>
          </a:xfrm>
        </p:grpSpPr>
        <p:sp>
          <p:nvSpPr>
            <p:cNvPr id="10" name="Freeform: Shape 9">
              <a:extLst>
                <a:ext uri="{FF2B5EF4-FFF2-40B4-BE49-F238E27FC236}">
                  <a16:creationId xmlns:a16="http://schemas.microsoft.com/office/drawing/2014/main" id="{FA97DC4A-CD50-87E6-4807-FDCDB4728878}"/>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1" name="Freeform: Shape 10">
              <a:extLst>
                <a:ext uri="{FF2B5EF4-FFF2-40B4-BE49-F238E27FC236}">
                  <a16:creationId xmlns:a16="http://schemas.microsoft.com/office/drawing/2014/main" id="{9C5B77EE-468A-A78D-92A0-9D5C78D8B9CA}"/>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2" name="Freeform: Shape 11">
              <a:extLst>
                <a:ext uri="{FF2B5EF4-FFF2-40B4-BE49-F238E27FC236}">
                  <a16:creationId xmlns:a16="http://schemas.microsoft.com/office/drawing/2014/main" id="{8E52D8AF-F8DE-A5CA-D992-4AEF26193DA9}"/>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3" name="Freeform: Shape 12">
              <a:extLst>
                <a:ext uri="{FF2B5EF4-FFF2-40B4-BE49-F238E27FC236}">
                  <a16:creationId xmlns:a16="http://schemas.microsoft.com/office/drawing/2014/main" id="{5438795E-008E-27C5-6B78-D6BDBC7455F4}"/>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4" name="Oval 13">
            <a:extLst>
              <a:ext uri="{FF2B5EF4-FFF2-40B4-BE49-F238E27FC236}">
                <a16:creationId xmlns:a16="http://schemas.microsoft.com/office/drawing/2014/main" id="{3643E4C8-1E39-BBFC-D1AC-EF9B9C4983E0}"/>
              </a:ext>
            </a:extLst>
          </p:cNvPr>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39A7F29C-2F2E-DDCD-9ED8-205E443D119E}"/>
              </a:ext>
            </a:extLst>
          </p:cNvPr>
          <p:cNvCxnSpPr>
            <a:cxnSpLocks/>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6590B36-E542-47F2-11D7-EC13F2876871}"/>
              </a:ext>
            </a:extLst>
          </p:cNvPr>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Connector: Elbow 16">
            <a:extLst>
              <a:ext uri="{FF2B5EF4-FFF2-40B4-BE49-F238E27FC236}">
                <a16:creationId xmlns:a16="http://schemas.microsoft.com/office/drawing/2014/main" id="{7440EFFB-3429-0F6B-5865-1BA80BF739D7}"/>
              </a:ext>
            </a:extLst>
          </p:cNvPr>
          <p:cNvCxnSpPr>
            <a:cxnSpLocks/>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8A1BA6D-6C78-4070-D93C-4B86107EE546}"/>
              </a:ext>
            </a:extLst>
          </p:cNvPr>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5CE51F39-A0AE-A134-8A5A-4898A79E2202}"/>
              </a:ext>
            </a:extLst>
          </p:cNvPr>
          <p:cNvCxnSpPr>
            <a:cxnSpLocks/>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795CA469-D32B-0A63-0894-B779662ED856}"/>
              </a:ext>
            </a:extLst>
          </p:cNvPr>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3B2A9A99-A3AF-0DEC-E48A-B9D0061D737D}"/>
              </a:ext>
            </a:extLst>
          </p:cNvPr>
          <p:cNvCxnSpPr>
            <a:cxnSpLocks/>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E529E4E-4457-DD29-6AE5-712A5E1943EF}"/>
              </a:ext>
            </a:extLst>
          </p:cNvPr>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E5700521-55EA-8610-EDC8-E62261E4A518}"/>
              </a:ext>
            </a:extLst>
          </p:cNvPr>
          <p:cNvCxnSpPr>
            <a:cxnSpLocks/>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526E76B-1DE8-FB9D-6533-A08C4BCBB8EB}"/>
              </a:ext>
            </a:extLst>
          </p:cNvPr>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2919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750" fill="hold"/>
                                        <p:tgtEl>
                                          <p:spTgt spid="9"/>
                                        </p:tgtEl>
                                        <p:attrNameLst>
                                          <p:attrName>r</p:attrName>
                                        </p:attrNameLst>
                                      </p:cBhvr>
                                    </p:animRot>
                                  </p:childTnLst>
                                </p:cTn>
                              </p:par>
                              <p:par>
                                <p:cTn id="7" presetID="2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right)">
                                      <p:cBhvr>
                                        <p:cTn id="9" dur="750"/>
                                        <p:tgtEl>
                                          <p:spTgt spid="8"/>
                                        </p:tgtEl>
                                      </p:cBhvr>
                                    </p:animEffect>
                                  </p:childTnLst>
                                </p:cTn>
                              </p:par>
                              <p:par>
                                <p:cTn id="10" presetID="10" presetClass="entr" presetSubtype="0" repeatCount="5000" fill="hold" grpId="1"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4" dur="750" fill="hold"/>
                                        <p:tgtEl>
                                          <p:spTgt spid="14"/>
                                        </p:tgtEl>
                                        <p:attrNameLst>
                                          <p:attrName>ppt_x</p:attrName>
                                          <p:attrName>ppt_y</p:attrName>
                                        </p:attrNameLst>
                                      </p:cBhvr>
                                    </p:animMotion>
                                  </p:childTnLst>
                                </p:cTn>
                              </p:par>
                              <p:par>
                                <p:cTn id="15" presetID="22" presetClass="entr" presetSubtype="2"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750"/>
                                        <p:tgtEl>
                                          <p:spTgt spid="15"/>
                                        </p:tgtEl>
                                      </p:cBhvr>
                                    </p:animEffect>
                                  </p:childTnLst>
                                </p:cTn>
                              </p:par>
                              <p:par>
                                <p:cTn id="18" presetID="10" presetClass="entr" presetSubtype="0" repeatCount="500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50"/>
                                        <p:tgtEl>
                                          <p:spTgt spid="16"/>
                                        </p:tgtEl>
                                      </p:cBhvr>
                                    </p:animEffect>
                                  </p:childTnLst>
                                </p:cTn>
                              </p:par>
                              <p:par>
                                <p:cTn id="21"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22" dur="750" fill="hold"/>
                                        <p:tgtEl>
                                          <p:spTgt spid="16"/>
                                        </p:tgtEl>
                                        <p:attrNameLst>
                                          <p:attrName>ppt_x</p:attrName>
                                          <p:attrName>ppt_y</p:attrName>
                                        </p:attrNameLst>
                                      </p:cBhvr>
                                      <p:rCtr x="-9453" y="2361"/>
                                    </p:animMotion>
                                  </p:childTnLst>
                                </p:cTn>
                              </p:par>
                              <p:par>
                                <p:cTn id="23" presetID="22" presetClass="entr" presetSubtype="2" fill="hold"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750"/>
                                        <p:tgtEl>
                                          <p:spTgt spid="17"/>
                                        </p:tgtEl>
                                      </p:cBhvr>
                                    </p:animEffect>
                                  </p:childTnLst>
                                </p:cTn>
                              </p:par>
                              <p:par>
                                <p:cTn id="26" presetID="10" presetClass="entr" presetSubtype="0" repeatCount="5000" fill="hold" grpId="1" nodeType="with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50"/>
                                        <p:tgtEl>
                                          <p:spTgt spid="18"/>
                                        </p:tgtEl>
                                      </p:cBhvr>
                                    </p:animEffect>
                                  </p:childTnLst>
                                </p:cTn>
                              </p:par>
                              <p:par>
                                <p:cTn id="29"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18"/>
                                        </p:tgtEl>
                                        <p:attrNameLst>
                                          <p:attrName>ppt_x</p:attrName>
                                          <p:attrName>ppt_y</p:attrName>
                                        </p:attrNameLst>
                                      </p:cBhvr>
                                      <p:rCtr x="-9453" y="2361"/>
                                    </p:animMotion>
                                  </p:childTnLst>
                                </p:cTn>
                              </p:par>
                              <p:par>
                                <p:cTn id="31" presetID="22" presetClass="entr" presetSubtype="2" fill="hold" nodeType="withEffect">
                                  <p:stCondLst>
                                    <p:cond delay="250"/>
                                  </p:stCondLst>
                                  <p:childTnLst>
                                    <p:set>
                                      <p:cBhvr>
                                        <p:cTn id="32" dur="1" fill="hold">
                                          <p:stCondLst>
                                            <p:cond delay="0"/>
                                          </p:stCondLst>
                                        </p:cTn>
                                        <p:tgtEl>
                                          <p:spTgt spid="19"/>
                                        </p:tgtEl>
                                        <p:attrNameLst>
                                          <p:attrName>style.visibility</p:attrName>
                                        </p:attrNameLst>
                                      </p:cBhvr>
                                      <p:to>
                                        <p:strVal val="visible"/>
                                      </p:to>
                                    </p:set>
                                    <p:animEffect transition="in" filter="wipe(right)">
                                      <p:cBhvr>
                                        <p:cTn id="33" dur="750"/>
                                        <p:tgtEl>
                                          <p:spTgt spid="19"/>
                                        </p:tgtEl>
                                      </p:cBhvr>
                                    </p:animEffect>
                                  </p:childTnLst>
                                </p:cTn>
                              </p:par>
                              <p:par>
                                <p:cTn id="34" presetID="10" presetClass="entr" presetSubtype="0" repeatCount="5000" fill="hold" grpId="1" nodeType="withEffect">
                                  <p:stCondLst>
                                    <p:cond delay="25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50"/>
                                        <p:tgtEl>
                                          <p:spTgt spid="20"/>
                                        </p:tgtEl>
                                      </p:cBhvr>
                                    </p:animEffect>
                                  </p:childTnLst>
                                </p:cTn>
                              </p:par>
                              <p:par>
                                <p:cTn id="37"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38" dur="750" fill="hold"/>
                                        <p:tgtEl>
                                          <p:spTgt spid="20"/>
                                        </p:tgtEl>
                                        <p:attrNameLst>
                                          <p:attrName>ppt_x</p:attrName>
                                          <p:attrName>ppt_y</p:attrName>
                                        </p:attrNameLst>
                                      </p:cBhvr>
                                      <p:rCtr x="-9453" y="2361"/>
                                    </p:animMotion>
                                  </p:childTnLst>
                                </p:cTn>
                              </p:par>
                              <p:par>
                                <p:cTn id="39" presetID="22" presetClass="entr" presetSubtype="2" fill="hold" nodeType="withEffect">
                                  <p:stCondLst>
                                    <p:cond delay="75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750"/>
                                        <p:tgtEl>
                                          <p:spTgt spid="21"/>
                                        </p:tgtEl>
                                      </p:cBhvr>
                                    </p:animEffect>
                                  </p:childTnLst>
                                </p:cTn>
                              </p:par>
                              <p:par>
                                <p:cTn id="42" presetID="10" presetClass="entr" presetSubtype="0" repeatCount="5000" fill="hold" grpId="1" nodeType="withEffect">
                                  <p:stCondLst>
                                    <p:cond delay="7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250"/>
                                        <p:tgtEl>
                                          <p:spTgt spid="22"/>
                                        </p:tgtEl>
                                      </p:cBhvr>
                                    </p:animEffect>
                                  </p:childTnLst>
                                </p:cTn>
                              </p:par>
                              <p:par>
                                <p:cTn id="45"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46" dur="750" fill="hold"/>
                                        <p:tgtEl>
                                          <p:spTgt spid="22"/>
                                        </p:tgtEl>
                                        <p:attrNameLst>
                                          <p:attrName>ppt_x</p:attrName>
                                          <p:attrName>ppt_y</p:attrName>
                                        </p:attrNameLst>
                                      </p:cBhvr>
                                      <p:rCtr x="-9453" y="2361"/>
                                    </p:animMotion>
                                  </p:childTnLst>
                                </p:cTn>
                              </p:par>
                              <p:par>
                                <p:cTn id="47" presetID="22" presetClass="entr" presetSubtype="2"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750"/>
                                        <p:tgtEl>
                                          <p:spTgt spid="23"/>
                                        </p:tgtEl>
                                      </p:cBhvr>
                                    </p:animEffect>
                                  </p:childTnLst>
                                </p:cTn>
                              </p:par>
                              <p:par>
                                <p:cTn id="50" presetID="10" presetClass="entr" presetSubtype="0" repeatCount="5000" fill="hold" grpId="1"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50"/>
                                        <p:tgtEl>
                                          <p:spTgt spid="24"/>
                                        </p:tgtEl>
                                      </p:cBhvr>
                                    </p:animEffect>
                                  </p:childTnLst>
                                </p:cTn>
                              </p:par>
                              <p:par>
                                <p:cTn id="53"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54" dur="750" fill="hold"/>
                                        <p:tgtEl>
                                          <p:spTgt spid="24"/>
                                        </p:tgtEl>
                                        <p:attrNameLst>
                                          <p:attrName>ppt_x</p:attrName>
                                          <p:attrName>ppt_y</p:attrName>
                                        </p:attrNameLst>
                                      </p:cBhvr>
                                      <p:rCtr x="-9453" y="2361"/>
                                    </p:animMotion>
                                  </p:childTnLst>
                                </p:cTn>
                              </p:par>
                              <p:par>
                                <p:cTn id="55" presetID="16" presetClass="entr" presetSubtype="37"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barn(outVertical)">
                                      <p:cBhvr>
                                        <p:cTn id="57" dur="250"/>
                                        <p:tgtEl>
                                          <p:spTgt spid="74"/>
                                        </p:tgtEl>
                                      </p:cBhvr>
                                    </p:animEffect>
                                  </p:childTnLst>
                                </p:cTn>
                              </p:par>
                              <p:par>
                                <p:cTn id="58" presetID="47" presetClass="entr" presetSubtype="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1000"/>
                                        <p:tgtEl>
                                          <p:spTgt spid="2"/>
                                        </p:tgtEl>
                                      </p:cBhvr>
                                    </p:animEffect>
                                    <p:anim calcmode="lin" valueType="num">
                                      <p:cBhvr>
                                        <p:cTn id="61" dur="1000" fill="hold"/>
                                        <p:tgtEl>
                                          <p:spTgt spid="2"/>
                                        </p:tgtEl>
                                        <p:attrNameLst>
                                          <p:attrName>ppt_x</p:attrName>
                                        </p:attrNameLst>
                                      </p:cBhvr>
                                      <p:tavLst>
                                        <p:tav tm="0">
                                          <p:val>
                                            <p:strVal val="#ppt_x"/>
                                          </p:val>
                                        </p:tav>
                                        <p:tav tm="100000">
                                          <p:val>
                                            <p:strVal val="#ppt_x"/>
                                          </p:val>
                                        </p:tav>
                                      </p:tavLst>
                                    </p:anim>
                                    <p:anim calcmode="lin" valueType="num">
                                      <p:cBhvr>
                                        <p:cTn id="62" dur="1000" fill="hold"/>
                                        <p:tgtEl>
                                          <p:spTgt spid="2"/>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1000"/>
                                        <p:tgtEl>
                                          <p:spTgt spid="3"/>
                                        </p:tgtEl>
                                      </p:cBhvr>
                                    </p:animEffect>
                                    <p:anim calcmode="lin" valueType="num">
                                      <p:cBhvr>
                                        <p:cTn id="66" dur="1000" fill="hold"/>
                                        <p:tgtEl>
                                          <p:spTgt spid="3"/>
                                        </p:tgtEl>
                                        <p:attrNameLst>
                                          <p:attrName>ppt_x</p:attrName>
                                        </p:attrNameLst>
                                      </p:cBhvr>
                                      <p:tavLst>
                                        <p:tav tm="0">
                                          <p:val>
                                            <p:strVal val="#ppt_x"/>
                                          </p:val>
                                        </p:tav>
                                        <p:tav tm="100000">
                                          <p:val>
                                            <p:strVal val="#ppt_x"/>
                                          </p:val>
                                        </p:tav>
                                      </p:tavLst>
                                    </p:anim>
                                    <p:anim calcmode="lin" valueType="num">
                                      <p:cBhvr>
                                        <p:cTn id="6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nodeType="click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heel(1)">
                                      <p:cBhvr>
                                        <p:cTn id="72" dur="2000"/>
                                        <p:tgtEl>
                                          <p:spTgt spid="7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repeatCount="5000"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100"/>
                                        <p:tgtEl>
                                          <p:spTgt spid="78"/>
                                        </p:tgtEl>
                                      </p:cBhvr>
                                    </p:animEffect>
                                  </p:childTnLst>
                                </p:cTn>
                              </p:par>
                              <p:par>
                                <p:cTn id="78" presetID="10" presetClass="entr" presetSubtype="0"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1000"/>
                                        <p:tgtEl>
                                          <p:spTgt spid="6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1000"/>
                                        <p:tgtEl>
                                          <p:spTgt spid="7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repeatCount="5000" fill="hold" nodeType="clickEffect">
                                  <p:stCondLst>
                                    <p:cond delay="0"/>
                                  </p:stCondLst>
                                  <p:childTnLst>
                                    <p:set>
                                      <p:cBhvr>
                                        <p:cTn id="87" dur="1" fill="hold">
                                          <p:stCondLst>
                                            <p:cond delay="0"/>
                                          </p:stCondLst>
                                        </p:cTn>
                                        <p:tgtEl>
                                          <p:spTgt spid="83"/>
                                        </p:tgtEl>
                                        <p:attrNameLst>
                                          <p:attrName>style.visibility</p:attrName>
                                        </p:attrNameLst>
                                      </p:cBhvr>
                                      <p:to>
                                        <p:strVal val="visible"/>
                                      </p:to>
                                    </p:set>
                                    <p:animEffect transition="in" filter="fade">
                                      <p:cBhvr>
                                        <p:cTn id="88" dur="100"/>
                                        <p:tgtEl>
                                          <p:spTgt spid="83"/>
                                        </p:tgtEl>
                                      </p:cBhvr>
                                    </p:animEffect>
                                  </p:childTnLst>
                                </p:cTn>
                              </p:par>
                              <p:par>
                                <p:cTn id="89" presetID="10"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1000"/>
                                        <p:tgtEl>
                                          <p:spTgt spid="6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9"/>
                                        </p:tgtEl>
                                        <p:attrNameLst>
                                          <p:attrName>style.visibility</p:attrName>
                                        </p:attrNameLst>
                                      </p:cBhvr>
                                      <p:to>
                                        <p:strVal val="visible"/>
                                      </p:to>
                                    </p:set>
                                    <p:animEffect transition="in" filter="fade">
                                      <p:cBhvr>
                                        <p:cTn id="94" dur="1000"/>
                                        <p:tgtEl>
                                          <p:spTgt spid="8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repeatCount="5000" fill="hold" nodeType="click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100"/>
                                        <p:tgtEl>
                                          <p:spTgt spid="86"/>
                                        </p:tgtEl>
                                      </p:cBhvr>
                                    </p:animEffect>
                                  </p:childTnLst>
                                </p:cTn>
                              </p:par>
                              <p:par>
                                <p:cTn id="100" presetID="10" presetClass="entr" presetSubtype="0" fill="hold"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1000"/>
                                        <p:tgtEl>
                                          <p:spTgt spid="6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fade">
                                      <p:cBhvr>
                                        <p:cTn id="105" dur="1000"/>
                                        <p:tgtEl>
                                          <p:spTgt spid="7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repeatCount="5000" fill="hold" nodeType="clickEffect">
                                  <p:stCondLst>
                                    <p:cond delay="0"/>
                                  </p:stCondLst>
                                  <p:childTnLst>
                                    <p:set>
                                      <p:cBhvr>
                                        <p:cTn id="109" dur="1" fill="hold">
                                          <p:stCondLst>
                                            <p:cond delay="0"/>
                                          </p:stCondLst>
                                        </p:cTn>
                                        <p:tgtEl>
                                          <p:spTgt spid="90"/>
                                        </p:tgtEl>
                                        <p:attrNameLst>
                                          <p:attrName>style.visibility</p:attrName>
                                        </p:attrNameLst>
                                      </p:cBhvr>
                                      <p:to>
                                        <p:strVal val="visible"/>
                                      </p:to>
                                    </p:set>
                                    <p:animEffect transition="in" filter="fade">
                                      <p:cBhvr>
                                        <p:cTn id="110" dur="100"/>
                                        <p:tgtEl>
                                          <p:spTgt spid="90"/>
                                        </p:tgtEl>
                                      </p:cBhvr>
                                    </p:animEffect>
                                  </p:childTnLst>
                                </p:cTn>
                              </p:par>
                              <p:par>
                                <p:cTn id="111" presetID="10" presetClass="entr" presetSubtype="0" fill="hold"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0"/>
                                        <p:tgtEl>
                                          <p:spTgt spid="6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2"/>
                                        </p:tgtEl>
                                        <p:attrNameLst>
                                          <p:attrName>style.visibility</p:attrName>
                                        </p:attrNameLst>
                                      </p:cBhvr>
                                      <p:to>
                                        <p:strVal val="visible"/>
                                      </p:to>
                                    </p:set>
                                    <p:animEffect transition="in" filter="fade">
                                      <p:cBhvr>
                                        <p:cTn id="116"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74" grpId="0"/>
      <p:bldP spid="75" grpId="0"/>
      <p:bldP spid="76" grpId="0"/>
      <p:bldP spid="89" grpId="0"/>
      <p:bldP spid="92" grpId="0"/>
      <p:bldP spid="14" grpId="0" animBg="1"/>
      <p:bldP spid="14" grpId="1" animBg="1"/>
      <p:bldP spid="16" grpId="0" animBg="1"/>
      <p:bldP spid="16" grpId="1" animBg="1"/>
      <p:bldP spid="18" grpId="0" animBg="1"/>
      <p:bldP spid="18" grpId="1" animBg="1"/>
      <p:bldP spid="20" grpId="0" animBg="1"/>
      <p:bldP spid="20" grpId="1" animBg="1"/>
      <p:bldP spid="22" grpId="0" animBg="1"/>
      <p:bldP spid="22" grpId="1" animBg="1"/>
      <p:bldP spid="24" grpId="0" animBg="1"/>
      <p:bldP spid="2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625401" y="1273581"/>
            <a:ext cx="10802118" cy="1450905"/>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21" name="Group 20"/>
          <p:cNvGrpSpPr/>
          <p:nvPr/>
        </p:nvGrpSpPr>
        <p:grpSpPr>
          <a:xfrm>
            <a:off x="-37406" y="-67396"/>
            <a:ext cx="1408758" cy="1408759"/>
            <a:chOff x="-604988" y="-51894"/>
            <a:chExt cx="1408758" cy="1408759"/>
          </a:xfrm>
        </p:grpSpPr>
        <p:sp>
          <p:nvSpPr>
            <p:cNvPr id="5" name="Freeform: Shape 4"/>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6" name="Freeform: Shape 25"/>
          <p:cNvSpPr/>
          <p:nvPr/>
        </p:nvSpPr>
        <p:spPr>
          <a:xfrm rot="2758965">
            <a:off x="2570977" y="285399"/>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5" name="Freeform: Shape 24"/>
          <p:cNvSpPr/>
          <p:nvPr/>
        </p:nvSpPr>
        <p:spPr>
          <a:xfrm rot="2758965">
            <a:off x="2559791" y="281135"/>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p:cNvSpPr/>
          <p:nvPr/>
        </p:nvSpPr>
        <p:spPr>
          <a:xfrm rot="2758965">
            <a:off x="1463575" y="-1203589"/>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TextBox 14"/>
          <p:cNvSpPr txBox="1"/>
          <p:nvPr/>
        </p:nvSpPr>
        <p:spPr>
          <a:xfrm>
            <a:off x="1440521" y="259499"/>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TỔNG QUAN</a:t>
            </a:r>
            <a:endParaRPr lang="en-US" sz="4400" dirty="0">
              <a:solidFill>
                <a:schemeClr val="bg1"/>
              </a:solidFill>
              <a:latin typeface="#9Slide03 NettoOT" panose="02000500000000000000" pitchFamily="2" charset="0"/>
            </a:endParaRPr>
          </a:p>
        </p:txBody>
      </p:sp>
      <p:sp>
        <p:nvSpPr>
          <p:cNvPr id="28" name="TextBox 27"/>
          <p:cNvSpPr txBox="1"/>
          <p:nvPr/>
        </p:nvSpPr>
        <p:spPr>
          <a:xfrm>
            <a:off x="625401" y="1308560"/>
            <a:ext cx="10883665" cy="1384995"/>
          </a:xfrm>
          <a:prstGeom prst="rect">
            <a:avLst/>
          </a:prstGeom>
          <a:noFill/>
        </p:spPr>
        <p:txBody>
          <a:bodyPr wrap="square">
            <a:spAutoFit/>
          </a:bodyPr>
          <a:lstStyle/>
          <a:p>
            <a:r>
              <a:rPr lang="en-US" sz="2800" dirty="0">
                <a:solidFill>
                  <a:srgbClr val="131A43"/>
                </a:solidFill>
                <a:latin typeface="#9Slide03 NettoOT" panose="02000500000000000000" pitchFamily="2" charset="0"/>
              </a:rPr>
              <a:t>Ma trận đánh dấu: </a:t>
            </a:r>
          </a:p>
          <a:p>
            <a:r>
              <a:rPr lang="en-US" sz="2800" dirty="0">
                <a:solidFill>
                  <a:srgbClr val="131A43"/>
                </a:solidFill>
                <a:latin typeface="#9Slide03 NettoOT" panose="02000500000000000000" pitchFamily="2" charset="0"/>
              </a:rPr>
              <a:t>1: từ xuất hiện trong văn bản</a:t>
            </a:r>
          </a:p>
          <a:p>
            <a:r>
              <a:rPr lang="en-US" sz="2800" dirty="0">
                <a:solidFill>
                  <a:srgbClr val="131A43"/>
                </a:solidFill>
                <a:latin typeface="#9Slide03 NettoOT" panose="02000500000000000000" pitchFamily="2" charset="0"/>
              </a:rPr>
              <a:t>0: từ không xuất hiện trong văn bản</a:t>
            </a:r>
          </a:p>
        </p:txBody>
      </p:sp>
      <p:sp>
        <p:nvSpPr>
          <p:cNvPr id="2" name="TextBox 1"/>
          <p:cNvSpPr txBox="1"/>
          <p:nvPr/>
        </p:nvSpPr>
        <p:spPr>
          <a:xfrm>
            <a:off x="259382" y="23016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1</a:t>
            </a:r>
            <a:endParaRPr lang="en-US" sz="4400" b="1">
              <a:solidFill>
                <a:srgbClr val="131A43"/>
              </a:solidFill>
              <a:latin typeface="#9Slide03 NettoOT" panose="02000500000000000000" pitchFamily="2" charset="0"/>
            </a:endParaRPr>
          </a:p>
        </p:txBody>
      </p:sp>
      <p:cxnSp>
        <p:nvCxnSpPr>
          <p:cNvPr id="47" name="Connector: Elbow 46"/>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657852" y="6416644"/>
            <a:ext cx="753449" cy="753449"/>
            <a:chOff x="-604988" y="-51894"/>
            <a:chExt cx="1408758" cy="1408759"/>
          </a:xfrm>
        </p:grpSpPr>
        <p:sp>
          <p:nvSpPr>
            <p:cNvPr id="59" name="Freeform: Shape 58"/>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0" name="Freeform: Shape 59"/>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1" name="Freeform: Shape 60"/>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2" name="Freeform: Shape 61"/>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71" name="Oval 70"/>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Connector: Elbow 82"/>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Connector: Elbow 86"/>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Connector: Elbow 88"/>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Connector: Elbow 90"/>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Connector: Elbow 92"/>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flipH="1">
            <a:off x="444829" y="1306352"/>
            <a:ext cx="45719" cy="131038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pic>
        <p:nvPicPr>
          <p:cNvPr id="4" name="Content Placeholder 3"/>
          <p:cNvPicPr>
            <a:picLocks noGrp="1" noChangeAspect="1"/>
          </p:cNvPicPr>
          <p:nvPr>
            <p:ph idx="1"/>
          </p:nvPr>
        </p:nvPicPr>
        <p:blipFill>
          <a:blip r:embed="rId2"/>
          <a:stretch>
            <a:fillRect/>
          </a:stretch>
        </p:blipFill>
        <p:spPr>
          <a:xfrm>
            <a:off x="1897907" y="2711461"/>
            <a:ext cx="8007350" cy="3489325"/>
          </a:xfrm>
          <a:prstGeom prst="rect">
            <a:avLst/>
          </a:prstGeom>
        </p:spPr>
      </p:pic>
      <p:sp>
        <p:nvSpPr>
          <p:cNvPr id="14" name="Text Box 13"/>
          <p:cNvSpPr txBox="1"/>
          <p:nvPr/>
        </p:nvSpPr>
        <p:spPr>
          <a:xfrm>
            <a:off x="1573414" y="6338974"/>
            <a:ext cx="8004114" cy="400110"/>
          </a:xfrm>
          <a:prstGeom prst="rect">
            <a:avLst/>
          </a:prstGeom>
          <a:noFill/>
        </p:spPr>
        <p:txBody>
          <a:bodyPr wrap="none" rtlCol="0">
            <a:spAutoFit/>
          </a:bodyPr>
          <a:lstStyle/>
          <a:p>
            <a:pPr algn="ctr"/>
            <a:r>
              <a:rPr lang="en-US" sz="2000">
                <a:latin typeface="#9Slide03 NettoOT" panose="02000500000000000000" pitchFamily="2" charset="0"/>
              </a:rPr>
              <a:t>Brutus and Caesar and not Calpurnia: 110100 AND 110111 AND 101111 = 100100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21"/>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1750" fill="hold"/>
                                        <p:tgtEl>
                                          <p:spTgt spid="58"/>
                                        </p:tgtEl>
                                        <p:attrNameLst>
                                          <p:attrName>r</p:attrName>
                                        </p:attrNameLst>
                                      </p:cBhvr>
                                    </p:animRot>
                                  </p:childTnLst>
                                </p:cTn>
                              </p:par>
                              <p:par>
                                <p:cTn id="12" presetID="22" presetClass="entr" presetSubtype="2"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750"/>
                                        <p:tgtEl>
                                          <p:spTgt spid="47"/>
                                        </p:tgtEl>
                                      </p:cBhvr>
                                    </p:animEffect>
                                  </p:childTnLst>
                                </p:cTn>
                              </p:par>
                              <p:par>
                                <p:cTn id="15" presetID="10" presetClass="entr" presetSubtype="0" repeatCount="500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9" dur="750" fill="hold"/>
                                        <p:tgtEl>
                                          <p:spTgt spid="71"/>
                                        </p:tgtEl>
                                        <p:attrNameLst>
                                          <p:attrName>ppt_x</p:attrName>
                                          <p:attrName>ppt_y</p:attrName>
                                        </p:attrNameLst>
                                      </p:cBhvr>
                                    </p:animMotion>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right)">
                                      <p:cBhvr>
                                        <p:cTn id="25" dur="750"/>
                                        <p:tgtEl>
                                          <p:spTgt spid="83"/>
                                        </p:tgtEl>
                                      </p:cBhvr>
                                    </p:animEffect>
                                  </p:childTnLst>
                                </p:cTn>
                              </p:par>
                              <p:par>
                                <p:cTn id="26" presetID="10" presetClass="entr" presetSubtype="0" repeatCount="5000" fill="hold" grpId="1"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par>
                                <p:cTn id="29"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84"/>
                                        </p:tgtEl>
                                        <p:attrNameLst>
                                          <p:attrName>ppt_x</p:attrName>
                                          <p:attrName>ppt_y</p:attrName>
                                        </p:attrNameLst>
                                      </p:cBhvr>
                                      <p:rCtr x="-9453" y="2361"/>
                                    </p:animMotion>
                                  </p:childTnLst>
                                </p:cTn>
                              </p:par>
                              <p:par>
                                <p:cTn id="31" presetID="22" presetClass="entr" presetSubtype="2" fill="hold"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wipe(right)">
                                      <p:cBhvr>
                                        <p:cTn id="33" dur="750"/>
                                        <p:tgtEl>
                                          <p:spTgt spid="87"/>
                                        </p:tgtEl>
                                      </p:cBhvr>
                                    </p:animEffect>
                                  </p:childTnLst>
                                </p:cTn>
                              </p:par>
                              <p:par>
                                <p:cTn id="34" presetID="10" presetClass="entr" presetSubtype="0" repeatCount="5000" fill="hold" grpId="1" nodeType="withEffect">
                                  <p:stCondLst>
                                    <p:cond delay="50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50"/>
                                        <p:tgtEl>
                                          <p:spTgt spid="88"/>
                                        </p:tgtEl>
                                      </p:cBhvr>
                                    </p:animEffect>
                                  </p:childTnLst>
                                </p:cTn>
                              </p:par>
                              <p:par>
                                <p:cTn id="37"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8" dur="750" fill="hold"/>
                                        <p:tgtEl>
                                          <p:spTgt spid="88"/>
                                        </p:tgtEl>
                                        <p:attrNameLst>
                                          <p:attrName>ppt_x</p:attrName>
                                          <p:attrName>ppt_y</p:attrName>
                                        </p:attrNameLst>
                                      </p:cBhvr>
                                      <p:rCtr x="-9453" y="2361"/>
                                    </p:animMotion>
                                  </p:childTnLst>
                                </p:cTn>
                              </p:par>
                              <p:par>
                                <p:cTn id="39" presetID="22" presetClass="entr" presetSubtype="2" fill="hold" nodeType="withEffect">
                                  <p:stCondLst>
                                    <p:cond delay="25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750"/>
                                        <p:tgtEl>
                                          <p:spTgt spid="89"/>
                                        </p:tgtEl>
                                      </p:cBhvr>
                                    </p:animEffect>
                                  </p:childTnLst>
                                </p:cTn>
                              </p:par>
                              <p:par>
                                <p:cTn id="42" presetID="10" presetClass="entr" presetSubtype="0" repeatCount="5000" fill="hold" grpId="1"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250"/>
                                        <p:tgtEl>
                                          <p:spTgt spid="90"/>
                                        </p:tgtEl>
                                      </p:cBhvr>
                                    </p:animEffect>
                                  </p:childTnLst>
                                </p:cTn>
                              </p:par>
                              <p:par>
                                <p:cTn id="45"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6" dur="750" fill="hold"/>
                                        <p:tgtEl>
                                          <p:spTgt spid="90"/>
                                        </p:tgtEl>
                                        <p:attrNameLst>
                                          <p:attrName>ppt_x</p:attrName>
                                          <p:attrName>ppt_y</p:attrName>
                                        </p:attrNameLst>
                                      </p:cBhvr>
                                      <p:rCtr x="-9453" y="2361"/>
                                    </p:animMotion>
                                  </p:childTnLst>
                                </p:cTn>
                              </p:par>
                              <p:par>
                                <p:cTn id="47" presetID="22" presetClass="entr" presetSubtype="2" fill="hold" nodeType="withEffect">
                                  <p:stCondLst>
                                    <p:cond delay="75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750"/>
                                        <p:tgtEl>
                                          <p:spTgt spid="91"/>
                                        </p:tgtEl>
                                      </p:cBhvr>
                                    </p:animEffect>
                                  </p:childTnLst>
                                </p:cTn>
                              </p:par>
                              <p:par>
                                <p:cTn id="50" presetID="10" presetClass="entr" presetSubtype="0" repeatCount="5000" fill="hold" grpId="1" nodeType="withEffect">
                                  <p:stCondLst>
                                    <p:cond delay="75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250"/>
                                        <p:tgtEl>
                                          <p:spTgt spid="92"/>
                                        </p:tgtEl>
                                      </p:cBhvr>
                                    </p:animEffect>
                                  </p:childTnLst>
                                </p:cTn>
                              </p:par>
                              <p:par>
                                <p:cTn id="53"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4" dur="750" fill="hold"/>
                                        <p:tgtEl>
                                          <p:spTgt spid="92"/>
                                        </p:tgtEl>
                                        <p:attrNameLst>
                                          <p:attrName>ppt_x</p:attrName>
                                          <p:attrName>ppt_y</p:attrName>
                                        </p:attrNameLst>
                                      </p:cBhvr>
                                      <p:rCtr x="-9453" y="2361"/>
                                    </p:animMotion>
                                  </p:childTnLst>
                                </p:cTn>
                              </p:par>
                              <p:par>
                                <p:cTn id="55" presetID="22" presetClass="entr" presetSubtype="2"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right)">
                                      <p:cBhvr>
                                        <p:cTn id="57" dur="750"/>
                                        <p:tgtEl>
                                          <p:spTgt spid="93"/>
                                        </p:tgtEl>
                                      </p:cBhvr>
                                    </p:animEffect>
                                  </p:childTnLst>
                                </p:cTn>
                              </p:par>
                              <p:par>
                                <p:cTn id="58" presetID="10" presetClass="entr" presetSubtype="0" repeatCount="5000" fill="hold" grpId="1"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250"/>
                                        <p:tgtEl>
                                          <p:spTgt spid="94"/>
                                        </p:tgtEl>
                                      </p:cBhvr>
                                    </p:animEffect>
                                  </p:childTnLst>
                                </p:cTn>
                              </p:par>
                              <p:par>
                                <p:cTn id="61"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2" dur="750" fill="hold"/>
                                        <p:tgtEl>
                                          <p:spTgt spid="94"/>
                                        </p:tgtEl>
                                        <p:attrNameLst>
                                          <p:attrName>ppt_x</p:attrName>
                                          <p:attrName>ppt_y</p:attrName>
                                        </p:attrNameLst>
                                      </p:cBhvr>
                                      <p:rCtr x="-9453" y="2361"/>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5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up)">
                                      <p:cBhvr>
                                        <p:cTn id="71" dur="500"/>
                                        <p:tgtEl>
                                          <p:spTgt spid="3"/>
                                        </p:tgtEl>
                                      </p:cBhvr>
                                    </p:animEffect>
                                  </p:childTnLst>
                                </p:cTn>
                              </p:par>
                              <p:par>
                                <p:cTn id="72" presetID="2" presetClass="entr" presetSubtype="8" fill="hold" grpId="0" nodeType="withEffect">
                                  <p:stCondLst>
                                    <p:cond delay="25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0-#ppt_w/2"/>
                                          </p:val>
                                        </p:tav>
                                        <p:tav tm="100000">
                                          <p:val>
                                            <p:strVal val="#ppt_x"/>
                                          </p:val>
                                        </p:tav>
                                      </p:tavLst>
                                    </p:anim>
                                    <p:anim calcmode="lin" valueType="num">
                                      <p:cBhvr additive="base">
                                        <p:cTn id="7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37" fill="hold"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barn(outVertical)">
                                      <p:cBhvr>
                                        <p:cTn id="80" dur="500"/>
                                        <p:tgtEl>
                                          <p:spTgt spid="4"/>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37"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barn(outVertical)">
                                      <p:cBhvr>
                                        <p:cTn id="8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4" grpId="0" bldLvl="0" animBg="1"/>
      <p:bldP spid="15" grpId="0"/>
      <p:bldP spid="71" grpId="0" bldLvl="0" animBg="1"/>
      <p:bldP spid="71" grpId="1" bldLvl="0" animBg="1"/>
      <p:bldP spid="84" grpId="0" bldLvl="0" animBg="1"/>
      <p:bldP spid="84" grpId="1" bldLvl="0" animBg="1"/>
      <p:bldP spid="88" grpId="0" bldLvl="0" animBg="1"/>
      <p:bldP spid="88" grpId="1" bldLvl="0" animBg="1"/>
      <p:bldP spid="90" grpId="0" bldLvl="0" animBg="1"/>
      <p:bldP spid="90" grpId="1" bldLvl="0" animBg="1"/>
      <p:bldP spid="92" grpId="0" bldLvl="0" animBg="1"/>
      <p:bldP spid="92" grpId="1" bldLvl="0" animBg="1"/>
      <p:bldP spid="94" grpId="0" bldLvl="0" animBg="1"/>
      <p:bldP spid="94" grpId="1" bldLvl="0" animBg="1"/>
      <p:bldP spid="3" grpId="0" bldLvl="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625401" y="1273581"/>
            <a:ext cx="10802118" cy="550061"/>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21" name="Group 20"/>
          <p:cNvGrpSpPr/>
          <p:nvPr/>
        </p:nvGrpSpPr>
        <p:grpSpPr>
          <a:xfrm>
            <a:off x="-38570" y="-12196"/>
            <a:ext cx="1408758" cy="1408759"/>
            <a:chOff x="-604988" y="-51894"/>
            <a:chExt cx="1408758" cy="1408759"/>
          </a:xfrm>
        </p:grpSpPr>
        <p:sp>
          <p:nvSpPr>
            <p:cNvPr id="5" name="Freeform: Shape 4"/>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6" name="Freeform: Shape 25"/>
          <p:cNvSpPr/>
          <p:nvPr/>
        </p:nvSpPr>
        <p:spPr>
          <a:xfrm rot="2758965">
            <a:off x="2608383" y="372947"/>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5" name="Freeform: Shape 24"/>
          <p:cNvSpPr/>
          <p:nvPr/>
        </p:nvSpPr>
        <p:spPr>
          <a:xfrm rot="2758965">
            <a:off x="2597197" y="368683"/>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p:cNvSpPr/>
          <p:nvPr/>
        </p:nvSpPr>
        <p:spPr>
          <a:xfrm rot="2758965">
            <a:off x="1462411" y="-1148389"/>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TextBox 14"/>
          <p:cNvSpPr txBox="1"/>
          <p:nvPr/>
        </p:nvSpPr>
        <p:spPr>
          <a:xfrm>
            <a:off x="1439357" y="314699"/>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TỔNG QUAN</a:t>
            </a:r>
            <a:endParaRPr lang="en-US" sz="4400" dirty="0">
              <a:solidFill>
                <a:schemeClr val="bg1"/>
              </a:solidFill>
              <a:latin typeface="#9Slide03 NettoOT" panose="02000500000000000000" pitchFamily="2" charset="0"/>
            </a:endParaRPr>
          </a:p>
        </p:txBody>
      </p:sp>
      <p:sp>
        <p:nvSpPr>
          <p:cNvPr id="28" name="TextBox 27"/>
          <p:cNvSpPr txBox="1"/>
          <p:nvPr/>
        </p:nvSpPr>
        <p:spPr>
          <a:xfrm>
            <a:off x="681769" y="1244479"/>
            <a:ext cx="10883665" cy="584775"/>
          </a:xfrm>
          <a:prstGeom prst="rect">
            <a:avLst/>
          </a:prstGeom>
          <a:noFill/>
        </p:spPr>
        <p:txBody>
          <a:bodyPr wrap="square">
            <a:spAutoFit/>
          </a:bodyPr>
          <a:lstStyle/>
          <a:p>
            <a:r>
              <a:rPr lang="en-US" sz="3200" dirty="0">
                <a:solidFill>
                  <a:srgbClr val="131A43"/>
                </a:solidFill>
                <a:latin typeface="#9Slide03 NettoOT" panose="02000500000000000000" pitchFamily="2" charset="0"/>
              </a:rPr>
              <a:t>Chỉ mục ngược: giống ma trận đánh dấu nhưng chỉ lưu giá trị 1</a:t>
            </a:r>
            <a:r>
              <a:rPr lang="en-US" sz="3200">
                <a:solidFill>
                  <a:srgbClr val="131A43"/>
                </a:solidFill>
                <a:latin typeface="#9Slide03 NettoOT" panose="02000500000000000000" pitchFamily="2" charset="0"/>
              </a:rPr>
              <a:t>. </a:t>
            </a:r>
            <a:endParaRPr lang="en-US" sz="3200" dirty="0">
              <a:solidFill>
                <a:srgbClr val="131A43"/>
              </a:solidFill>
              <a:latin typeface="#9Slide03 NettoOT" panose="02000500000000000000" pitchFamily="2" charset="0"/>
            </a:endParaRPr>
          </a:p>
        </p:txBody>
      </p:sp>
      <p:sp>
        <p:nvSpPr>
          <p:cNvPr id="2" name="TextBox 1"/>
          <p:cNvSpPr txBox="1"/>
          <p:nvPr/>
        </p:nvSpPr>
        <p:spPr>
          <a:xfrm>
            <a:off x="258218" y="28536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1</a:t>
            </a:r>
            <a:endParaRPr lang="en-US" sz="4400" b="1">
              <a:solidFill>
                <a:srgbClr val="131A43"/>
              </a:solidFill>
              <a:latin typeface="#9Slide03 NettoOT" panose="02000500000000000000" pitchFamily="2" charset="0"/>
            </a:endParaRPr>
          </a:p>
        </p:txBody>
      </p:sp>
      <p:cxnSp>
        <p:nvCxnSpPr>
          <p:cNvPr id="47" name="Connector: Elbow 46"/>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657852" y="6416644"/>
            <a:ext cx="753449" cy="753449"/>
            <a:chOff x="-604988" y="-51894"/>
            <a:chExt cx="1408758" cy="1408759"/>
          </a:xfrm>
        </p:grpSpPr>
        <p:sp>
          <p:nvSpPr>
            <p:cNvPr id="59" name="Freeform: Shape 58"/>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0" name="Freeform: Shape 59"/>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1" name="Freeform: Shape 60"/>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2" name="Freeform: Shape 61"/>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71" name="Oval 70"/>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Connector: Elbow 82"/>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Connector: Elbow 86"/>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Connector: Elbow 88"/>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Connector: Elbow 90"/>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Connector: Elbow 92"/>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flipH="1">
            <a:off x="453947" y="1273095"/>
            <a:ext cx="50677" cy="548640"/>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pic>
        <p:nvPicPr>
          <p:cNvPr id="11" name="Content Placeholder 10"/>
          <p:cNvPicPr>
            <a:picLocks noGrp="1" noChangeAspect="1"/>
          </p:cNvPicPr>
          <p:nvPr>
            <p:ph idx="1"/>
          </p:nvPr>
        </p:nvPicPr>
        <p:blipFill>
          <a:blip r:embed="rId2"/>
          <a:stretch>
            <a:fillRect/>
          </a:stretch>
        </p:blipFill>
        <p:spPr>
          <a:xfrm>
            <a:off x="1526059" y="1891878"/>
            <a:ext cx="9053517" cy="42948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21"/>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1750" fill="hold"/>
                                        <p:tgtEl>
                                          <p:spTgt spid="58"/>
                                        </p:tgtEl>
                                        <p:attrNameLst>
                                          <p:attrName>r</p:attrName>
                                        </p:attrNameLst>
                                      </p:cBhvr>
                                    </p:animRot>
                                  </p:childTnLst>
                                </p:cTn>
                              </p:par>
                              <p:par>
                                <p:cTn id="12" presetID="22" presetClass="entr" presetSubtype="2"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750"/>
                                        <p:tgtEl>
                                          <p:spTgt spid="47"/>
                                        </p:tgtEl>
                                      </p:cBhvr>
                                    </p:animEffect>
                                  </p:childTnLst>
                                </p:cTn>
                              </p:par>
                              <p:par>
                                <p:cTn id="15" presetID="10" presetClass="entr" presetSubtype="0" repeatCount="500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9" dur="750" fill="hold"/>
                                        <p:tgtEl>
                                          <p:spTgt spid="71"/>
                                        </p:tgtEl>
                                        <p:attrNameLst>
                                          <p:attrName>ppt_x</p:attrName>
                                          <p:attrName>ppt_y</p:attrName>
                                        </p:attrNameLst>
                                      </p:cBhvr>
                                    </p:animMotion>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right)">
                                      <p:cBhvr>
                                        <p:cTn id="25" dur="750"/>
                                        <p:tgtEl>
                                          <p:spTgt spid="83"/>
                                        </p:tgtEl>
                                      </p:cBhvr>
                                    </p:animEffect>
                                  </p:childTnLst>
                                </p:cTn>
                              </p:par>
                              <p:par>
                                <p:cTn id="26" presetID="10" presetClass="entr" presetSubtype="0" repeatCount="5000" fill="hold" grpId="1"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par>
                                <p:cTn id="29"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84"/>
                                        </p:tgtEl>
                                        <p:attrNameLst>
                                          <p:attrName>ppt_x</p:attrName>
                                          <p:attrName>ppt_y</p:attrName>
                                        </p:attrNameLst>
                                      </p:cBhvr>
                                      <p:rCtr x="-9453" y="2361"/>
                                    </p:animMotion>
                                  </p:childTnLst>
                                </p:cTn>
                              </p:par>
                              <p:par>
                                <p:cTn id="31" presetID="22" presetClass="entr" presetSubtype="2" fill="hold"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wipe(right)">
                                      <p:cBhvr>
                                        <p:cTn id="33" dur="750"/>
                                        <p:tgtEl>
                                          <p:spTgt spid="87"/>
                                        </p:tgtEl>
                                      </p:cBhvr>
                                    </p:animEffect>
                                  </p:childTnLst>
                                </p:cTn>
                              </p:par>
                              <p:par>
                                <p:cTn id="34" presetID="10" presetClass="entr" presetSubtype="0" repeatCount="5000" fill="hold" grpId="1" nodeType="withEffect">
                                  <p:stCondLst>
                                    <p:cond delay="50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50"/>
                                        <p:tgtEl>
                                          <p:spTgt spid="88"/>
                                        </p:tgtEl>
                                      </p:cBhvr>
                                    </p:animEffect>
                                  </p:childTnLst>
                                </p:cTn>
                              </p:par>
                              <p:par>
                                <p:cTn id="37"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8" dur="750" fill="hold"/>
                                        <p:tgtEl>
                                          <p:spTgt spid="88"/>
                                        </p:tgtEl>
                                        <p:attrNameLst>
                                          <p:attrName>ppt_x</p:attrName>
                                          <p:attrName>ppt_y</p:attrName>
                                        </p:attrNameLst>
                                      </p:cBhvr>
                                      <p:rCtr x="-9453" y="2361"/>
                                    </p:animMotion>
                                  </p:childTnLst>
                                </p:cTn>
                              </p:par>
                              <p:par>
                                <p:cTn id="39" presetID="22" presetClass="entr" presetSubtype="2" fill="hold" nodeType="withEffect">
                                  <p:stCondLst>
                                    <p:cond delay="25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750"/>
                                        <p:tgtEl>
                                          <p:spTgt spid="89"/>
                                        </p:tgtEl>
                                      </p:cBhvr>
                                    </p:animEffect>
                                  </p:childTnLst>
                                </p:cTn>
                              </p:par>
                              <p:par>
                                <p:cTn id="42" presetID="10" presetClass="entr" presetSubtype="0" repeatCount="5000" fill="hold" grpId="1"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250"/>
                                        <p:tgtEl>
                                          <p:spTgt spid="90"/>
                                        </p:tgtEl>
                                      </p:cBhvr>
                                    </p:animEffect>
                                  </p:childTnLst>
                                </p:cTn>
                              </p:par>
                              <p:par>
                                <p:cTn id="45"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6" dur="750" fill="hold"/>
                                        <p:tgtEl>
                                          <p:spTgt spid="90"/>
                                        </p:tgtEl>
                                        <p:attrNameLst>
                                          <p:attrName>ppt_x</p:attrName>
                                          <p:attrName>ppt_y</p:attrName>
                                        </p:attrNameLst>
                                      </p:cBhvr>
                                      <p:rCtr x="-9453" y="2361"/>
                                    </p:animMotion>
                                  </p:childTnLst>
                                </p:cTn>
                              </p:par>
                              <p:par>
                                <p:cTn id="47" presetID="22" presetClass="entr" presetSubtype="2" fill="hold" nodeType="withEffect">
                                  <p:stCondLst>
                                    <p:cond delay="75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750"/>
                                        <p:tgtEl>
                                          <p:spTgt spid="91"/>
                                        </p:tgtEl>
                                      </p:cBhvr>
                                    </p:animEffect>
                                  </p:childTnLst>
                                </p:cTn>
                              </p:par>
                              <p:par>
                                <p:cTn id="50" presetID="10" presetClass="entr" presetSubtype="0" repeatCount="5000" fill="hold" grpId="1" nodeType="withEffect">
                                  <p:stCondLst>
                                    <p:cond delay="75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250"/>
                                        <p:tgtEl>
                                          <p:spTgt spid="92"/>
                                        </p:tgtEl>
                                      </p:cBhvr>
                                    </p:animEffect>
                                  </p:childTnLst>
                                </p:cTn>
                              </p:par>
                              <p:par>
                                <p:cTn id="53"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4" dur="750" fill="hold"/>
                                        <p:tgtEl>
                                          <p:spTgt spid="92"/>
                                        </p:tgtEl>
                                        <p:attrNameLst>
                                          <p:attrName>ppt_x</p:attrName>
                                          <p:attrName>ppt_y</p:attrName>
                                        </p:attrNameLst>
                                      </p:cBhvr>
                                      <p:rCtr x="-9453" y="2361"/>
                                    </p:animMotion>
                                  </p:childTnLst>
                                </p:cTn>
                              </p:par>
                              <p:par>
                                <p:cTn id="55" presetID="22" presetClass="entr" presetSubtype="2"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right)">
                                      <p:cBhvr>
                                        <p:cTn id="57" dur="750"/>
                                        <p:tgtEl>
                                          <p:spTgt spid="93"/>
                                        </p:tgtEl>
                                      </p:cBhvr>
                                    </p:animEffect>
                                  </p:childTnLst>
                                </p:cTn>
                              </p:par>
                              <p:par>
                                <p:cTn id="58" presetID="10" presetClass="entr" presetSubtype="0" repeatCount="5000" fill="hold" grpId="1"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250"/>
                                        <p:tgtEl>
                                          <p:spTgt spid="94"/>
                                        </p:tgtEl>
                                      </p:cBhvr>
                                    </p:animEffect>
                                  </p:childTnLst>
                                </p:cTn>
                              </p:par>
                              <p:par>
                                <p:cTn id="61"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2" dur="750" fill="hold"/>
                                        <p:tgtEl>
                                          <p:spTgt spid="94"/>
                                        </p:tgtEl>
                                        <p:attrNameLst>
                                          <p:attrName>ppt_x</p:attrName>
                                          <p:attrName>ppt_y</p:attrName>
                                        </p:attrNameLst>
                                      </p:cBhvr>
                                      <p:rCtr x="-9453" y="2361"/>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5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up)">
                                      <p:cBhvr>
                                        <p:cTn id="71" dur="500"/>
                                        <p:tgtEl>
                                          <p:spTgt spid="3"/>
                                        </p:tgtEl>
                                      </p:cBhvr>
                                    </p:animEffect>
                                  </p:childTnLst>
                                </p:cTn>
                              </p:par>
                              <p:par>
                                <p:cTn id="72" presetID="2" presetClass="entr" presetSubtype="8" fill="hold" grpId="0" nodeType="withEffect">
                                  <p:stCondLst>
                                    <p:cond delay="25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0-#ppt_w/2"/>
                                          </p:val>
                                        </p:tav>
                                        <p:tav tm="100000">
                                          <p:val>
                                            <p:strVal val="#ppt_x"/>
                                          </p:val>
                                        </p:tav>
                                      </p:tavLst>
                                    </p:anim>
                                    <p:anim calcmode="lin" valueType="num">
                                      <p:cBhvr additive="base">
                                        <p:cTn id="7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37"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barn(outVertical)">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4" grpId="0" bldLvl="0" animBg="1"/>
      <p:bldP spid="15" grpId="0"/>
      <p:bldP spid="71" grpId="0" bldLvl="0" animBg="1"/>
      <p:bldP spid="71" grpId="1" bldLvl="0" animBg="1"/>
      <p:bldP spid="84" grpId="0" bldLvl="0" animBg="1"/>
      <p:bldP spid="84" grpId="1" bldLvl="0" animBg="1"/>
      <p:bldP spid="88" grpId="0" bldLvl="0" animBg="1"/>
      <p:bldP spid="88" grpId="1" bldLvl="0" animBg="1"/>
      <p:bldP spid="90" grpId="0" bldLvl="0" animBg="1"/>
      <p:bldP spid="90" grpId="1" bldLvl="0" animBg="1"/>
      <p:bldP spid="92" grpId="0" bldLvl="0" animBg="1"/>
      <p:bldP spid="92" grpId="1" bldLvl="0" animBg="1"/>
      <p:bldP spid="94" grpId="0" bldLvl="0" animBg="1"/>
      <p:bldP spid="94" grpId="1" bldLvl="0" animBg="1"/>
      <p:bldP spid="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0" y="20152"/>
            <a:ext cx="1408758" cy="1408759"/>
            <a:chOff x="-604988" y="-51894"/>
            <a:chExt cx="1408758" cy="1408759"/>
          </a:xfrm>
        </p:grpSpPr>
        <p:sp>
          <p:nvSpPr>
            <p:cNvPr id="5" name="Freeform: Shape 4"/>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6" name="Freeform: Shape 25"/>
          <p:cNvSpPr/>
          <p:nvPr/>
        </p:nvSpPr>
        <p:spPr>
          <a:xfrm rot="2758965">
            <a:off x="2608383" y="372947"/>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5" name="Freeform: Shape 24"/>
          <p:cNvSpPr/>
          <p:nvPr/>
        </p:nvSpPr>
        <p:spPr>
          <a:xfrm rot="2758965">
            <a:off x="2597197" y="368683"/>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p:cNvSpPr/>
          <p:nvPr/>
        </p:nvSpPr>
        <p:spPr>
          <a:xfrm rot="2758965">
            <a:off x="1500981" y="-1116041"/>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TextBox 14"/>
          <p:cNvSpPr txBox="1"/>
          <p:nvPr/>
        </p:nvSpPr>
        <p:spPr>
          <a:xfrm>
            <a:off x="1477927" y="347047"/>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TỔNG QUAN</a:t>
            </a:r>
            <a:endParaRPr lang="en-US" sz="4400" dirty="0">
              <a:solidFill>
                <a:schemeClr val="bg1"/>
              </a:solidFill>
              <a:latin typeface="#9Slide03 NettoOT" panose="02000500000000000000" pitchFamily="2" charset="0"/>
            </a:endParaRPr>
          </a:p>
        </p:txBody>
      </p:sp>
      <p:sp>
        <p:nvSpPr>
          <p:cNvPr id="28" name="TextBox 27"/>
          <p:cNvSpPr txBox="1"/>
          <p:nvPr/>
        </p:nvSpPr>
        <p:spPr>
          <a:xfrm>
            <a:off x="682177" y="1391364"/>
            <a:ext cx="10883665" cy="583565"/>
          </a:xfrm>
          <a:prstGeom prst="rect">
            <a:avLst/>
          </a:prstGeom>
          <a:noFill/>
        </p:spPr>
        <p:txBody>
          <a:bodyPr wrap="square">
            <a:spAutoFit/>
          </a:bodyPr>
          <a:lstStyle/>
          <a:p>
            <a:r>
              <a:rPr lang="en-US" sz="3200" b="1" dirty="0">
                <a:solidFill>
                  <a:srgbClr val="131A43"/>
                </a:solidFill>
                <a:latin typeface="#9Slide03 NettoOT" panose="02000500000000000000" pitchFamily="2" charset="0"/>
              </a:rPr>
              <a:t>Xây dựng chỉ mục ngược</a:t>
            </a:r>
          </a:p>
        </p:txBody>
      </p:sp>
      <p:sp>
        <p:nvSpPr>
          <p:cNvPr id="2" name="TextBox 1"/>
          <p:cNvSpPr txBox="1"/>
          <p:nvPr/>
        </p:nvSpPr>
        <p:spPr>
          <a:xfrm>
            <a:off x="296788" y="317711"/>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1</a:t>
            </a:r>
            <a:endParaRPr lang="en-US" sz="4400" b="1">
              <a:solidFill>
                <a:srgbClr val="131A43"/>
              </a:solidFill>
              <a:latin typeface="#9Slide03 NettoOT" panose="02000500000000000000" pitchFamily="2" charset="0"/>
            </a:endParaRPr>
          </a:p>
        </p:txBody>
      </p:sp>
      <p:cxnSp>
        <p:nvCxnSpPr>
          <p:cNvPr id="47" name="Connector: Elbow 46"/>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657852" y="6416644"/>
            <a:ext cx="753449" cy="753449"/>
            <a:chOff x="-604988" y="-51894"/>
            <a:chExt cx="1408758" cy="1408759"/>
          </a:xfrm>
        </p:grpSpPr>
        <p:sp>
          <p:nvSpPr>
            <p:cNvPr id="59" name="Freeform: Shape 58"/>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0" name="Freeform: Shape 59"/>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1" name="Freeform: Shape 60"/>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2" name="Freeform: Shape 61"/>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71" name="Oval 70"/>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Connector: Elbow 82"/>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Connector: Elbow 86"/>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Connector: Elbow 88"/>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Connector: Elbow 90"/>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Connector: Elbow 92"/>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flipH="1">
            <a:off x="454025" y="1420305"/>
            <a:ext cx="45852" cy="551311"/>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12" name="TextBox 27"/>
          <p:cNvSpPr txBox="1"/>
          <p:nvPr/>
        </p:nvSpPr>
        <p:spPr>
          <a:xfrm>
            <a:off x="5172860" y="2121629"/>
            <a:ext cx="1532255" cy="583565"/>
          </a:xfrm>
          <a:prstGeom prst="rect">
            <a:avLst/>
          </a:prstGeom>
          <a:solidFill>
            <a:srgbClr val="1111CA"/>
          </a:solidFill>
        </p:spPr>
        <p:txBody>
          <a:bodyPr wrap="square">
            <a:spAutoFit/>
          </a:bodyPr>
          <a:lstStyle/>
          <a:p>
            <a:r>
              <a:rPr lang="en-US" sz="3200" dirty="0">
                <a:solidFill>
                  <a:schemeClr val="bg1"/>
                </a:solidFill>
                <a:latin typeface="#9Slide03 NettoOT" panose="02000500000000000000" pitchFamily="2" charset="0"/>
              </a:rPr>
              <a:t>Tách từ</a:t>
            </a:r>
          </a:p>
        </p:txBody>
      </p:sp>
      <p:sp>
        <p:nvSpPr>
          <p:cNvPr id="13" name="TextBox 27"/>
          <p:cNvSpPr txBox="1"/>
          <p:nvPr/>
        </p:nvSpPr>
        <p:spPr>
          <a:xfrm>
            <a:off x="4586792" y="2984816"/>
            <a:ext cx="2721865" cy="584775"/>
          </a:xfrm>
          <a:prstGeom prst="rect">
            <a:avLst/>
          </a:prstGeom>
          <a:solidFill>
            <a:srgbClr val="1111CA"/>
          </a:solidFill>
        </p:spPr>
        <p:txBody>
          <a:bodyPr wrap="square">
            <a:spAutoFit/>
          </a:bodyPr>
          <a:lstStyle>
            <a:defPPr>
              <a:defRPr lang="en-US"/>
            </a:defPPr>
            <a:lvl1pPr>
              <a:defRPr sz="3200">
                <a:solidFill>
                  <a:schemeClr val="bg1"/>
                </a:solidFill>
                <a:latin typeface="#9Slide03 NettoOT" panose="02000500000000000000" pitchFamily="2" charset="0"/>
              </a:defRPr>
            </a:lvl1pPr>
          </a:lstStyle>
          <a:p>
            <a:r>
              <a:rPr lang="en-US" dirty="0"/>
              <a:t>Sinh thẻ định vị</a:t>
            </a:r>
          </a:p>
        </p:txBody>
      </p:sp>
      <p:sp>
        <p:nvSpPr>
          <p:cNvPr id="16" name="TextBox 27"/>
          <p:cNvSpPr txBox="1"/>
          <p:nvPr/>
        </p:nvSpPr>
        <p:spPr>
          <a:xfrm>
            <a:off x="4341718" y="3849213"/>
            <a:ext cx="3268497" cy="584775"/>
          </a:xfrm>
          <a:prstGeom prst="rect">
            <a:avLst/>
          </a:prstGeom>
          <a:solidFill>
            <a:srgbClr val="1111CA"/>
          </a:solidFill>
        </p:spPr>
        <p:txBody>
          <a:bodyPr wrap="square">
            <a:spAutoFit/>
          </a:bodyPr>
          <a:lstStyle>
            <a:defPPr>
              <a:defRPr lang="en-US"/>
            </a:defPPr>
            <a:lvl1pPr>
              <a:defRPr sz="3200">
                <a:solidFill>
                  <a:schemeClr val="bg1"/>
                </a:solidFill>
                <a:latin typeface="#9Slide03 NettoOT" panose="02000500000000000000" pitchFamily="2" charset="0"/>
              </a:defRPr>
            </a:lvl1pPr>
          </a:lstStyle>
          <a:p>
            <a:r>
              <a:rPr lang="en-US" dirty="0"/>
              <a:t>Sắp xếp thẻ định vị</a:t>
            </a:r>
          </a:p>
        </p:txBody>
      </p:sp>
      <p:sp>
        <p:nvSpPr>
          <p:cNvPr id="17" name="TextBox 27"/>
          <p:cNvSpPr txBox="1"/>
          <p:nvPr/>
        </p:nvSpPr>
        <p:spPr>
          <a:xfrm>
            <a:off x="3378830" y="4689658"/>
            <a:ext cx="5194272" cy="584775"/>
          </a:xfrm>
          <a:prstGeom prst="rect">
            <a:avLst/>
          </a:prstGeom>
          <a:solidFill>
            <a:srgbClr val="1111CA"/>
          </a:solidFill>
        </p:spPr>
        <p:txBody>
          <a:bodyPr wrap="square">
            <a:spAutoFit/>
          </a:bodyPr>
          <a:lstStyle>
            <a:defPPr>
              <a:defRPr lang="en-US"/>
            </a:defPPr>
            <a:lvl1pPr>
              <a:defRPr sz="3200">
                <a:solidFill>
                  <a:schemeClr val="bg1"/>
                </a:solidFill>
                <a:latin typeface="#9Slide03 NettoOT" panose="02000500000000000000" pitchFamily="2" charset="0"/>
              </a:defRPr>
            </a:lvl1pPr>
          </a:lstStyle>
          <a:p>
            <a:r>
              <a:rPr lang="en-US" dirty="0"/>
              <a:t>Tổng hợp danh sách thẻ định vị</a:t>
            </a:r>
          </a:p>
        </p:txBody>
      </p:sp>
      <p:sp>
        <p:nvSpPr>
          <p:cNvPr id="18" name="TextBox 27"/>
          <p:cNvSpPr txBox="1"/>
          <p:nvPr/>
        </p:nvSpPr>
        <p:spPr>
          <a:xfrm>
            <a:off x="2751441" y="5565610"/>
            <a:ext cx="6874331" cy="584775"/>
          </a:xfrm>
          <a:prstGeom prst="rect">
            <a:avLst/>
          </a:prstGeom>
          <a:solidFill>
            <a:srgbClr val="1111CA"/>
          </a:solidFill>
        </p:spPr>
        <p:txBody>
          <a:bodyPr wrap="square">
            <a:spAutoFit/>
          </a:bodyPr>
          <a:lstStyle>
            <a:defPPr>
              <a:defRPr lang="en-US"/>
            </a:defPPr>
            <a:lvl1pPr>
              <a:defRPr sz="3200">
                <a:solidFill>
                  <a:schemeClr val="bg1"/>
                </a:solidFill>
                <a:latin typeface="#9Slide03 NettoOT" panose="02000500000000000000" pitchFamily="2" charset="0"/>
              </a:defRPr>
            </a:lvl1pPr>
          </a:lstStyle>
          <a:p>
            <a:r>
              <a:rPr lang="en-US" dirty="0"/>
              <a:t>Lưu danh sách từ vựng và bộ thẻ định vị</a:t>
            </a:r>
          </a:p>
        </p:txBody>
      </p:sp>
      <p:cxnSp>
        <p:nvCxnSpPr>
          <p:cNvPr id="14" name="Straight Arrow Connector 13">
            <a:extLst>
              <a:ext uri="{FF2B5EF4-FFF2-40B4-BE49-F238E27FC236}">
                <a16:creationId xmlns:a16="http://schemas.microsoft.com/office/drawing/2014/main" id="{D8A9D85D-A84E-C198-8AF2-9F2082DD0540}"/>
              </a:ext>
            </a:extLst>
          </p:cNvPr>
          <p:cNvCxnSpPr>
            <a:cxnSpLocks/>
          </p:cNvCxnSpPr>
          <p:nvPr/>
        </p:nvCxnSpPr>
        <p:spPr>
          <a:xfrm flipH="1">
            <a:off x="5938986" y="2705194"/>
            <a:ext cx="1" cy="279622"/>
          </a:xfrm>
          <a:prstGeom prst="straightConnector1">
            <a:avLst/>
          </a:prstGeom>
          <a:ln w="38100">
            <a:solidFill>
              <a:srgbClr val="00009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E81061-6F96-4E95-C0DA-CAF8687E48A1}"/>
              </a:ext>
            </a:extLst>
          </p:cNvPr>
          <p:cNvCxnSpPr>
            <a:cxnSpLocks/>
          </p:cNvCxnSpPr>
          <p:nvPr/>
        </p:nvCxnSpPr>
        <p:spPr>
          <a:xfrm flipH="1">
            <a:off x="5947724" y="3568381"/>
            <a:ext cx="1" cy="279622"/>
          </a:xfrm>
          <a:prstGeom prst="straightConnector1">
            <a:avLst/>
          </a:prstGeom>
          <a:ln w="38100">
            <a:solidFill>
              <a:srgbClr val="00009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C4E9A0-1394-4883-09ED-47C9800BFC7D}"/>
              </a:ext>
            </a:extLst>
          </p:cNvPr>
          <p:cNvCxnSpPr>
            <a:cxnSpLocks/>
          </p:cNvCxnSpPr>
          <p:nvPr/>
        </p:nvCxnSpPr>
        <p:spPr>
          <a:xfrm flipH="1">
            <a:off x="5938985" y="4433988"/>
            <a:ext cx="1" cy="279622"/>
          </a:xfrm>
          <a:prstGeom prst="straightConnector1">
            <a:avLst/>
          </a:prstGeom>
          <a:ln w="38100">
            <a:solidFill>
              <a:srgbClr val="00009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E8CFA2-7A0D-40BB-8C88-FFEE28B98F93}"/>
              </a:ext>
            </a:extLst>
          </p:cNvPr>
          <p:cNvCxnSpPr>
            <a:cxnSpLocks/>
          </p:cNvCxnSpPr>
          <p:nvPr/>
        </p:nvCxnSpPr>
        <p:spPr>
          <a:xfrm flipH="1">
            <a:off x="5947724" y="5271747"/>
            <a:ext cx="1" cy="279622"/>
          </a:xfrm>
          <a:prstGeom prst="straightConnector1">
            <a:avLst/>
          </a:prstGeom>
          <a:ln w="38100">
            <a:solidFill>
              <a:srgbClr val="00009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21"/>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1750" fill="hold"/>
                                        <p:tgtEl>
                                          <p:spTgt spid="58"/>
                                        </p:tgtEl>
                                        <p:attrNameLst>
                                          <p:attrName>r</p:attrName>
                                        </p:attrNameLst>
                                      </p:cBhvr>
                                    </p:animRot>
                                  </p:childTnLst>
                                </p:cTn>
                              </p:par>
                              <p:par>
                                <p:cTn id="12" presetID="22" presetClass="entr" presetSubtype="2"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750"/>
                                        <p:tgtEl>
                                          <p:spTgt spid="47"/>
                                        </p:tgtEl>
                                      </p:cBhvr>
                                    </p:animEffect>
                                  </p:childTnLst>
                                </p:cTn>
                              </p:par>
                              <p:par>
                                <p:cTn id="15" presetID="10" presetClass="entr" presetSubtype="0" repeatCount="500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9" dur="750" fill="hold"/>
                                        <p:tgtEl>
                                          <p:spTgt spid="71"/>
                                        </p:tgtEl>
                                        <p:attrNameLst>
                                          <p:attrName>ppt_x</p:attrName>
                                          <p:attrName>ppt_y</p:attrName>
                                        </p:attrNameLst>
                                      </p:cBhvr>
                                    </p:animMotion>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right)">
                                      <p:cBhvr>
                                        <p:cTn id="25" dur="750"/>
                                        <p:tgtEl>
                                          <p:spTgt spid="83"/>
                                        </p:tgtEl>
                                      </p:cBhvr>
                                    </p:animEffect>
                                  </p:childTnLst>
                                </p:cTn>
                              </p:par>
                              <p:par>
                                <p:cTn id="26" presetID="10" presetClass="entr" presetSubtype="0" repeatCount="5000" fill="hold" grpId="1"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par>
                                <p:cTn id="29"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84"/>
                                        </p:tgtEl>
                                        <p:attrNameLst>
                                          <p:attrName>ppt_x</p:attrName>
                                          <p:attrName>ppt_y</p:attrName>
                                        </p:attrNameLst>
                                      </p:cBhvr>
                                      <p:rCtr x="-9453" y="2361"/>
                                    </p:animMotion>
                                  </p:childTnLst>
                                </p:cTn>
                              </p:par>
                              <p:par>
                                <p:cTn id="31" presetID="22" presetClass="entr" presetSubtype="2" fill="hold"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wipe(right)">
                                      <p:cBhvr>
                                        <p:cTn id="33" dur="750"/>
                                        <p:tgtEl>
                                          <p:spTgt spid="87"/>
                                        </p:tgtEl>
                                      </p:cBhvr>
                                    </p:animEffect>
                                  </p:childTnLst>
                                </p:cTn>
                              </p:par>
                              <p:par>
                                <p:cTn id="34" presetID="10" presetClass="entr" presetSubtype="0" repeatCount="5000" fill="hold" grpId="1" nodeType="withEffect">
                                  <p:stCondLst>
                                    <p:cond delay="50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50"/>
                                        <p:tgtEl>
                                          <p:spTgt spid="88"/>
                                        </p:tgtEl>
                                      </p:cBhvr>
                                    </p:animEffect>
                                  </p:childTnLst>
                                </p:cTn>
                              </p:par>
                              <p:par>
                                <p:cTn id="37"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8" dur="750" fill="hold"/>
                                        <p:tgtEl>
                                          <p:spTgt spid="88"/>
                                        </p:tgtEl>
                                        <p:attrNameLst>
                                          <p:attrName>ppt_x</p:attrName>
                                          <p:attrName>ppt_y</p:attrName>
                                        </p:attrNameLst>
                                      </p:cBhvr>
                                      <p:rCtr x="-9453" y="2361"/>
                                    </p:animMotion>
                                  </p:childTnLst>
                                </p:cTn>
                              </p:par>
                              <p:par>
                                <p:cTn id="39" presetID="22" presetClass="entr" presetSubtype="2" fill="hold" nodeType="withEffect">
                                  <p:stCondLst>
                                    <p:cond delay="25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750"/>
                                        <p:tgtEl>
                                          <p:spTgt spid="89"/>
                                        </p:tgtEl>
                                      </p:cBhvr>
                                    </p:animEffect>
                                  </p:childTnLst>
                                </p:cTn>
                              </p:par>
                              <p:par>
                                <p:cTn id="42" presetID="10" presetClass="entr" presetSubtype="0" repeatCount="5000" fill="hold" grpId="1"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250"/>
                                        <p:tgtEl>
                                          <p:spTgt spid="90"/>
                                        </p:tgtEl>
                                      </p:cBhvr>
                                    </p:animEffect>
                                  </p:childTnLst>
                                </p:cTn>
                              </p:par>
                              <p:par>
                                <p:cTn id="45"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6" dur="750" fill="hold"/>
                                        <p:tgtEl>
                                          <p:spTgt spid="90"/>
                                        </p:tgtEl>
                                        <p:attrNameLst>
                                          <p:attrName>ppt_x</p:attrName>
                                          <p:attrName>ppt_y</p:attrName>
                                        </p:attrNameLst>
                                      </p:cBhvr>
                                      <p:rCtr x="-9453" y="2361"/>
                                    </p:animMotion>
                                  </p:childTnLst>
                                </p:cTn>
                              </p:par>
                              <p:par>
                                <p:cTn id="47" presetID="22" presetClass="entr" presetSubtype="2" fill="hold" nodeType="withEffect">
                                  <p:stCondLst>
                                    <p:cond delay="75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750"/>
                                        <p:tgtEl>
                                          <p:spTgt spid="91"/>
                                        </p:tgtEl>
                                      </p:cBhvr>
                                    </p:animEffect>
                                  </p:childTnLst>
                                </p:cTn>
                              </p:par>
                              <p:par>
                                <p:cTn id="50" presetID="10" presetClass="entr" presetSubtype="0" repeatCount="5000" fill="hold" grpId="1" nodeType="withEffect">
                                  <p:stCondLst>
                                    <p:cond delay="75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250"/>
                                        <p:tgtEl>
                                          <p:spTgt spid="92"/>
                                        </p:tgtEl>
                                      </p:cBhvr>
                                    </p:animEffect>
                                  </p:childTnLst>
                                </p:cTn>
                              </p:par>
                              <p:par>
                                <p:cTn id="53"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4" dur="750" fill="hold"/>
                                        <p:tgtEl>
                                          <p:spTgt spid="92"/>
                                        </p:tgtEl>
                                        <p:attrNameLst>
                                          <p:attrName>ppt_x</p:attrName>
                                          <p:attrName>ppt_y</p:attrName>
                                        </p:attrNameLst>
                                      </p:cBhvr>
                                      <p:rCtr x="-9453" y="2361"/>
                                    </p:animMotion>
                                  </p:childTnLst>
                                </p:cTn>
                              </p:par>
                              <p:par>
                                <p:cTn id="55" presetID="22" presetClass="entr" presetSubtype="2"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right)">
                                      <p:cBhvr>
                                        <p:cTn id="57" dur="750"/>
                                        <p:tgtEl>
                                          <p:spTgt spid="93"/>
                                        </p:tgtEl>
                                      </p:cBhvr>
                                    </p:animEffect>
                                  </p:childTnLst>
                                </p:cTn>
                              </p:par>
                              <p:par>
                                <p:cTn id="58" presetID="10" presetClass="entr" presetSubtype="0" repeatCount="5000" fill="hold" grpId="1"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250"/>
                                        <p:tgtEl>
                                          <p:spTgt spid="94"/>
                                        </p:tgtEl>
                                      </p:cBhvr>
                                    </p:animEffect>
                                  </p:childTnLst>
                                </p:cTn>
                              </p:par>
                              <p:par>
                                <p:cTn id="61"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2" dur="750" fill="hold"/>
                                        <p:tgtEl>
                                          <p:spTgt spid="94"/>
                                        </p:tgtEl>
                                        <p:attrNameLst>
                                          <p:attrName>ppt_x</p:attrName>
                                          <p:attrName>ppt_y</p:attrName>
                                        </p:attrNameLst>
                                      </p:cBhvr>
                                      <p:rCtr x="-9453" y="2361"/>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5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up)">
                                      <p:cBhvr>
                                        <p:cTn id="71" dur="500"/>
                                        <p:tgtEl>
                                          <p:spTgt spid="3"/>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nodeType="clickEffect">
                                  <p:stCondLst>
                                    <p:cond delay="500"/>
                                  </p:stCondLst>
                                  <p:childTnLst>
                                    <p:set>
                                      <p:cBhvr>
                                        <p:cTn id="75" dur="1" fill="hold">
                                          <p:stCondLst>
                                            <p:cond delay="0"/>
                                          </p:stCondLst>
                                        </p:cTn>
                                        <p:tgtEl>
                                          <p:spTgt spid="12"/>
                                        </p:tgtEl>
                                        <p:attrNameLst>
                                          <p:attrName>style.visibility</p:attrName>
                                        </p:attrNameLst>
                                      </p:cBhvr>
                                      <p:to>
                                        <p:strVal val="visible"/>
                                      </p:to>
                                    </p:set>
                                    <p:anim calcmode="lin" valueType="num">
                                      <p:cBhvr additive="base">
                                        <p:cTn id="76" dur="500" fill="hold"/>
                                        <p:tgtEl>
                                          <p:spTgt spid="12"/>
                                        </p:tgtEl>
                                        <p:attrNameLst>
                                          <p:attrName>ppt_x</p:attrName>
                                        </p:attrNameLst>
                                      </p:cBhvr>
                                      <p:tavLst>
                                        <p:tav tm="0">
                                          <p:val>
                                            <p:strVal val="0-#ppt_w/2"/>
                                          </p:val>
                                        </p:tav>
                                        <p:tav tm="100000">
                                          <p:val>
                                            <p:strVal val="#ppt_x"/>
                                          </p:val>
                                        </p:tav>
                                      </p:tavLst>
                                    </p:anim>
                                    <p:anim calcmode="lin" valueType="num">
                                      <p:cBhvr additive="base">
                                        <p:cTn id="77"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up)">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500"/>
                                  </p:stCondLst>
                                  <p:childTnLst>
                                    <p:set>
                                      <p:cBhvr>
                                        <p:cTn id="86" dur="1" fill="hold">
                                          <p:stCondLst>
                                            <p:cond delay="0"/>
                                          </p:stCondLst>
                                        </p:cTn>
                                        <p:tgtEl>
                                          <p:spTgt spid="13"/>
                                        </p:tgtEl>
                                        <p:attrNameLst>
                                          <p:attrName>style.visibility</p:attrName>
                                        </p:attrNameLst>
                                      </p:cBhvr>
                                      <p:to>
                                        <p:strVal val="visible"/>
                                      </p:to>
                                    </p:set>
                                    <p:anim calcmode="lin" valueType="num">
                                      <p:cBhvr additive="base">
                                        <p:cTn id="87" dur="500" fill="hold"/>
                                        <p:tgtEl>
                                          <p:spTgt spid="13"/>
                                        </p:tgtEl>
                                        <p:attrNameLst>
                                          <p:attrName>ppt_x</p:attrName>
                                        </p:attrNameLst>
                                      </p:cBhvr>
                                      <p:tavLst>
                                        <p:tav tm="0">
                                          <p:val>
                                            <p:strVal val="0-#ppt_w/2"/>
                                          </p:val>
                                        </p:tav>
                                        <p:tav tm="100000">
                                          <p:val>
                                            <p:strVal val="#ppt_x"/>
                                          </p:val>
                                        </p:tav>
                                      </p:tavLst>
                                    </p:anim>
                                    <p:anim calcmode="lin" valueType="num">
                                      <p:cBhvr additive="base">
                                        <p:cTn id="8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up)">
                                      <p:cBhvr>
                                        <p:cTn id="93" dur="500"/>
                                        <p:tgtEl>
                                          <p:spTgt spid="19"/>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nodeType="clickEffect">
                                  <p:stCondLst>
                                    <p:cond delay="500"/>
                                  </p:stCondLst>
                                  <p:childTnLst>
                                    <p:set>
                                      <p:cBhvr>
                                        <p:cTn id="97" dur="1" fill="hold">
                                          <p:stCondLst>
                                            <p:cond delay="0"/>
                                          </p:stCondLst>
                                        </p:cTn>
                                        <p:tgtEl>
                                          <p:spTgt spid="16"/>
                                        </p:tgtEl>
                                        <p:attrNameLst>
                                          <p:attrName>style.visibility</p:attrName>
                                        </p:attrNameLst>
                                      </p:cBhvr>
                                      <p:to>
                                        <p:strVal val="visible"/>
                                      </p:to>
                                    </p:set>
                                    <p:anim calcmode="lin" valueType="num">
                                      <p:cBhvr additive="base">
                                        <p:cTn id="98" dur="500" fill="hold"/>
                                        <p:tgtEl>
                                          <p:spTgt spid="16"/>
                                        </p:tgtEl>
                                        <p:attrNameLst>
                                          <p:attrName>ppt_x</p:attrName>
                                        </p:attrNameLst>
                                      </p:cBhvr>
                                      <p:tavLst>
                                        <p:tav tm="0">
                                          <p:val>
                                            <p:strVal val="0-#ppt_w/2"/>
                                          </p:val>
                                        </p:tav>
                                        <p:tav tm="100000">
                                          <p:val>
                                            <p:strVal val="#ppt_x"/>
                                          </p:val>
                                        </p:tav>
                                      </p:tavLst>
                                    </p:anim>
                                    <p:anim calcmode="lin" valueType="num">
                                      <p:cBhvr additive="base">
                                        <p:cTn id="9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20"/>
                                        </p:tgtEl>
                                        <p:attrNameLst>
                                          <p:attrName>style.visibility</p:attrName>
                                        </p:attrNameLst>
                                      </p:cBhvr>
                                      <p:to>
                                        <p:strVal val="visible"/>
                                      </p:to>
                                    </p:set>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nodeType="clickEffect">
                                  <p:stCondLst>
                                    <p:cond delay="500"/>
                                  </p:stCondLst>
                                  <p:childTnLst>
                                    <p:set>
                                      <p:cBhvr>
                                        <p:cTn id="108" dur="1" fill="hold">
                                          <p:stCondLst>
                                            <p:cond delay="0"/>
                                          </p:stCondLst>
                                        </p:cTn>
                                        <p:tgtEl>
                                          <p:spTgt spid="17"/>
                                        </p:tgtEl>
                                        <p:attrNameLst>
                                          <p:attrName>style.visibility</p:attrName>
                                        </p:attrNameLst>
                                      </p:cBhvr>
                                      <p:to>
                                        <p:strVal val="visible"/>
                                      </p:to>
                                    </p:set>
                                    <p:anim calcmode="lin" valueType="num">
                                      <p:cBhvr additive="base">
                                        <p:cTn id="109" dur="500" fill="hold"/>
                                        <p:tgtEl>
                                          <p:spTgt spid="17"/>
                                        </p:tgtEl>
                                        <p:attrNameLst>
                                          <p:attrName>ppt_x</p:attrName>
                                        </p:attrNameLst>
                                      </p:cBhvr>
                                      <p:tavLst>
                                        <p:tav tm="0">
                                          <p:val>
                                            <p:strVal val="0-#ppt_w/2"/>
                                          </p:val>
                                        </p:tav>
                                        <p:tav tm="100000">
                                          <p:val>
                                            <p:strVal val="#ppt_x"/>
                                          </p:val>
                                        </p:tav>
                                      </p:tavLst>
                                    </p:anim>
                                    <p:anim calcmode="lin" valueType="num">
                                      <p:cBhvr additive="base">
                                        <p:cTn id="11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wipe(up)">
                                      <p:cBhvr>
                                        <p:cTn id="115" dur="500"/>
                                        <p:tgtEl>
                                          <p:spTgt spid="22"/>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8" fill="hold" nodeType="clickEffect">
                                  <p:stCondLst>
                                    <p:cond delay="500"/>
                                  </p:stCondLst>
                                  <p:childTnLst>
                                    <p:set>
                                      <p:cBhvr>
                                        <p:cTn id="119" dur="1" fill="hold">
                                          <p:stCondLst>
                                            <p:cond delay="0"/>
                                          </p:stCondLst>
                                        </p:cTn>
                                        <p:tgtEl>
                                          <p:spTgt spid="18"/>
                                        </p:tgtEl>
                                        <p:attrNameLst>
                                          <p:attrName>style.visibility</p:attrName>
                                        </p:attrNameLst>
                                      </p:cBhvr>
                                      <p:to>
                                        <p:strVal val="visible"/>
                                      </p:to>
                                    </p:set>
                                    <p:anim calcmode="lin" valueType="num">
                                      <p:cBhvr additive="base">
                                        <p:cTn id="120" dur="500" fill="hold"/>
                                        <p:tgtEl>
                                          <p:spTgt spid="18"/>
                                        </p:tgtEl>
                                        <p:attrNameLst>
                                          <p:attrName>ppt_x</p:attrName>
                                        </p:attrNameLst>
                                      </p:cBhvr>
                                      <p:tavLst>
                                        <p:tav tm="0">
                                          <p:val>
                                            <p:strVal val="0-#ppt_w/2"/>
                                          </p:val>
                                        </p:tav>
                                        <p:tav tm="100000">
                                          <p:val>
                                            <p:strVal val="#ppt_x"/>
                                          </p:val>
                                        </p:tav>
                                      </p:tavLst>
                                    </p:anim>
                                    <p:anim calcmode="lin" valueType="num">
                                      <p:cBhvr additive="base">
                                        <p:cTn id="12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15" grpId="0"/>
      <p:bldP spid="71" grpId="0" bldLvl="0" animBg="1"/>
      <p:bldP spid="71" grpId="1" bldLvl="0" animBg="1"/>
      <p:bldP spid="84" grpId="0" bldLvl="0" animBg="1"/>
      <p:bldP spid="84" grpId="1" bldLvl="0" animBg="1"/>
      <p:bldP spid="88" grpId="0" bldLvl="0" animBg="1"/>
      <p:bldP spid="88" grpId="1" bldLvl="0" animBg="1"/>
      <p:bldP spid="90" grpId="0" bldLvl="0" animBg="1"/>
      <p:bldP spid="90" grpId="1" bldLvl="0" animBg="1"/>
      <p:bldP spid="92" grpId="0" bldLvl="0" animBg="1"/>
      <p:bldP spid="92" grpId="1" bldLvl="0" animBg="1"/>
      <p:bldP spid="94" grpId="0" bldLvl="0" animBg="1"/>
      <p:bldP spid="94" grpId="1" bldLvl="0" animBg="1"/>
      <p:bldP spid="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2202" y="-86565"/>
            <a:ext cx="1408758" cy="1408759"/>
            <a:chOff x="-604988" y="-51894"/>
            <a:chExt cx="1408758" cy="1408759"/>
          </a:xfrm>
        </p:grpSpPr>
        <p:sp>
          <p:nvSpPr>
            <p:cNvPr id="5" name="Freeform: Shape 4"/>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6" name="Freeform: Shape 25"/>
          <p:cNvSpPr/>
          <p:nvPr/>
        </p:nvSpPr>
        <p:spPr>
          <a:xfrm rot="2758965">
            <a:off x="2586181" y="266230"/>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5" name="Freeform: Shape 24"/>
          <p:cNvSpPr/>
          <p:nvPr/>
        </p:nvSpPr>
        <p:spPr>
          <a:xfrm rot="2758965">
            <a:off x="2574995" y="261966"/>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p:cNvSpPr/>
          <p:nvPr/>
        </p:nvSpPr>
        <p:spPr>
          <a:xfrm rot="2758965">
            <a:off x="1478779" y="-1222758"/>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TextBox 14"/>
          <p:cNvSpPr txBox="1"/>
          <p:nvPr/>
        </p:nvSpPr>
        <p:spPr>
          <a:xfrm>
            <a:off x="1455725" y="240330"/>
            <a:ext cx="3498441" cy="768350"/>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a:t>
            </a:r>
            <a:r>
              <a:rPr lang="en-US" altLang="vi-VN" sz="4400">
                <a:solidFill>
                  <a:schemeClr val="bg1"/>
                </a:solidFill>
                <a:latin typeface="#9Slide03 NettoOT" panose="02000500000000000000" pitchFamily="2" charset="0"/>
              </a:rPr>
              <a:t>HUẬT TOÁN</a:t>
            </a:r>
            <a:endParaRPr lang="en-US" altLang="vi-VN" sz="4400" dirty="0">
              <a:solidFill>
                <a:schemeClr val="bg1"/>
              </a:solidFill>
              <a:latin typeface="#9Slide03 NettoOT" panose="02000500000000000000" pitchFamily="2" charset="0"/>
            </a:endParaRPr>
          </a:p>
        </p:txBody>
      </p:sp>
      <p:sp>
        <p:nvSpPr>
          <p:cNvPr id="28" name="TextBox 27"/>
          <p:cNvSpPr txBox="1"/>
          <p:nvPr/>
        </p:nvSpPr>
        <p:spPr>
          <a:xfrm>
            <a:off x="289826" y="1261780"/>
            <a:ext cx="7994895" cy="1569660"/>
          </a:xfrm>
          <a:prstGeom prst="rect">
            <a:avLst/>
          </a:prstGeom>
          <a:noFill/>
        </p:spPr>
        <p:txBody>
          <a:bodyPr wrap="square">
            <a:spAutoFit/>
          </a:bodyPr>
          <a:lstStyle/>
          <a:p>
            <a:r>
              <a:rPr lang="vi-VN" sz="2400">
                <a:solidFill>
                  <a:srgbClr val="131A43"/>
                </a:solidFill>
                <a:latin typeface="#9Slide03 NettoOT" panose="02000500000000000000" pitchFamily="2" charset="0"/>
              </a:rPr>
              <a:t>Truy vấn: a AND b</a:t>
            </a:r>
          </a:p>
          <a:p>
            <a:r>
              <a:rPr lang="vi-VN" sz="2400">
                <a:solidFill>
                  <a:srgbClr val="131A43"/>
                </a:solidFill>
                <a:latin typeface="#9Slide03 NettoOT" panose="02000500000000000000" pitchFamily="2" charset="0"/>
              </a:rPr>
              <a:t>B1: Tìm a trong từ điển và lấy danh sách thẻ định vị La</a:t>
            </a:r>
          </a:p>
          <a:p>
            <a:r>
              <a:rPr lang="vi-VN" sz="2400">
                <a:solidFill>
                  <a:srgbClr val="131A43"/>
                </a:solidFill>
                <a:latin typeface="#9Slide03 NettoOT" panose="02000500000000000000" pitchFamily="2" charset="0"/>
              </a:rPr>
              <a:t>B2: Tìm b trong từ điển và lấy danh sách thẻ định vị Lb</a:t>
            </a:r>
          </a:p>
          <a:p>
            <a:r>
              <a:rPr lang="vi-VN" sz="2400">
                <a:solidFill>
                  <a:srgbClr val="131A43"/>
                </a:solidFill>
                <a:latin typeface="#9Slide03 NettoOT" panose="02000500000000000000" pitchFamily="2" charset="0"/>
              </a:rPr>
              <a:t>B3: Lấy các phần tử chung (giao) của La và Lb</a:t>
            </a:r>
            <a:endParaRPr lang="en-US" sz="2400" dirty="0">
              <a:solidFill>
                <a:srgbClr val="131A43"/>
              </a:solidFill>
              <a:latin typeface="#9Slide03 NettoOT" panose="02000500000000000000" pitchFamily="2" charset="0"/>
            </a:endParaRPr>
          </a:p>
        </p:txBody>
      </p:sp>
      <p:sp>
        <p:nvSpPr>
          <p:cNvPr id="2" name="TextBox 1"/>
          <p:cNvSpPr txBox="1"/>
          <p:nvPr/>
        </p:nvSpPr>
        <p:spPr>
          <a:xfrm>
            <a:off x="274586" y="210994"/>
            <a:ext cx="736875" cy="768350"/>
          </a:xfrm>
          <a:prstGeom prst="rect">
            <a:avLst/>
          </a:prstGeom>
          <a:noFill/>
        </p:spPr>
        <p:txBody>
          <a:bodyPr wrap="square" rtlCol="0">
            <a:spAutoFit/>
          </a:bodyPr>
          <a:lstStyle/>
          <a:p>
            <a:pPr algn="ctr"/>
            <a:r>
              <a:rPr lang="en-US" sz="4400" b="1">
                <a:solidFill>
                  <a:srgbClr val="131A43"/>
                </a:solidFill>
                <a:latin typeface="#9Slide03 NettoOT" panose="02000500000000000000" pitchFamily="2" charset="0"/>
              </a:rPr>
              <a:t>2</a:t>
            </a:r>
          </a:p>
        </p:txBody>
      </p:sp>
      <p:cxnSp>
        <p:nvCxnSpPr>
          <p:cNvPr id="47" name="Connector: Elbow 46"/>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657852" y="6416644"/>
            <a:ext cx="753449" cy="753449"/>
            <a:chOff x="-604988" y="-51894"/>
            <a:chExt cx="1408758" cy="1408759"/>
          </a:xfrm>
        </p:grpSpPr>
        <p:sp>
          <p:nvSpPr>
            <p:cNvPr id="59" name="Freeform: Shape 58"/>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0" name="Freeform: Shape 59"/>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1" name="Freeform: Shape 60"/>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2" name="Freeform: Shape 61"/>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71" name="Oval 70"/>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Connector: Elbow 82"/>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Connector: Elbow 86"/>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Connector: Elbow 88"/>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Connector: Elbow 90"/>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Connector: Elbow 92"/>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flipH="1">
            <a:off x="269114" y="1273095"/>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pic>
        <p:nvPicPr>
          <p:cNvPr id="13" name="Picture 2">
            <a:extLst>
              <a:ext uri="{FF2B5EF4-FFF2-40B4-BE49-F238E27FC236}">
                <a16:creationId xmlns:a16="http://schemas.microsoft.com/office/drawing/2014/main" id="{BA22B781-F98E-CD61-4168-1BE8D69B3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23" y="3004045"/>
            <a:ext cx="6225289" cy="36059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323B1800-CD08-FC7B-6DF0-4E6CC3B7C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636" y="1229719"/>
            <a:ext cx="4884538" cy="11867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DE5A209-8CE6-50AC-B7F5-59FF9E8FCCB2}"/>
              </a:ext>
            </a:extLst>
          </p:cNvPr>
          <p:cNvPicPr>
            <a:picLocks noChangeAspect="1"/>
          </p:cNvPicPr>
          <p:nvPr/>
        </p:nvPicPr>
        <p:blipFill>
          <a:blip r:embed="rId4"/>
          <a:stretch>
            <a:fillRect/>
          </a:stretch>
        </p:blipFill>
        <p:spPr>
          <a:xfrm>
            <a:off x="7744863" y="2617911"/>
            <a:ext cx="2880610" cy="41608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21"/>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1750" fill="hold"/>
                                        <p:tgtEl>
                                          <p:spTgt spid="58"/>
                                        </p:tgtEl>
                                        <p:attrNameLst>
                                          <p:attrName>r</p:attrName>
                                        </p:attrNameLst>
                                      </p:cBhvr>
                                    </p:animRot>
                                  </p:childTnLst>
                                </p:cTn>
                              </p:par>
                              <p:par>
                                <p:cTn id="12" presetID="22" presetClass="entr" presetSubtype="2"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750"/>
                                        <p:tgtEl>
                                          <p:spTgt spid="47"/>
                                        </p:tgtEl>
                                      </p:cBhvr>
                                    </p:animEffect>
                                  </p:childTnLst>
                                </p:cTn>
                              </p:par>
                              <p:par>
                                <p:cTn id="15" presetID="10" presetClass="entr" presetSubtype="0" repeatCount="500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9" dur="750" fill="hold"/>
                                        <p:tgtEl>
                                          <p:spTgt spid="71"/>
                                        </p:tgtEl>
                                        <p:attrNameLst>
                                          <p:attrName>ppt_x</p:attrName>
                                          <p:attrName>ppt_y</p:attrName>
                                        </p:attrNameLst>
                                      </p:cBhvr>
                                    </p:animMotion>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right)">
                                      <p:cBhvr>
                                        <p:cTn id="25" dur="750"/>
                                        <p:tgtEl>
                                          <p:spTgt spid="83"/>
                                        </p:tgtEl>
                                      </p:cBhvr>
                                    </p:animEffect>
                                  </p:childTnLst>
                                </p:cTn>
                              </p:par>
                              <p:par>
                                <p:cTn id="26" presetID="10" presetClass="entr" presetSubtype="0" repeatCount="5000" fill="hold" grpId="1"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par>
                                <p:cTn id="29"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84"/>
                                        </p:tgtEl>
                                        <p:attrNameLst>
                                          <p:attrName>ppt_x</p:attrName>
                                          <p:attrName>ppt_y</p:attrName>
                                        </p:attrNameLst>
                                      </p:cBhvr>
                                      <p:rCtr x="-9453" y="2361"/>
                                    </p:animMotion>
                                  </p:childTnLst>
                                </p:cTn>
                              </p:par>
                              <p:par>
                                <p:cTn id="31" presetID="22" presetClass="entr" presetSubtype="2" fill="hold"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wipe(right)">
                                      <p:cBhvr>
                                        <p:cTn id="33" dur="750"/>
                                        <p:tgtEl>
                                          <p:spTgt spid="87"/>
                                        </p:tgtEl>
                                      </p:cBhvr>
                                    </p:animEffect>
                                  </p:childTnLst>
                                </p:cTn>
                              </p:par>
                              <p:par>
                                <p:cTn id="34" presetID="10" presetClass="entr" presetSubtype="0" repeatCount="5000" fill="hold" grpId="1" nodeType="withEffect">
                                  <p:stCondLst>
                                    <p:cond delay="50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50"/>
                                        <p:tgtEl>
                                          <p:spTgt spid="88"/>
                                        </p:tgtEl>
                                      </p:cBhvr>
                                    </p:animEffect>
                                  </p:childTnLst>
                                </p:cTn>
                              </p:par>
                              <p:par>
                                <p:cTn id="37"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8" dur="750" fill="hold"/>
                                        <p:tgtEl>
                                          <p:spTgt spid="88"/>
                                        </p:tgtEl>
                                        <p:attrNameLst>
                                          <p:attrName>ppt_x</p:attrName>
                                          <p:attrName>ppt_y</p:attrName>
                                        </p:attrNameLst>
                                      </p:cBhvr>
                                      <p:rCtr x="-9453" y="2361"/>
                                    </p:animMotion>
                                  </p:childTnLst>
                                </p:cTn>
                              </p:par>
                              <p:par>
                                <p:cTn id="39" presetID="22" presetClass="entr" presetSubtype="2" fill="hold" nodeType="withEffect">
                                  <p:stCondLst>
                                    <p:cond delay="25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750"/>
                                        <p:tgtEl>
                                          <p:spTgt spid="89"/>
                                        </p:tgtEl>
                                      </p:cBhvr>
                                    </p:animEffect>
                                  </p:childTnLst>
                                </p:cTn>
                              </p:par>
                              <p:par>
                                <p:cTn id="42" presetID="10" presetClass="entr" presetSubtype="0" repeatCount="5000" fill="hold" grpId="1"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250"/>
                                        <p:tgtEl>
                                          <p:spTgt spid="90"/>
                                        </p:tgtEl>
                                      </p:cBhvr>
                                    </p:animEffect>
                                  </p:childTnLst>
                                </p:cTn>
                              </p:par>
                              <p:par>
                                <p:cTn id="45"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6" dur="750" fill="hold"/>
                                        <p:tgtEl>
                                          <p:spTgt spid="90"/>
                                        </p:tgtEl>
                                        <p:attrNameLst>
                                          <p:attrName>ppt_x</p:attrName>
                                          <p:attrName>ppt_y</p:attrName>
                                        </p:attrNameLst>
                                      </p:cBhvr>
                                      <p:rCtr x="-9453" y="2361"/>
                                    </p:animMotion>
                                  </p:childTnLst>
                                </p:cTn>
                              </p:par>
                              <p:par>
                                <p:cTn id="47" presetID="22" presetClass="entr" presetSubtype="2" fill="hold" nodeType="withEffect">
                                  <p:stCondLst>
                                    <p:cond delay="75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750"/>
                                        <p:tgtEl>
                                          <p:spTgt spid="91"/>
                                        </p:tgtEl>
                                      </p:cBhvr>
                                    </p:animEffect>
                                  </p:childTnLst>
                                </p:cTn>
                              </p:par>
                              <p:par>
                                <p:cTn id="50" presetID="10" presetClass="entr" presetSubtype="0" repeatCount="5000" fill="hold" grpId="1" nodeType="withEffect">
                                  <p:stCondLst>
                                    <p:cond delay="75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250"/>
                                        <p:tgtEl>
                                          <p:spTgt spid="92"/>
                                        </p:tgtEl>
                                      </p:cBhvr>
                                    </p:animEffect>
                                  </p:childTnLst>
                                </p:cTn>
                              </p:par>
                              <p:par>
                                <p:cTn id="53"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4" dur="750" fill="hold"/>
                                        <p:tgtEl>
                                          <p:spTgt spid="92"/>
                                        </p:tgtEl>
                                        <p:attrNameLst>
                                          <p:attrName>ppt_x</p:attrName>
                                          <p:attrName>ppt_y</p:attrName>
                                        </p:attrNameLst>
                                      </p:cBhvr>
                                      <p:rCtr x="-9453" y="2361"/>
                                    </p:animMotion>
                                  </p:childTnLst>
                                </p:cTn>
                              </p:par>
                              <p:par>
                                <p:cTn id="55" presetID="22" presetClass="entr" presetSubtype="2"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right)">
                                      <p:cBhvr>
                                        <p:cTn id="57" dur="750"/>
                                        <p:tgtEl>
                                          <p:spTgt spid="93"/>
                                        </p:tgtEl>
                                      </p:cBhvr>
                                    </p:animEffect>
                                  </p:childTnLst>
                                </p:cTn>
                              </p:par>
                              <p:par>
                                <p:cTn id="58" presetID="10" presetClass="entr" presetSubtype="0" repeatCount="5000" fill="hold" grpId="1"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250"/>
                                        <p:tgtEl>
                                          <p:spTgt spid="94"/>
                                        </p:tgtEl>
                                      </p:cBhvr>
                                    </p:animEffect>
                                  </p:childTnLst>
                                </p:cTn>
                              </p:par>
                              <p:par>
                                <p:cTn id="61"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2" dur="750" fill="hold"/>
                                        <p:tgtEl>
                                          <p:spTgt spid="94"/>
                                        </p:tgtEl>
                                        <p:attrNameLst>
                                          <p:attrName>ppt_x</p:attrName>
                                          <p:attrName>ppt_y</p:attrName>
                                        </p:attrNameLst>
                                      </p:cBhvr>
                                      <p:rCtr x="-9453" y="2361"/>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5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up)">
                                      <p:cBhvr>
                                        <p:cTn id="71" dur="500"/>
                                        <p:tgtEl>
                                          <p:spTgt spid="3"/>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37"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barn(outVertical)">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37" fill="hold"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barn(outVertical)">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37" fill="hold"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barn(outVertical)">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15" grpId="0"/>
      <p:bldP spid="71" grpId="0" bldLvl="0" animBg="1"/>
      <p:bldP spid="71" grpId="1" bldLvl="0" animBg="1"/>
      <p:bldP spid="84" grpId="0" bldLvl="0" animBg="1"/>
      <p:bldP spid="84" grpId="1" bldLvl="0" animBg="1"/>
      <p:bldP spid="88" grpId="0" bldLvl="0" animBg="1"/>
      <p:bldP spid="88" grpId="1" bldLvl="0" animBg="1"/>
      <p:bldP spid="90" grpId="0" bldLvl="0" animBg="1"/>
      <p:bldP spid="90" grpId="1" bldLvl="0" animBg="1"/>
      <p:bldP spid="92" grpId="0" bldLvl="0" animBg="1"/>
      <p:bldP spid="92" grpId="1" bldLvl="0" animBg="1"/>
      <p:bldP spid="94" grpId="0" bldLvl="0" animBg="1"/>
      <p:bldP spid="94" grpId="1" bldLvl="0" animBg="1"/>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7947" y="-92373"/>
            <a:ext cx="1408758" cy="1408759"/>
            <a:chOff x="-604988" y="-51894"/>
            <a:chExt cx="1408758" cy="1408759"/>
          </a:xfrm>
        </p:grpSpPr>
        <p:sp>
          <p:nvSpPr>
            <p:cNvPr id="5" name="Freeform: Shape 4"/>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6" name="Freeform: Shape 25"/>
          <p:cNvSpPr/>
          <p:nvPr/>
        </p:nvSpPr>
        <p:spPr>
          <a:xfrm rot="2758965">
            <a:off x="2608383" y="372947"/>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5" name="Freeform: Shape 24"/>
          <p:cNvSpPr/>
          <p:nvPr/>
        </p:nvSpPr>
        <p:spPr>
          <a:xfrm rot="2758965">
            <a:off x="2597197" y="368683"/>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p:cNvSpPr/>
          <p:nvPr/>
        </p:nvSpPr>
        <p:spPr>
          <a:xfrm rot="2758965">
            <a:off x="1473034" y="-1228566"/>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TextBox 14"/>
          <p:cNvSpPr txBox="1"/>
          <p:nvPr/>
        </p:nvSpPr>
        <p:spPr>
          <a:xfrm>
            <a:off x="1449980" y="234522"/>
            <a:ext cx="3498441" cy="768350"/>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a:t>
            </a:r>
            <a:r>
              <a:rPr lang="en-US" altLang="vi-VN" sz="4400">
                <a:solidFill>
                  <a:schemeClr val="bg1"/>
                </a:solidFill>
                <a:latin typeface="#9Slide03 NettoOT" panose="02000500000000000000" pitchFamily="2" charset="0"/>
              </a:rPr>
              <a:t>HUẬT TOÁN</a:t>
            </a:r>
            <a:endParaRPr lang="en-US" altLang="vi-VN" sz="4400" dirty="0">
              <a:solidFill>
                <a:schemeClr val="bg1"/>
              </a:solidFill>
              <a:latin typeface="#9Slide03 NettoOT" panose="02000500000000000000" pitchFamily="2" charset="0"/>
            </a:endParaRPr>
          </a:p>
        </p:txBody>
      </p:sp>
      <p:sp>
        <p:nvSpPr>
          <p:cNvPr id="28" name="TextBox 27"/>
          <p:cNvSpPr txBox="1"/>
          <p:nvPr/>
        </p:nvSpPr>
        <p:spPr>
          <a:xfrm>
            <a:off x="683667" y="1193790"/>
            <a:ext cx="10406091" cy="1261884"/>
          </a:xfrm>
          <a:prstGeom prst="rect">
            <a:avLst/>
          </a:prstGeom>
          <a:noFill/>
        </p:spPr>
        <p:txBody>
          <a:bodyPr wrap="square">
            <a:spAutoFit/>
          </a:bodyPr>
          <a:lstStyle/>
          <a:p>
            <a:r>
              <a:rPr lang="en-US" sz="2800" b="1" dirty="0">
                <a:solidFill>
                  <a:srgbClr val="131A43"/>
                </a:solidFill>
                <a:latin typeface="#9Slide03 NettoOT" panose="02000500000000000000" pitchFamily="2" charset="0"/>
              </a:rPr>
              <a:t>Cải tiến giải thuật lấy giao hai </a:t>
            </a:r>
            <a:r>
              <a:rPr lang="en-US" sz="2800" b="1">
                <a:solidFill>
                  <a:srgbClr val="131A43"/>
                </a:solidFill>
                <a:latin typeface="#9Slide03 NettoOT" panose="02000500000000000000" pitchFamily="2" charset="0"/>
              </a:rPr>
              <a:t>danh sách</a:t>
            </a:r>
            <a:endParaRPr lang="vi-VN" sz="2800" b="1">
              <a:solidFill>
                <a:srgbClr val="131A43"/>
              </a:solidFill>
              <a:latin typeface="#9Slide03 NettoOT" panose="02000500000000000000" pitchFamily="2" charset="0"/>
            </a:endParaRPr>
          </a:p>
          <a:p>
            <a:r>
              <a:rPr lang="vi-VN" sz="2400">
                <a:solidFill>
                  <a:srgbClr val="131A43"/>
                </a:solidFill>
                <a:latin typeface="#9Slide03 NettoOT" panose="02000500000000000000" pitchFamily="2" charset="0"/>
              </a:rPr>
              <a:t>+ Bổ sung bước nhảy vào danh sách thẻ định vị;</a:t>
            </a:r>
          </a:p>
          <a:p>
            <a:r>
              <a:rPr lang="vi-VN" sz="2400">
                <a:solidFill>
                  <a:srgbClr val="131A43"/>
                </a:solidFill>
                <a:latin typeface="#9Slide03 NettoOT" panose="02000500000000000000" pitchFamily="2" charset="0"/>
              </a:rPr>
              <a:t>+ Sử dụng bước nhảy để bỏ qua những thẻ định vị không thỏa mãn điều kiện</a:t>
            </a:r>
            <a:r>
              <a:rPr lang="en-US" sz="2400">
                <a:solidFill>
                  <a:srgbClr val="131A43"/>
                </a:solidFill>
                <a:latin typeface="#9Slide03 NettoOT" panose="02000500000000000000" pitchFamily="2" charset="0"/>
              </a:rPr>
              <a:t> </a:t>
            </a:r>
            <a:endParaRPr lang="en-US" sz="2400" dirty="0">
              <a:solidFill>
                <a:srgbClr val="131A43"/>
              </a:solidFill>
              <a:latin typeface="#9Slide03 NettoOT" panose="02000500000000000000" pitchFamily="2" charset="0"/>
            </a:endParaRPr>
          </a:p>
        </p:txBody>
      </p:sp>
      <p:sp>
        <p:nvSpPr>
          <p:cNvPr id="2" name="TextBox 1"/>
          <p:cNvSpPr txBox="1"/>
          <p:nvPr/>
        </p:nvSpPr>
        <p:spPr>
          <a:xfrm>
            <a:off x="268841" y="205186"/>
            <a:ext cx="736875" cy="768350"/>
          </a:xfrm>
          <a:prstGeom prst="rect">
            <a:avLst/>
          </a:prstGeom>
          <a:noFill/>
        </p:spPr>
        <p:txBody>
          <a:bodyPr wrap="square" rtlCol="0">
            <a:spAutoFit/>
          </a:bodyPr>
          <a:lstStyle/>
          <a:p>
            <a:pPr algn="ctr"/>
            <a:r>
              <a:rPr lang="en-US" sz="4400" b="1">
                <a:solidFill>
                  <a:srgbClr val="131A43"/>
                </a:solidFill>
                <a:latin typeface="#9Slide03 NettoOT" panose="02000500000000000000" pitchFamily="2" charset="0"/>
              </a:rPr>
              <a:t>2</a:t>
            </a:r>
          </a:p>
        </p:txBody>
      </p:sp>
      <p:cxnSp>
        <p:nvCxnSpPr>
          <p:cNvPr id="47" name="Connector: Elbow 46"/>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657852" y="6416644"/>
            <a:ext cx="753449" cy="753449"/>
            <a:chOff x="-604988" y="-51894"/>
            <a:chExt cx="1408758" cy="1408759"/>
          </a:xfrm>
        </p:grpSpPr>
        <p:sp>
          <p:nvSpPr>
            <p:cNvPr id="59" name="Freeform: Shape 58"/>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0" name="Freeform: Shape 59"/>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1" name="Freeform: Shape 60"/>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2" name="Freeform: Shape 61"/>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71" name="Oval 70"/>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Connector: Elbow 82"/>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Connector: Elbow 86"/>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Connector: Elbow 88"/>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Connector: Elbow 90"/>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Connector: Elbow 92"/>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Content Placeholder 9"/>
          <p:cNvPicPr>
            <a:picLocks noGrp="1" noChangeAspect="1"/>
          </p:cNvPicPr>
          <p:nvPr>
            <p:ph idx="1"/>
          </p:nvPr>
        </p:nvPicPr>
        <p:blipFill>
          <a:blip r:embed="rId2"/>
          <a:stretch>
            <a:fillRect/>
          </a:stretch>
        </p:blipFill>
        <p:spPr>
          <a:xfrm>
            <a:off x="169297" y="2485486"/>
            <a:ext cx="7455920" cy="3863256"/>
          </a:xfrm>
          <a:prstGeom prst="rect">
            <a:avLst/>
          </a:prstGeom>
        </p:spPr>
      </p:pic>
      <p:sp>
        <p:nvSpPr>
          <p:cNvPr id="4" name="Rectangle 3">
            <a:extLst>
              <a:ext uri="{FF2B5EF4-FFF2-40B4-BE49-F238E27FC236}">
                <a16:creationId xmlns:a16="http://schemas.microsoft.com/office/drawing/2014/main" id="{D2CA8EF1-9A01-8973-A585-725066DD85FB}"/>
              </a:ext>
            </a:extLst>
          </p:cNvPr>
          <p:cNvSpPr/>
          <p:nvPr/>
        </p:nvSpPr>
        <p:spPr>
          <a:xfrm flipH="1">
            <a:off x="430955" y="1193790"/>
            <a:ext cx="92758" cy="1195367"/>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pic>
        <p:nvPicPr>
          <p:cNvPr id="12" name="Picture 11">
            <a:extLst>
              <a:ext uri="{FF2B5EF4-FFF2-40B4-BE49-F238E27FC236}">
                <a16:creationId xmlns:a16="http://schemas.microsoft.com/office/drawing/2014/main" id="{0B5E5C4C-01C5-0E87-AA43-106EB7E05107}"/>
              </a:ext>
            </a:extLst>
          </p:cNvPr>
          <p:cNvPicPr>
            <a:picLocks noChangeAspect="1"/>
          </p:cNvPicPr>
          <p:nvPr/>
        </p:nvPicPr>
        <p:blipFill>
          <a:blip r:embed="rId3"/>
          <a:stretch>
            <a:fillRect/>
          </a:stretch>
        </p:blipFill>
        <p:spPr>
          <a:xfrm>
            <a:off x="7405427" y="3041015"/>
            <a:ext cx="4617276" cy="1970957"/>
          </a:xfrm>
          <a:prstGeom prst="rect">
            <a:avLst/>
          </a:prstGeom>
        </p:spPr>
      </p:pic>
      <p:cxnSp>
        <p:nvCxnSpPr>
          <p:cNvPr id="14" name="Straight Arrow Connector 13">
            <a:extLst>
              <a:ext uri="{FF2B5EF4-FFF2-40B4-BE49-F238E27FC236}">
                <a16:creationId xmlns:a16="http://schemas.microsoft.com/office/drawing/2014/main" id="{C588D397-8411-74CB-A93D-740E12A85674}"/>
              </a:ext>
            </a:extLst>
          </p:cNvPr>
          <p:cNvCxnSpPr/>
          <p:nvPr/>
        </p:nvCxnSpPr>
        <p:spPr>
          <a:xfrm flipH="1" flipV="1">
            <a:off x="8133907" y="3131809"/>
            <a:ext cx="510363" cy="297191"/>
          </a:xfrm>
          <a:prstGeom prst="straightConnector1">
            <a:avLst/>
          </a:prstGeom>
          <a:ln w="19050">
            <a:solidFill>
              <a:srgbClr val="00009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5E1B6AB-EAA4-2CDB-8A81-ACA041B40C9C}"/>
              </a:ext>
            </a:extLst>
          </p:cNvPr>
          <p:cNvCxnSpPr>
            <a:cxnSpLocks/>
          </p:cNvCxnSpPr>
          <p:nvPr/>
        </p:nvCxnSpPr>
        <p:spPr>
          <a:xfrm>
            <a:off x="9272003" y="4719084"/>
            <a:ext cx="356290" cy="432941"/>
          </a:xfrm>
          <a:prstGeom prst="straightConnector1">
            <a:avLst/>
          </a:prstGeom>
          <a:ln w="19050">
            <a:solidFill>
              <a:srgbClr val="00009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D25E675-EC7E-4B0B-976D-C7B9BA14E126}"/>
              </a:ext>
            </a:extLst>
          </p:cNvPr>
          <p:cNvSpPr/>
          <p:nvPr/>
        </p:nvSpPr>
        <p:spPr>
          <a:xfrm>
            <a:off x="7625217" y="2739453"/>
            <a:ext cx="599196" cy="4154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a:solidFill>
                  <a:srgbClr val="000092"/>
                </a:solidFill>
                <a:latin typeface="#9Slide03 NettoOT" panose="02000500000000000000" pitchFamily="2" charset="0"/>
              </a:rPr>
              <a:t>p1</a:t>
            </a:r>
            <a:endParaRPr lang="en-US" sz="2000">
              <a:solidFill>
                <a:srgbClr val="000092"/>
              </a:solidFill>
              <a:latin typeface="#9Slide03 NettoOT" panose="02000500000000000000" pitchFamily="2" charset="0"/>
            </a:endParaRPr>
          </a:p>
        </p:txBody>
      </p:sp>
      <p:sp>
        <p:nvSpPr>
          <p:cNvPr id="19" name="Rectangle 18">
            <a:extLst>
              <a:ext uri="{FF2B5EF4-FFF2-40B4-BE49-F238E27FC236}">
                <a16:creationId xmlns:a16="http://schemas.microsoft.com/office/drawing/2014/main" id="{A20000EA-E8CB-09DB-F4A1-ABACAC6BAEA1}"/>
              </a:ext>
            </a:extLst>
          </p:cNvPr>
          <p:cNvSpPr/>
          <p:nvPr/>
        </p:nvSpPr>
        <p:spPr>
          <a:xfrm>
            <a:off x="9429209" y="5090033"/>
            <a:ext cx="599196" cy="4154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solidFill>
                  <a:srgbClr val="000092"/>
                </a:solidFill>
                <a:latin typeface="#9Slide03 NettoOT" panose="02000500000000000000" pitchFamily="2" charset="0"/>
              </a:rPr>
              <a:t>p2</a:t>
            </a:r>
            <a:endParaRPr lang="en-US">
              <a:solidFill>
                <a:srgbClr val="000092"/>
              </a:solidFill>
              <a:latin typeface="#9Slide03 NettoOT" panose="02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21"/>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1750" fill="hold"/>
                                        <p:tgtEl>
                                          <p:spTgt spid="58"/>
                                        </p:tgtEl>
                                        <p:attrNameLst>
                                          <p:attrName>r</p:attrName>
                                        </p:attrNameLst>
                                      </p:cBhvr>
                                    </p:animRot>
                                  </p:childTnLst>
                                </p:cTn>
                              </p:par>
                              <p:par>
                                <p:cTn id="12" presetID="22" presetClass="entr" presetSubtype="2"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750"/>
                                        <p:tgtEl>
                                          <p:spTgt spid="47"/>
                                        </p:tgtEl>
                                      </p:cBhvr>
                                    </p:animEffect>
                                  </p:childTnLst>
                                </p:cTn>
                              </p:par>
                              <p:par>
                                <p:cTn id="15" presetID="10" presetClass="entr" presetSubtype="0" repeatCount="500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9" dur="750" fill="hold"/>
                                        <p:tgtEl>
                                          <p:spTgt spid="71"/>
                                        </p:tgtEl>
                                        <p:attrNameLst>
                                          <p:attrName>ppt_x</p:attrName>
                                          <p:attrName>ppt_y</p:attrName>
                                        </p:attrNameLst>
                                      </p:cBhvr>
                                    </p:animMotion>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right)">
                                      <p:cBhvr>
                                        <p:cTn id="25" dur="750"/>
                                        <p:tgtEl>
                                          <p:spTgt spid="83"/>
                                        </p:tgtEl>
                                      </p:cBhvr>
                                    </p:animEffect>
                                  </p:childTnLst>
                                </p:cTn>
                              </p:par>
                              <p:par>
                                <p:cTn id="26" presetID="10" presetClass="entr" presetSubtype="0" repeatCount="5000" fill="hold" grpId="1"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par>
                                <p:cTn id="29"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84"/>
                                        </p:tgtEl>
                                        <p:attrNameLst>
                                          <p:attrName>ppt_x</p:attrName>
                                          <p:attrName>ppt_y</p:attrName>
                                        </p:attrNameLst>
                                      </p:cBhvr>
                                      <p:rCtr x="-9453" y="2361"/>
                                    </p:animMotion>
                                  </p:childTnLst>
                                </p:cTn>
                              </p:par>
                              <p:par>
                                <p:cTn id="31" presetID="22" presetClass="entr" presetSubtype="2" fill="hold"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wipe(right)">
                                      <p:cBhvr>
                                        <p:cTn id="33" dur="750"/>
                                        <p:tgtEl>
                                          <p:spTgt spid="87"/>
                                        </p:tgtEl>
                                      </p:cBhvr>
                                    </p:animEffect>
                                  </p:childTnLst>
                                </p:cTn>
                              </p:par>
                              <p:par>
                                <p:cTn id="34" presetID="10" presetClass="entr" presetSubtype="0" repeatCount="5000" fill="hold" grpId="1" nodeType="withEffect">
                                  <p:stCondLst>
                                    <p:cond delay="50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50"/>
                                        <p:tgtEl>
                                          <p:spTgt spid="88"/>
                                        </p:tgtEl>
                                      </p:cBhvr>
                                    </p:animEffect>
                                  </p:childTnLst>
                                </p:cTn>
                              </p:par>
                              <p:par>
                                <p:cTn id="37"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8" dur="750" fill="hold"/>
                                        <p:tgtEl>
                                          <p:spTgt spid="88"/>
                                        </p:tgtEl>
                                        <p:attrNameLst>
                                          <p:attrName>ppt_x</p:attrName>
                                          <p:attrName>ppt_y</p:attrName>
                                        </p:attrNameLst>
                                      </p:cBhvr>
                                      <p:rCtr x="-9453" y="2361"/>
                                    </p:animMotion>
                                  </p:childTnLst>
                                </p:cTn>
                              </p:par>
                              <p:par>
                                <p:cTn id="39" presetID="22" presetClass="entr" presetSubtype="2" fill="hold" nodeType="withEffect">
                                  <p:stCondLst>
                                    <p:cond delay="25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750"/>
                                        <p:tgtEl>
                                          <p:spTgt spid="89"/>
                                        </p:tgtEl>
                                      </p:cBhvr>
                                    </p:animEffect>
                                  </p:childTnLst>
                                </p:cTn>
                              </p:par>
                              <p:par>
                                <p:cTn id="42" presetID="10" presetClass="entr" presetSubtype="0" repeatCount="5000" fill="hold" grpId="1"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250"/>
                                        <p:tgtEl>
                                          <p:spTgt spid="90"/>
                                        </p:tgtEl>
                                      </p:cBhvr>
                                    </p:animEffect>
                                  </p:childTnLst>
                                </p:cTn>
                              </p:par>
                              <p:par>
                                <p:cTn id="45"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6" dur="750" fill="hold"/>
                                        <p:tgtEl>
                                          <p:spTgt spid="90"/>
                                        </p:tgtEl>
                                        <p:attrNameLst>
                                          <p:attrName>ppt_x</p:attrName>
                                          <p:attrName>ppt_y</p:attrName>
                                        </p:attrNameLst>
                                      </p:cBhvr>
                                      <p:rCtr x="-9453" y="2361"/>
                                    </p:animMotion>
                                  </p:childTnLst>
                                </p:cTn>
                              </p:par>
                              <p:par>
                                <p:cTn id="47" presetID="22" presetClass="entr" presetSubtype="2" fill="hold" nodeType="withEffect">
                                  <p:stCondLst>
                                    <p:cond delay="75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750"/>
                                        <p:tgtEl>
                                          <p:spTgt spid="91"/>
                                        </p:tgtEl>
                                      </p:cBhvr>
                                    </p:animEffect>
                                  </p:childTnLst>
                                </p:cTn>
                              </p:par>
                              <p:par>
                                <p:cTn id="50" presetID="10" presetClass="entr" presetSubtype="0" repeatCount="5000" fill="hold" grpId="1" nodeType="withEffect">
                                  <p:stCondLst>
                                    <p:cond delay="75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250"/>
                                        <p:tgtEl>
                                          <p:spTgt spid="92"/>
                                        </p:tgtEl>
                                      </p:cBhvr>
                                    </p:animEffect>
                                  </p:childTnLst>
                                </p:cTn>
                              </p:par>
                              <p:par>
                                <p:cTn id="53"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4" dur="750" fill="hold"/>
                                        <p:tgtEl>
                                          <p:spTgt spid="92"/>
                                        </p:tgtEl>
                                        <p:attrNameLst>
                                          <p:attrName>ppt_x</p:attrName>
                                          <p:attrName>ppt_y</p:attrName>
                                        </p:attrNameLst>
                                      </p:cBhvr>
                                      <p:rCtr x="-9453" y="2361"/>
                                    </p:animMotion>
                                  </p:childTnLst>
                                </p:cTn>
                              </p:par>
                              <p:par>
                                <p:cTn id="55" presetID="22" presetClass="entr" presetSubtype="2"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right)">
                                      <p:cBhvr>
                                        <p:cTn id="57" dur="750"/>
                                        <p:tgtEl>
                                          <p:spTgt spid="93"/>
                                        </p:tgtEl>
                                      </p:cBhvr>
                                    </p:animEffect>
                                  </p:childTnLst>
                                </p:cTn>
                              </p:par>
                              <p:par>
                                <p:cTn id="58" presetID="10" presetClass="entr" presetSubtype="0" repeatCount="5000" fill="hold" grpId="1"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250"/>
                                        <p:tgtEl>
                                          <p:spTgt spid="94"/>
                                        </p:tgtEl>
                                      </p:cBhvr>
                                    </p:animEffect>
                                  </p:childTnLst>
                                </p:cTn>
                              </p:par>
                              <p:par>
                                <p:cTn id="61"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2" dur="750" fill="hold"/>
                                        <p:tgtEl>
                                          <p:spTgt spid="94"/>
                                        </p:tgtEl>
                                        <p:attrNameLst>
                                          <p:attrName>ppt_x</p:attrName>
                                          <p:attrName>ppt_y</p:attrName>
                                        </p:attrNameLst>
                                      </p:cBhvr>
                                      <p:rCtr x="-9453" y="2361"/>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5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up)">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37"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barn(outVertical)">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37"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barn(outVertical)">
                                      <p:cBhvr>
                                        <p:cTn id="81" dur="500"/>
                                        <p:tgtEl>
                                          <p:spTgt spid="1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down)">
                                      <p:cBhvr>
                                        <p:cTn id="86" dur="500"/>
                                        <p:tgtEl>
                                          <p:spTgt spid="14"/>
                                        </p:tgtEl>
                                      </p:cBhvr>
                                    </p:animEffect>
                                  </p:childTnLst>
                                </p:cTn>
                              </p:par>
                              <p:par>
                                <p:cTn id="87" presetID="22" presetClass="entr" presetSubtype="1"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up)">
                                      <p:cBhvr>
                                        <p:cTn id="89" dur="500"/>
                                        <p:tgtEl>
                                          <p:spTgt spid="16"/>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down)">
                                      <p:cBhvr>
                                        <p:cTn id="92" dur="500"/>
                                        <p:tgtEl>
                                          <p:spTgt spid="19"/>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down)">
                                      <p:cBhvr>
                                        <p:cTn id="9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15" grpId="0"/>
      <p:bldP spid="71" grpId="0" bldLvl="0" animBg="1"/>
      <p:bldP spid="71" grpId="1" bldLvl="0" animBg="1"/>
      <p:bldP spid="84" grpId="0" bldLvl="0" animBg="1"/>
      <p:bldP spid="84" grpId="1" bldLvl="0" animBg="1"/>
      <p:bldP spid="88" grpId="0" bldLvl="0" animBg="1"/>
      <p:bldP spid="88" grpId="1" bldLvl="0" animBg="1"/>
      <p:bldP spid="90" grpId="0" bldLvl="0" animBg="1"/>
      <p:bldP spid="90" grpId="1" bldLvl="0" animBg="1"/>
      <p:bldP spid="92" grpId="0" bldLvl="0" animBg="1"/>
      <p:bldP spid="92" grpId="1" bldLvl="0" animBg="1"/>
      <p:bldP spid="94" grpId="0" bldLvl="0" animBg="1"/>
      <p:bldP spid="94" grpId="1" bldLvl="0" animBg="1"/>
      <p:bldP spid="4" grpId="0" bldLvl="0" animBg="1"/>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625401" y="1361131"/>
            <a:ext cx="10802118" cy="4726226"/>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21" name="Group 20"/>
          <p:cNvGrpSpPr/>
          <p:nvPr/>
        </p:nvGrpSpPr>
        <p:grpSpPr>
          <a:xfrm>
            <a:off x="0" y="20152"/>
            <a:ext cx="1408758" cy="1408759"/>
            <a:chOff x="-604988" y="-51894"/>
            <a:chExt cx="1408758" cy="1408759"/>
          </a:xfrm>
        </p:grpSpPr>
        <p:sp>
          <p:nvSpPr>
            <p:cNvPr id="5" name="Freeform: Shape 4"/>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6" name="Freeform: Shape 25"/>
          <p:cNvSpPr/>
          <p:nvPr/>
        </p:nvSpPr>
        <p:spPr>
          <a:xfrm rot="2758965">
            <a:off x="2608383" y="372947"/>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5" name="Freeform: Shape 24"/>
          <p:cNvSpPr/>
          <p:nvPr/>
        </p:nvSpPr>
        <p:spPr>
          <a:xfrm rot="2758965">
            <a:off x="2597197" y="368683"/>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p:cNvSpPr/>
          <p:nvPr/>
        </p:nvSpPr>
        <p:spPr>
          <a:xfrm rot="2758965">
            <a:off x="1500981" y="-1116041"/>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TextBox 14"/>
          <p:cNvSpPr txBox="1"/>
          <p:nvPr/>
        </p:nvSpPr>
        <p:spPr>
          <a:xfrm>
            <a:off x="1477927" y="347047"/>
            <a:ext cx="3498441" cy="768350"/>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a:t>
            </a:r>
            <a:r>
              <a:rPr lang="en-US" altLang="vi-VN" sz="4400">
                <a:solidFill>
                  <a:schemeClr val="bg1"/>
                </a:solidFill>
                <a:latin typeface="#9Slide03 NettoOT" panose="02000500000000000000" pitchFamily="2" charset="0"/>
              </a:rPr>
              <a:t>HUẬT TOÁN</a:t>
            </a:r>
            <a:endParaRPr lang="en-US" altLang="vi-VN" sz="4400" dirty="0">
              <a:solidFill>
                <a:schemeClr val="bg1"/>
              </a:solidFill>
              <a:latin typeface="#9Slide03 NettoOT" panose="02000500000000000000" pitchFamily="2" charset="0"/>
            </a:endParaRPr>
          </a:p>
        </p:txBody>
      </p:sp>
      <p:sp>
        <p:nvSpPr>
          <p:cNvPr id="28" name="TextBox 27"/>
          <p:cNvSpPr txBox="1"/>
          <p:nvPr/>
        </p:nvSpPr>
        <p:spPr>
          <a:xfrm>
            <a:off x="681769" y="1273028"/>
            <a:ext cx="11212674" cy="1569660"/>
          </a:xfrm>
          <a:prstGeom prst="rect">
            <a:avLst/>
          </a:prstGeom>
          <a:noFill/>
        </p:spPr>
        <p:txBody>
          <a:bodyPr wrap="square">
            <a:spAutoFit/>
          </a:bodyPr>
          <a:lstStyle/>
          <a:p>
            <a:r>
              <a:rPr lang="en-US" sz="3200" b="1" dirty="0">
                <a:solidFill>
                  <a:srgbClr val="131A43"/>
                </a:solidFill>
                <a:latin typeface="#9Slide03 NettoOT" panose="02000500000000000000" pitchFamily="2" charset="0"/>
              </a:rPr>
              <a:t>Tối ưu hóa truy </a:t>
            </a:r>
            <a:r>
              <a:rPr lang="en-US" sz="3200" b="1">
                <a:solidFill>
                  <a:srgbClr val="131A43"/>
                </a:solidFill>
                <a:latin typeface="#9Slide03 NettoOT" panose="02000500000000000000" pitchFamily="2" charset="0"/>
              </a:rPr>
              <a:t>vấn </a:t>
            </a:r>
            <a:r>
              <a:rPr lang="vi-VN" sz="3200" b="1">
                <a:solidFill>
                  <a:srgbClr val="131A43"/>
                </a:solidFill>
                <a:latin typeface="#9Slide03 NettoOT" panose="02000500000000000000" pitchFamily="2" charset="0"/>
              </a:rPr>
              <a:t>AND: </a:t>
            </a:r>
          </a:p>
          <a:p>
            <a:r>
              <a:rPr lang="en-US" sz="3200">
                <a:solidFill>
                  <a:srgbClr val="131A43"/>
                </a:solidFill>
                <a:latin typeface="#9Slide03 NettoOT" panose="02000500000000000000" pitchFamily="2" charset="0"/>
                <a:sym typeface="+mn-ea"/>
              </a:rPr>
              <a:t>Số kết quả không lớn hơn độ dài danh sách thẻ định vị ngắn nhất</a:t>
            </a:r>
            <a:endParaRPr lang="en-US" sz="3200">
              <a:solidFill>
                <a:srgbClr val="131A43"/>
              </a:solidFill>
              <a:latin typeface="#9Slide03 NettoOT" panose="02000500000000000000" pitchFamily="2" charset="0"/>
            </a:endParaRPr>
          </a:p>
          <a:p>
            <a:endParaRPr lang="en-US" sz="3200" dirty="0">
              <a:solidFill>
                <a:srgbClr val="131A43"/>
              </a:solidFill>
              <a:latin typeface="#9Slide03 NettoOT" panose="02000500000000000000" pitchFamily="2" charset="0"/>
            </a:endParaRPr>
          </a:p>
        </p:txBody>
      </p:sp>
      <p:sp>
        <p:nvSpPr>
          <p:cNvPr id="2" name="TextBox 1"/>
          <p:cNvSpPr txBox="1"/>
          <p:nvPr/>
        </p:nvSpPr>
        <p:spPr>
          <a:xfrm>
            <a:off x="296788" y="317711"/>
            <a:ext cx="736875" cy="768350"/>
          </a:xfrm>
          <a:prstGeom prst="rect">
            <a:avLst/>
          </a:prstGeom>
          <a:noFill/>
        </p:spPr>
        <p:txBody>
          <a:bodyPr wrap="square" rtlCol="0">
            <a:spAutoFit/>
          </a:bodyPr>
          <a:lstStyle/>
          <a:p>
            <a:pPr algn="ctr"/>
            <a:r>
              <a:rPr lang="en-US" sz="4400" b="1">
                <a:solidFill>
                  <a:srgbClr val="131A43"/>
                </a:solidFill>
                <a:latin typeface="#9Slide03 NettoOT" panose="02000500000000000000" pitchFamily="2" charset="0"/>
              </a:rPr>
              <a:t>2</a:t>
            </a:r>
          </a:p>
        </p:txBody>
      </p:sp>
      <p:cxnSp>
        <p:nvCxnSpPr>
          <p:cNvPr id="47" name="Connector: Elbow 46"/>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657852" y="6416644"/>
            <a:ext cx="753449" cy="753449"/>
            <a:chOff x="-604988" y="-51894"/>
            <a:chExt cx="1408758" cy="1408759"/>
          </a:xfrm>
        </p:grpSpPr>
        <p:sp>
          <p:nvSpPr>
            <p:cNvPr id="59" name="Freeform: Shape 58"/>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0" name="Freeform: Shape 59"/>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1" name="Freeform: Shape 60"/>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2" name="Freeform: Shape 61"/>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71" name="Oval 70"/>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Connector: Elbow 82"/>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Connector: Elbow 86"/>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Connector: Elbow 88"/>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Connector: Elbow 90"/>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Connector: Elbow 92"/>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flipH="1">
            <a:off x="457983" y="1393576"/>
            <a:ext cx="71385" cy="4605470"/>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4" name="Content Placeholder 3"/>
          <p:cNvSpPr>
            <a:spLocks noGrp="1"/>
          </p:cNvSpPr>
          <p:nvPr>
            <p:ph idx="1"/>
          </p:nvPr>
        </p:nvSpPr>
        <p:spPr>
          <a:xfrm>
            <a:off x="744503" y="2489603"/>
            <a:ext cx="10515600" cy="3843921"/>
          </a:xfrm>
        </p:spPr>
        <p:txBody>
          <a:bodyPr>
            <a:normAutofit fontScale="97500"/>
          </a:bodyPr>
          <a:lstStyle/>
          <a:p>
            <a:pPr marL="0" indent="0">
              <a:buNone/>
            </a:pPr>
            <a:r>
              <a:rPr lang="en-US" sz="3200">
                <a:solidFill>
                  <a:srgbClr val="131A43"/>
                </a:solidFill>
                <a:latin typeface="#9Slide03 NettoOT" panose="02000500000000000000" pitchFamily="2" charset="0"/>
              </a:rPr>
              <a:t>Query</a:t>
            </a:r>
            <a:r>
              <a:rPr lang="en-US" sz="3200" dirty="0">
                <a:solidFill>
                  <a:srgbClr val="131A43"/>
                </a:solidFill>
                <a:latin typeface="#9Slide03 NettoOT" panose="02000500000000000000" pitchFamily="2" charset="0"/>
              </a:rPr>
              <a:t>: t1, t2, t3, …</a:t>
            </a:r>
          </a:p>
          <a:p>
            <a:pPr marL="0" indent="0">
              <a:buNone/>
            </a:pPr>
            <a:r>
              <a:rPr lang="en-US" sz="3200" dirty="0">
                <a:solidFill>
                  <a:srgbClr val="131A43"/>
                </a:solidFill>
                <a:latin typeface="#9Slide03 NettoOT" panose="02000500000000000000" pitchFamily="2" charset="0"/>
              </a:rPr>
              <a:t>1. Với mỗi thuật ngữ truy </a:t>
            </a:r>
            <a:r>
              <a:rPr lang="en-US" sz="3200">
                <a:solidFill>
                  <a:srgbClr val="131A43"/>
                </a:solidFill>
                <a:latin typeface="#9Slide03 NettoOT" panose="02000500000000000000" pitchFamily="2" charset="0"/>
              </a:rPr>
              <a:t>vấn </a:t>
            </a:r>
            <a:r>
              <a:rPr lang="vi-VN" sz="3200">
                <a:solidFill>
                  <a:srgbClr val="131A43"/>
                </a:solidFill>
                <a:latin typeface="#9Slide03 NettoOT" panose="02000500000000000000" pitchFamily="2" charset="0"/>
              </a:rPr>
              <a:t>t: </a:t>
            </a:r>
            <a:r>
              <a:rPr lang="en-US" sz="3200">
                <a:solidFill>
                  <a:srgbClr val="131A43"/>
                </a:solidFill>
                <a:latin typeface="#9Slide03 NettoOT" panose="02000500000000000000" pitchFamily="2" charset="0"/>
              </a:rPr>
              <a:t>Tìm </a:t>
            </a:r>
            <a:r>
              <a:rPr lang="en-US" sz="3200" dirty="0">
                <a:solidFill>
                  <a:srgbClr val="131A43"/>
                </a:solidFill>
                <a:latin typeface="#9Slide03 NettoOT" panose="02000500000000000000" pitchFamily="2" charset="0"/>
              </a:rPr>
              <a:t>t trong bộ </a:t>
            </a:r>
            <a:r>
              <a:rPr lang="en-US" sz="3200">
                <a:solidFill>
                  <a:srgbClr val="131A43"/>
                </a:solidFill>
                <a:latin typeface="#9Slide03 NettoOT" panose="02000500000000000000" pitchFamily="2" charset="0"/>
              </a:rPr>
              <a:t>từ vựng</a:t>
            </a:r>
            <a:r>
              <a:rPr lang="vi-VN" sz="3200">
                <a:solidFill>
                  <a:srgbClr val="131A43"/>
                </a:solidFill>
                <a:latin typeface="#9Slide03 NettoOT" panose="02000500000000000000" pitchFamily="2" charset="0"/>
              </a:rPr>
              <a:t> và lấy posting lists của nó.</a:t>
            </a:r>
          </a:p>
          <a:p>
            <a:pPr marL="0" indent="0">
              <a:buNone/>
            </a:pPr>
            <a:r>
              <a:rPr lang="en-US" sz="3200">
                <a:solidFill>
                  <a:srgbClr val="131A43"/>
                </a:solidFill>
                <a:latin typeface="#9Slide03 NettoOT" panose="02000500000000000000" pitchFamily="2" charset="0"/>
              </a:rPr>
              <a:t>2</a:t>
            </a:r>
            <a:r>
              <a:rPr lang="en-US" sz="3200" dirty="0">
                <a:solidFill>
                  <a:srgbClr val="131A43"/>
                </a:solidFill>
                <a:latin typeface="#9Slide03 NettoOT" panose="02000500000000000000" pitchFamily="2" charset="0"/>
              </a:rPr>
              <a:t>. Sắp xếp thuật ngữ tăng dần theo df(t): df(t1) &gt; df(t2) &gt; df(t3)</a:t>
            </a:r>
          </a:p>
          <a:p>
            <a:pPr marL="0" indent="0">
              <a:buNone/>
            </a:pPr>
            <a:r>
              <a:rPr lang="en-US" sz="3200" dirty="0">
                <a:solidFill>
                  <a:srgbClr val="131A43"/>
                </a:solidFill>
                <a:latin typeface="#9Slide03 NettoOT" panose="02000500000000000000" pitchFamily="2" charset="0"/>
              </a:rPr>
              <a:t>3. Khởi tạo tập kết quả answer là danh sách </a:t>
            </a:r>
            <a:r>
              <a:rPr lang="en-US" sz="3200">
                <a:solidFill>
                  <a:srgbClr val="131A43"/>
                </a:solidFill>
                <a:latin typeface="#9Slide03 NettoOT" panose="02000500000000000000" pitchFamily="2" charset="0"/>
              </a:rPr>
              <a:t>ngắn </a:t>
            </a:r>
            <a:r>
              <a:rPr lang="vi-VN" sz="3200">
                <a:solidFill>
                  <a:srgbClr val="131A43"/>
                </a:solidFill>
                <a:latin typeface="#9Slide03 NettoOT" panose="02000500000000000000" pitchFamily="2" charset="0"/>
              </a:rPr>
              <a:t>nhất. </a:t>
            </a:r>
            <a:endParaRPr lang="en-US" sz="3200" dirty="0">
              <a:solidFill>
                <a:srgbClr val="131A43"/>
              </a:solidFill>
              <a:latin typeface="#9Slide03 NettoOT" panose="02000500000000000000" pitchFamily="2" charset="0"/>
            </a:endParaRPr>
          </a:p>
          <a:p>
            <a:pPr marL="0" indent="0">
              <a:buNone/>
            </a:pPr>
            <a:r>
              <a:rPr lang="en-US" sz="3200" dirty="0">
                <a:solidFill>
                  <a:srgbClr val="131A43"/>
                </a:solidFill>
                <a:latin typeface="#9Slide03 NettoOT" panose="02000500000000000000" pitchFamily="2" charset="0"/>
              </a:rPr>
              <a:t>4. Tiếp tục thực hiện truy vấn theo thứ tự đã </a:t>
            </a:r>
            <a:r>
              <a:rPr lang="en-US" sz="3200">
                <a:solidFill>
                  <a:srgbClr val="131A43"/>
                </a:solidFill>
                <a:latin typeface="#9Slide03 NettoOT" panose="02000500000000000000" pitchFamily="2" charset="0"/>
              </a:rPr>
              <a:t>sắp </a:t>
            </a:r>
            <a:r>
              <a:rPr lang="vi-VN" sz="3200">
                <a:solidFill>
                  <a:srgbClr val="131A43"/>
                </a:solidFill>
                <a:latin typeface="#9Slide03 NettoOT" panose="02000500000000000000" pitchFamily="2" charset="0"/>
              </a:rPr>
              <a:t>xếp: </a:t>
            </a:r>
            <a:r>
              <a:rPr lang="en-US" sz="3200">
                <a:solidFill>
                  <a:srgbClr val="131A43"/>
                </a:solidFill>
                <a:latin typeface="#9Slide03 NettoOT" panose="02000500000000000000" pitchFamily="2" charset="0"/>
              </a:rPr>
              <a:t>posting</a:t>
            </a:r>
            <a:r>
              <a:rPr lang="en-US" sz="3200" dirty="0">
                <a:solidFill>
                  <a:srgbClr val="131A43"/>
                </a:solidFill>
                <a:latin typeface="#9Slide03 NettoOT" panose="02000500000000000000" pitchFamily="2" charset="0"/>
              </a:rPr>
              <a:t>_list (t3</a:t>
            </a:r>
            <a:r>
              <a:rPr lang="en-US" sz="3200">
                <a:solidFill>
                  <a:srgbClr val="131A43"/>
                </a:solidFill>
                <a:latin typeface="#9Slide03 NettoOT" panose="02000500000000000000" pitchFamily="2" charset="0"/>
              </a:rPr>
              <a:t>) </a:t>
            </a:r>
            <a:r>
              <a:rPr lang="en-US" sz="3200" b="1">
                <a:solidFill>
                  <a:srgbClr val="131A43"/>
                </a:solidFill>
                <a:latin typeface="#9Slide03 NettoOT" panose="02000500000000000000" pitchFamily="2" charset="0"/>
              </a:rPr>
              <a:t>AND</a:t>
            </a:r>
            <a:r>
              <a:rPr lang="en-US" sz="3200">
                <a:solidFill>
                  <a:srgbClr val="131A43"/>
                </a:solidFill>
                <a:latin typeface="#9Slide03 NettoOT" panose="02000500000000000000" pitchFamily="2" charset="0"/>
              </a:rPr>
              <a:t> </a:t>
            </a:r>
            <a:r>
              <a:rPr lang="en-US" sz="3200" dirty="0">
                <a:solidFill>
                  <a:srgbClr val="131A43"/>
                </a:solidFill>
                <a:latin typeface="#9Slide03 NettoOT" panose="02000500000000000000" pitchFamily="2" charset="0"/>
              </a:rPr>
              <a:t>posting_list (</a:t>
            </a:r>
            <a:r>
              <a:rPr lang="en-US" sz="3200">
                <a:solidFill>
                  <a:srgbClr val="131A43"/>
                </a:solidFill>
                <a:latin typeface="#9Slide03 NettoOT" panose="02000500000000000000" pitchFamily="2" charset="0"/>
              </a:rPr>
              <a:t>t2) </a:t>
            </a:r>
            <a:r>
              <a:rPr lang="en-US" sz="3200" b="1">
                <a:solidFill>
                  <a:srgbClr val="131A43"/>
                </a:solidFill>
                <a:latin typeface="#9Slide03 NettoOT" panose="02000500000000000000" pitchFamily="2" charset="0"/>
              </a:rPr>
              <a:t>AND</a:t>
            </a:r>
            <a:r>
              <a:rPr lang="en-US" sz="3200">
                <a:solidFill>
                  <a:srgbClr val="131A43"/>
                </a:solidFill>
                <a:latin typeface="#9Slide03 NettoOT" panose="02000500000000000000" pitchFamily="2" charset="0"/>
              </a:rPr>
              <a:t> posting</a:t>
            </a:r>
            <a:r>
              <a:rPr lang="en-US" sz="3200" dirty="0">
                <a:solidFill>
                  <a:srgbClr val="131A43"/>
                </a:solidFill>
                <a:latin typeface="#9Slide03 NettoOT" panose="02000500000000000000" pitchFamily="2" charset="0"/>
              </a:rPr>
              <a:t>_list (t1)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21"/>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1750" fill="hold"/>
                                        <p:tgtEl>
                                          <p:spTgt spid="58"/>
                                        </p:tgtEl>
                                        <p:attrNameLst>
                                          <p:attrName>r</p:attrName>
                                        </p:attrNameLst>
                                      </p:cBhvr>
                                    </p:animRot>
                                  </p:childTnLst>
                                </p:cTn>
                              </p:par>
                              <p:par>
                                <p:cTn id="12" presetID="22" presetClass="entr" presetSubtype="2"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750"/>
                                        <p:tgtEl>
                                          <p:spTgt spid="47"/>
                                        </p:tgtEl>
                                      </p:cBhvr>
                                    </p:animEffect>
                                  </p:childTnLst>
                                </p:cTn>
                              </p:par>
                              <p:par>
                                <p:cTn id="15" presetID="10" presetClass="entr" presetSubtype="0" repeatCount="500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9" dur="750" fill="hold"/>
                                        <p:tgtEl>
                                          <p:spTgt spid="71"/>
                                        </p:tgtEl>
                                        <p:attrNameLst>
                                          <p:attrName>ppt_x</p:attrName>
                                          <p:attrName>ppt_y</p:attrName>
                                        </p:attrNameLst>
                                      </p:cBhvr>
                                    </p:animMotion>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right)">
                                      <p:cBhvr>
                                        <p:cTn id="25" dur="750"/>
                                        <p:tgtEl>
                                          <p:spTgt spid="83"/>
                                        </p:tgtEl>
                                      </p:cBhvr>
                                    </p:animEffect>
                                  </p:childTnLst>
                                </p:cTn>
                              </p:par>
                              <p:par>
                                <p:cTn id="26" presetID="10" presetClass="entr" presetSubtype="0" repeatCount="5000" fill="hold" grpId="1"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par>
                                <p:cTn id="29"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84"/>
                                        </p:tgtEl>
                                        <p:attrNameLst>
                                          <p:attrName>ppt_x</p:attrName>
                                          <p:attrName>ppt_y</p:attrName>
                                        </p:attrNameLst>
                                      </p:cBhvr>
                                      <p:rCtr x="-9453" y="2361"/>
                                    </p:animMotion>
                                  </p:childTnLst>
                                </p:cTn>
                              </p:par>
                              <p:par>
                                <p:cTn id="31" presetID="22" presetClass="entr" presetSubtype="2" fill="hold"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wipe(right)">
                                      <p:cBhvr>
                                        <p:cTn id="33" dur="750"/>
                                        <p:tgtEl>
                                          <p:spTgt spid="87"/>
                                        </p:tgtEl>
                                      </p:cBhvr>
                                    </p:animEffect>
                                  </p:childTnLst>
                                </p:cTn>
                              </p:par>
                              <p:par>
                                <p:cTn id="34" presetID="10" presetClass="entr" presetSubtype="0" repeatCount="5000" fill="hold" grpId="1" nodeType="withEffect">
                                  <p:stCondLst>
                                    <p:cond delay="50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50"/>
                                        <p:tgtEl>
                                          <p:spTgt spid="88"/>
                                        </p:tgtEl>
                                      </p:cBhvr>
                                    </p:animEffect>
                                  </p:childTnLst>
                                </p:cTn>
                              </p:par>
                              <p:par>
                                <p:cTn id="37"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8" dur="750" fill="hold"/>
                                        <p:tgtEl>
                                          <p:spTgt spid="88"/>
                                        </p:tgtEl>
                                        <p:attrNameLst>
                                          <p:attrName>ppt_x</p:attrName>
                                          <p:attrName>ppt_y</p:attrName>
                                        </p:attrNameLst>
                                      </p:cBhvr>
                                      <p:rCtr x="-9453" y="2361"/>
                                    </p:animMotion>
                                  </p:childTnLst>
                                </p:cTn>
                              </p:par>
                              <p:par>
                                <p:cTn id="39" presetID="22" presetClass="entr" presetSubtype="2" fill="hold" nodeType="withEffect">
                                  <p:stCondLst>
                                    <p:cond delay="25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750"/>
                                        <p:tgtEl>
                                          <p:spTgt spid="89"/>
                                        </p:tgtEl>
                                      </p:cBhvr>
                                    </p:animEffect>
                                  </p:childTnLst>
                                </p:cTn>
                              </p:par>
                              <p:par>
                                <p:cTn id="42" presetID="10" presetClass="entr" presetSubtype="0" repeatCount="5000" fill="hold" grpId="1"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250"/>
                                        <p:tgtEl>
                                          <p:spTgt spid="90"/>
                                        </p:tgtEl>
                                      </p:cBhvr>
                                    </p:animEffect>
                                  </p:childTnLst>
                                </p:cTn>
                              </p:par>
                              <p:par>
                                <p:cTn id="45"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6" dur="750" fill="hold"/>
                                        <p:tgtEl>
                                          <p:spTgt spid="90"/>
                                        </p:tgtEl>
                                        <p:attrNameLst>
                                          <p:attrName>ppt_x</p:attrName>
                                          <p:attrName>ppt_y</p:attrName>
                                        </p:attrNameLst>
                                      </p:cBhvr>
                                      <p:rCtr x="-9453" y="2361"/>
                                    </p:animMotion>
                                  </p:childTnLst>
                                </p:cTn>
                              </p:par>
                              <p:par>
                                <p:cTn id="47" presetID="22" presetClass="entr" presetSubtype="2" fill="hold" nodeType="withEffect">
                                  <p:stCondLst>
                                    <p:cond delay="75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750"/>
                                        <p:tgtEl>
                                          <p:spTgt spid="91"/>
                                        </p:tgtEl>
                                      </p:cBhvr>
                                    </p:animEffect>
                                  </p:childTnLst>
                                </p:cTn>
                              </p:par>
                              <p:par>
                                <p:cTn id="50" presetID="10" presetClass="entr" presetSubtype="0" repeatCount="5000" fill="hold" grpId="1" nodeType="withEffect">
                                  <p:stCondLst>
                                    <p:cond delay="75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250"/>
                                        <p:tgtEl>
                                          <p:spTgt spid="92"/>
                                        </p:tgtEl>
                                      </p:cBhvr>
                                    </p:animEffect>
                                  </p:childTnLst>
                                </p:cTn>
                              </p:par>
                              <p:par>
                                <p:cTn id="53"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4" dur="750" fill="hold"/>
                                        <p:tgtEl>
                                          <p:spTgt spid="92"/>
                                        </p:tgtEl>
                                        <p:attrNameLst>
                                          <p:attrName>ppt_x</p:attrName>
                                          <p:attrName>ppt_y</p:attrName>
                                        </p:attrNameLst>
                                      </p:cBhvr>
                                      <p:rCtr x="-9453" y="2361"/>
                                    </p:animMotion>
                                  </p:childTnLst>
                                </p:cTn>
                              </p:par>
                              <p:par>
                                <p:cTn id="55" presetID="22" presetClass="entr" presetSubtype="2"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right)">
                                      <p:cBhvr>
                                        <p:cTn id="57" dur="750"/>
                                        <p:tgtEl>
                                          <p:spTgt spid="93"/>
                                        </p:tgtEl>
                                      </p:cBhvr>
                                    </p:animEffect>
                                  </p:childTnLst>
                                </p:cTn>
                              </p:par>
                              <p:par>
                                <p:cTn id="58" presetID="10" presetClass="entr" presetSubtype="0" repeatCount="5000" fill="hold" grpId="1"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250"/>
                                        <p:tgtEl>
                                          <p:spTgt spid="94"/>
                                        </p:tgtEl>
                                      </p:cBhvr>
                                    </p:animEffect>
                                  </p:childTnLst>
                                </p:cTn>
                              </p:par>
                              <p:par>
                                <p:cTn id="61"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2" dur="750" fill="hold"/>
                                        <p:tgtEl>
                                          <p:spTgt spid="94"/>
                                        </p:tgtEl>
                                        <p:attrNameLst>
                                          <p:attrName>ppt_x</p:attrName>
                                          <p:attrName>ppt_y</p:attrName>
                                        </p:attrNameLst>
                                      </p:cBhvr>
                                      <p:rCtr x="-9453" y="2361"/>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5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up)">
                                      <p:cBhvr>
                                        <p:cTn id="71" dur="500"/>
                                        <p:tgtEl>
                                          <p:spTgt spid="3"/>
                                        </p:tgtEl>
                                      </p:cBhvr>
                                    </p:animEffect>
                                  </p:childTnLst>
                                </p:cTn>
                              </p:par>
                              <p:par>
                                <p:cTn id="72" presetID="2" presetClass="entr" presetSubtype="8" fill="hold" grpId="0" nodeType="withEffect">
                                  <p:stCondLst>
                                    <p:cond delay="25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0-#ppt_w/2"/>
                                          </p:val>
                                        </p:tav>
                                        <p:tav tm="100000">
                                          <p:val>
                                            <p:strVal val="#ppt_x"/>
                                          </p:val>
                                        </p:tav>
                                      </p:tavLst>
                                    </p:anim>
                                    <p:anim calcmode="lin" valueType="num">
                                      <p:cBhvr additive="base">
                                        <p:cTn id="7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4">
                                            <p:txEl>
                                              <p:pRg st="0" end="0"/>
                                            </p:txEl>
                                          </p:spTgt>
                                        </p:tgtEl>
                                        <p:attrNameLst>
                                          <p:attrName>style.visibility</p:attrName>
                                        </p:attrNameLst>
                                      </p:cBhvr>
                                      <p:to>
                                        <p:strVal val="visible"/>
                                      </p:to>
                                    </p:set>
                                    <p:anim calcmode="lin" valueType="num">
                                      <p:cBhvr additive="base">
                                        <p:cTn id="80"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4">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4">
                                            <p:txEl>
                                              <p:pRg st="1" end="1"/>
                                            </p:txEl>
                                          </p:spTgt>
                                        </p:tgtEl>
                                        <p:attrNameLst>
                                          <p:attrName>style.visibility</p:attrName>
                                        </p:attrNameLst>
                                      </p:cBhvr>
                                      <p:to>
                                        <p:strVal val="visible"/>
                                      </p:to>
                                    </p:set>
                                    <p:anim calcmode="lin" valueType="num">
                                      <p:cBhvr additive="base">
                                        <p:cTn id="84"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85" dur="500" fill="hold"/>
                                        <p:tgtEl>
                                          <p:spTgt spid="4">
                                            <p:txEl>
                                              <p:pRg st="1" end="1"/>
                                            </p:txEl>
                                          </p:spTgt>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0"/>
                                  </p:stCondLst>
                                  <p:childTnLst>
                                    <p:set>
                                      <p:cBhvr>
                                        <p:cTn id="87" dur="1" fill="hold">
                                          <p:stCondLst>
                                            <p:cond delay="0"/>
                                          </p:stCondLst>
                                        </p:cTn>
                                        <p:tgtEl>
                                          <p:spTgt spid="4">
                                            <p:txEl>
                                              <p:pRg st="2" end="2"/>
                                            </p:txEl>
                                          </p:spTgt>
                                        </p:tgtEl>
                                        <p:attrNameLst>
                                          <p:attrName>style.visibility</p:attrName>
                                        </p:attrNameLst>
                                      </p:cBhvr>
                                      <p:to>
                                        <p:strVal val="visible"/>
                                      </p:to>
                                    </p:set>
                                    <p:anim calcmode="lin" valueType="num">
                                      <p:cBhvr additive="base">
                                        <p:cTn id="88"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4">
                                            <p:txEl>
                                              <p:pRg st="2" end="2"/>
                                            </p:txEl>
                                          </p:spTgt>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0"/>
                                  </p:stCondLst>
                                  <p:childTnLst>
                                    <p:set>
                                      <p:cBhvr>
                                        <p:cTn id="91" dur="1" fill="hold">
                                          <p:stCondLst>
                                            <p:cond delay="0"/>
                                          </p:stCondLst>
                                        </p:cTn>
                                        <p:tgtEl>
                                          <p:spTgt spid="4">
                                            <p:txEl>
                                              <p:pRg st="3" end="3"/>
                                            </p:txEl>
                                          </p:spTgt>
                                        </p:tgtEl>
                                        <p:attrNameLst>
                                          <p:attrName>style.visibility</p:attrName>
                                        </p:attrNameLst>
                                      </p:cBhvr>
                                      <p:to>
                                        <p:strVal val="visible"/>
                                      </p:to>
                                    </p:set>
                                    <p:anim calcmode="lin" valueType="num">
                                      <p:cBhvr additive="base">
                                        <p:cTn id="92"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93" dur="500" fill="hold"/>
                                        <p:tgtEl>
                                          <p:spTgt spid="4">
                                            <p:txEl>
                                              <p:pRg st="3" end="3"/>
                                            </p:txEl>
                                          </p:spTgt>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4">
                                            <p:txEl>
                                              <p:pRg st="4" end="4"/>
                                            </p:txEl>
                                          </p:spTgt>
                                        </p:tgtEl>
                                        <p:attrNameLst>
                                          <p:attrName>style.visibility</p:attrName>
                                        </p:attrNameLst>
                                      </p:cBhvr>
                                      <p:to>
                                        <p:strVal val="visible"/>
                                      </p:to>
                                    </p:set>
                                    <p:anim calcmode="lin" valueType="num">
                                      <p:cBhvr additive="base">
                                        <p:cTn id="96"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4" grpId="0" bldLvl="0" animBg="1"/>
      <p:bldP spid="15" grpId="0"/>
      <p:bldP spid="71" grpId="0" bldLvl="0" animBg="1"/>
      <p:bldP spid="71" grpId="1" bldLvl="0" animBg="1"/>
      <p:bldP spid="84" grpId="0" bldLvl="0" animBg="1"/>
      <p:bldP spid="84" grpId="1" bldLvl="0" animBg="1"/>
      <p:bldP spid="88" grpId="0" bldLvl="0" animBg="1"/>
      <p:bldP spid="88" grpId="1" bldLvl="0" animBg="1"/>
      <p:bldP spid="90" grpId="0" bldLvl="0" animBg="1"/>
      <p:bldP spid="90" grpId="1" bldLvl="0" animBg="1"/>
      <p:bldP spid="92" grpId="0" bldLvl="0" animBg="1"/>
      <p:bldP spid="92" grpId="1" bldLvl="0" animBg="1"/>
      <p:bldP spid="94" grpId="0" bldLvl="0" animBg="1"/>
      <p:bldP spid="94" grpId="1" bldLvl="0" animBg="1"/>
      <p:bldP spid="3" grpId="0" bldLvl="0" animBg="1"/>
      <p:bldP spid="4"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p:cNvSpPr/>
          <p:nvPr/>
        </p:nvSpPr>
        <p:spPr>
          <a:xfrm>
            <a:off x="625401" y="1273581"/>
            <a:ext cx="10802118" cy="1663722"/>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21" name="Group 20"/>
          <p:cNvGrpSpPr/>
          <p:nvPr/>
        </p:nvGrpSpPr>
        <p:grpSpPr>
          <a:xfrm>
            <a:off x="0" y="20152"/>
            <a:ext cx="1408758" cy="1408759"/>
            <a:chOff x="-604988" y="-51894"/>
            <a:chExt cx="1408758" cy="1408759"/>
          </a:xfrm>
        </p:grpSpPr>
        <p:sp>
          <p:nvSpPr>
            <p:cNvPr id="5" name="Freeform: Shape 4"/>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6" name="Freeform: Shape 25"/>
          <p:cNvSpPr/>
          <p:nvPr/>
        </p:nvSpPr>
        <p:spPr>
          <a:xfrm rot="2758965">
            <a:off x="2608383" y="372947"/>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5" name="Freeform: Shape 24"/>
          <p:cNvSpPr/>
          <p:nvPr/>
        </p:nvSpPr>
        <p:spPr>
          <a:xfrm rot="2758965">
            <a:off x="2597197" y="368683"/>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p:cNvSpPr/>
          <p:nvPr/>
        </p:nvSpPr>
        <p:spPr>
          <a:xfrm rot="2758965">
            <a:off x="1500981" y="-1116041"/>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TextBox 14"/>
          <p:cNvSpPr txBox="1"/>
          <p:nvPr/>
        </p:nvSpPr>
        <p:spPr>
          <a:xfrm>
            <a:off x="1477927" y="347047"/>
            <a:ext cx="3498441" cy="768350"/>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a:t>
            </a:r>
            <a:r>
              <a:rPr lang="en-US" altLang="vi-VN" sz="4400">
                <a:solidFill>
                  <a:schemeClr val="bg1"/>
                </a:solidFill>
                <a:latin typeface="#9Slide03 NettoOT" panose="02000500000000000000" pitchFamily="2" charset="0"/>
              </a:rPr>
              <a:t>HUẬT TOÁN</a:t>
            </a:r>
            <a:endParaRPr lang="en-US" altLang="vi-VN" sz="4400" dirty="0">
              <a:solidFill>
                <a:schemeClr val="bg1"/>
              </a:solidFill>
              <a:latin typeface="#9Slide03 NettoOT" panose="02000500000000000000" pitchFamily="2" charset="0"/>
            </a:endParaRPr>
          </a:p>
        </p:txBody>
      </p:sp>
      <p:sp>
        <p:nvSpPr>
          <p:cNvPr id="28" name="TextBox 27"/>
          <p:cNvSpPr txBox="1"/>
          <p:nvPr/>
        </p:nvSpPr>
        <p:spPr>
          <a:xfrm>
            <a:off x="681769" y="1273028"/>
            <a:ext cx="10883665" cy="583565"/>
          </a:xfrm>
          <a:prstGeom prst="rect">
            <a:avLst/>
          </a:prstGeom>
          <a:noFill/>
        </p:spPr>
        <p:txBody>
          <a:bodyPr wrap="square">
            <a:spAutoFit/>
          </a:bodyPr>
          <a:lstStyle/>
          <a:p>
            <a:r>
              <a:rPr lang="en-US" sz="3200" dirty="0">
                <a:solidFill>
                  <a:srgbClr val="131A43"/>
                </a:solidFill>
                <a:latin typeface="#9Slide03 NettoOT" panose="02000500000000000000" pitchFamily="2" charset="0"/>
              </a:rPr>
              <a:t>Tối ưu hóa truy vấn AND</a:t>
            </a:r>
          </a:p>
        </p:txBody>
      </p:sp>
      <p:sp>
        <p:nvSpPr>
          <p:cNvPr id="2" name="TextBox 1"/>
          <p:cNvSpPr txBox="1"/>
          <p:nvPr/>
        </p:nvSpPr>
        <p:spPr>
          <a:xfrm>
            <a:off x="296788" y="317711"/>
            <a:ext cx="736875" cy="768350"/>
          </a:xfrm>
          <a:prstGeom prst="rect">
            <a:avLst/>
          </a:prstGeom>
          <a:noFill/>
        </p:spPr>
        <p:txBody>
          <a:bodyPr wrap="square" rtlCol="0">
            <a:spAutoFit/>
          </a:bodyPr>
          <a:lstStyle/>
          <a:p>
            <a:pPr algn="ctr"/>
            <a:r>
              <a:rPr lang="en-US" sz="4400" b="1">
                <a:solidFill>
                  <a:srgbClr val="131A43"/>
                </a:solidFill>
                <a:latin typeface="#9Slide03 NettoOT" panose="02000500000000000000" pitchFamily="2" charset="0"/>
              </a:rPr>
              <a:t>2</a:t>
            </a:r>
          </a:p>
        </p:txBody>
      </p:sp>
      <p:cxnSp>
        <p:nvCxnSpPr>
          <p:cNvPr id="47" name="Connector: Elbow 46"/>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657852" y="6416644"/>
            <a:ext cx="753449" cy="753449"/>
            <a:chOff x="-604988" y="-51894"/>
            <a:chExt cx="1408758" cy="1408759"/>
          </a:xfrm>
        </p:grpSpPr>
        <p:sp>
          <p:nvSpPr>
            <p:cNvPr id="59" name="Freeform: Shape 58"/>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0" name="Freeform: Shape 59"/>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1" name="Freeform: Shape 60"/>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2" name="Freeform: Shape 61"/>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71" name="Oval 70"/>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Connector: Elbow 82"/>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Connector: Elbow 86"/>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Connector: Elbow 88"/>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Connector: Elbow 90"/>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Connector: Elbow 92"/>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flipH="1">
            <a:off x="453947" y="1273095"/>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4" name="Content Placeholder 3"/>
          <p:cNvSpPr>
            <a:spLocks noGrp="1"/>
          </p:cNvSpPr>
          <p:nvPr>
            <p:ph idx="1"/>
          </p:nvPr>
        </p:nvSpPr>
        <p:spPr>
          <a:xfrm>
            <a:off x="746223" y="1886886"/>
            <a:ext cx="10515600" cy="1005840"/>
          </a:xfrm>
        </p:spPr>
        <p:txBody>
          <a:bodyPr>
            <a:normAutofit/>
          </a:bodyPr>
          <a:lstStyle/>
          <a:p>
            <a:pPr marL="0" indent="0">
              <a:buNone/>
            </a:pPr>
            <a:r>
              <a:rPr lang="en-US" sz="3200" dirty="0">
                <a:solidFill>
                  <a:srgbClr val="131A43"/>
                </a:solidFill>
                <a:latin typeface="#9Slide03 NettoOT" panose="02000500000000000000" pitchFamily="2" charset="0"/>
              </a:rPr>
              <a:t>Ví dụ: Cho truy vấn a AND b AND c với các danh sách thẻ định vị như trong hình vẽ</a:t>
            </a:r>
          </a:p>
          <a:p>
            <a:pPr marL="0" indent="0">
              <a:buNone/>
            </a:pPr>
            <a:endParaRPr lang="en-US" sz="3200" dirty="0">
              <a:solidFill>
                <a:srgbClr val="131A43"/>
              </a:solidFill>
              <a:latin typeface="#9Slide03 NettoOT" panose="02000500000000000000" pitchFamily="2" charset="0"/>
            </a:endParaRPr>
          </a:p>
          <a:p>
            <a:pPr marL="0" indent="0">
              <a:buNone/>
            </a:pPr>
            <a:endParaRPr lang="en-US" sz="3200" dirty="0">
              <a:solidFill>
                <a:srgbClr val="131A43"/>
              </a:solidFill>
              <a:latin typeface="#9Slide03 NettoOT" panose="02000500000000000000" pitchFamily="2" charset="0"/>
            </a:endParaRPr>
          </a:p>
        </p:txBody>
      </p:sp>
      <p:pic>
        <p:nvPicPr>
          <p:cNvPr id="10" name="Picture 9"/>
          <p:cNvPicPr>
            <a:picLocks noChangeAspect="1"/>
          </p:cNvPicPr>
          <p:nvPr/>
        </p:nvPicPr>
        <p:blipFill>
          <a:blip r:embed="rId2"/>
          <a:stretch>
            <a:fillRect/>
          </a:stretch>
        </p:blipFill>
        <p:spPr>
          <a:xfrm>
            <a:off x="1800860" y="3304540"/>
            <a:ext cx="7586345" cy="2001520"/>
          </a:xfrm>
          <a:prstGeom prst="rect">
            <a:avLst/>
          </a:prstGeom>
        </p:spPr>
      </p:pic>
      <p:sp>
        <p:nvSpPr>
          <p:cNvPr id="13" name="Content Placeholder 3"/>
          <p:cNvSpPr/>
          <p:nvPr/>
        </p:nvSpPr>
        <p:spPr>
          <a:xfrm>
            <a:off x="569595" y="5577840"/>
            <a:ext cx="10515600" cy="100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rgbClr val="131A43"/>
                </a:solidFill>
                <a:latin typeface="#9Slide03 NettoOT" panose="02000500000000000000" pitchFamily="2" charset="0"/>
              </a:rPr>
              <a:t>Thứ tự tối ưu với truy vấn a AND b AND c là (c AND a) AND b</a:t>
            </a:r>
          </a:p>
          <a:p>
            <a:pPr marL="0" indent="0">
              <a:buNone/>
            </a:pPr>
            <a:endParaRPr lang="en-US" sz="3200" dirty="0">
              <a:solidFill>
                <a:srgbClr val="131A43"/>
              </a:solidFill>
              <a:latin typeface="#9Slide03 NettoOT" panose="02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21"/>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1750" fill="hold"/>
                                        <p:tgtEl>
                                          <p:spTgt spid="58"/>
                                        </p:tgtEl>
                                        <p:attrNameLst>
                                          <p:attrName>r</p:attrName>
                                        </p:attrNameLst>
                                      </p:cBhvr>
                                    </p:animRot>
                                  </p:childTnLst>
                                </p:cTn>
                              </p:par>
                              <p:par>
                                <p:cTn id="12" presetID="22" presetClass="entr" presetSubtype="2"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750"/>
                                        <p:tgtEl>
                                          <p:spTgt spid="47"/>
                                        </p:tgtEl>
                                      </p:cBhvr>
                                    </p:animEffect>
                                  </p:childTnLst>
                                </p:cTn>
                              </p:par>
                              <p:par>
                                <p:cTn id="15" presetID="10" presetClass="entr" presetSubtype="0" repeatCount="500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9" dur="750" fill="hold"/>
                                        <p:tgtEl>
                                          <p:spTgt spid="71"/>
                                        </p:tgtEl>
                                        <p:attrNameLst>
                                          <p:attrName>ppt_x</p:attrName>
                                          <p:attrName>ppt_y</p:attrName>
                                        </p:attrNameLst>
                                      </p:cBhvr>
                                    </p:animMotion>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right)">
                                      <p:cBhvr>
                                        <p:cTn id="25" dur="750"/>
                                        <p:tgtEl>
                                          <p:spTgt spid="83"/>
                                        </p:tgtEl>
                                      </p:cBhvr>
                                    </p:animEffect>
                                  </p:childTnLst>
                                </p:cTn>
                              </p:par>
                              <p:par>
                                <p:cTn id="26" presetID="10" presetClass="entr" presetSubtype="0" repeatCount="5000" fill="hold" grpId="1"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par>
                                <p:cTn id="29"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84"/>
                                        </p:tgtEl>
                                        <p:attrNameLst>
                                          <p:attrName>ppt_x</p:attrName>
                                          <p:attrName>ppt_y</p:attrName>
                                        </p:attrNameLst>
                                      </p:cBhvr>
                                      <p:rCtr x="-9453" y="2361"/>
                                    </p:animMotion>
                                  </p:childTnLst>
                                </p:cTn>
                              </p:par>
                              <p:par>
                                <p:cTn id="31" presetID="22" presetClass="entr" presetSubtype="2" fill="hold"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wipe(right)">
                                      <p:cBhvr>
                                        <p:cTn id="33" dur="750"/>
                                        <p:tgtEl>
                                          <p:spTgt spid="87"/>
                                        </p:tgtEl>
                                      </p:cBhvr>
                                    </p:animEffect>
                                  </p:childTnLst>
                                </p:cTn>
                              </p:par>
                              <p:par>
                                <p:cTn id="34" presetID="10" presetClass="entr" presetSubtype="0" repeatCount="5000" fill="hold" grpId="1" nodeType="withEffect">
                                  <p:stCondLst>
                                    <p:cond delay="50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50"/>
                                        <p:tgtEl>
                                          <p:spTgt spid="88"/>
                                        </p:tgtEl>
                                      </p:cBhvr>
                                    </p:animEffect>
                                  </p:childTnLst>
                                </p:cTn>
                              </p:par>
                              <p:par>
                                <p:cTn id="37"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8" dur="750" fill="hold"/>
                                        <p:tgtEl>
                                          <p:spTgt spid="88"/>
                                        </p:tgtEl>
                                        <p:attrNameLst>
                                          <p:attrName>ppt_x</p:attrName>
                                          <p:attrName>ppt_y</p:attrName>
                                        </p:attrNameLst>
                                      </p:cBhvr>
                                      <p:rCtr x="-9453" y="2361"/>
                                    </p:animMotion>
                                  </p:childTnLst>
                                </p:cTn>
                              </p:par>
                              <p:par>
                                <p:cTn id="39" presetID="22" presetClass="entr" presetSubtype="2" fill="hold" nodeType="withEffect">
                                  <p:stCondLst>
                                    <p:cond delay="25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750"/>
                                        <p:tgtEl>
                                          <p:spTgt spid="89"/>
                                        </p:tgtEl>
                                      </p:cBhvr>
                                    </p:animEffect>
                                  </p:childTnLst>
                                </p:cTn>
                              </p:par>
                              <p:par>
                                <p:cTn id="42" presetID="10" presetClass="entr" presetSubtype="0" repeatCount="5000" fill="hold" grpId="1"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250"/>
                                        <p:tgtEl>
                                          <p:spTgt spid="90"/>
                                        </p:tgtEl>
                                      </p:cBhvr>
                                    </p:animEffect>
                                  </p:childTnLst>
                                </p:cTn>
                              </p:par>
                              <p:par>
                                <p:cTn id="45"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6" dur="750" fill="hold"/>
                                        <p:tgtEl>
                                          <p:spTgt spid="90"/>
                                        </p:tgtEl>
                                        <p:attrNameLst>
                                          <p:attrName>ppt_x</p:attrName>
                                          <p:attrName>ppt_y</p:attrName>
                                        </p:attrNameLst>
                                      </p:cBhvr>
                                      <p:rCtr x="-9453" y="2361"/>
                                    </p:animMotion>
                                  </p:childTnLst>
                                </p:cTn>
                              </p:par>
                              <p:par>
                                <p:cTn id="47" presetID="22" presetClass="entr" presetSubtype="2" fill="hold" nodeType="withEffect">
                                  <p:stCondLst>
                                    <p:cond delay="75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750"/>
                                        <p:tgtEl>
                                          <p:spTgt spid="91"/>
                                        </p:tgtEl>
                                      </p:cBhvr>
                                    </p:animEffect>
                                  </p:childTnLst>
                                </p:cTn>
                              </p:par>
                              <p:par>
                                <p:cTn id="50" presetID="10" presetClass="entr" presetSubtype="0" repeatCount="5000" fill="hold" grpId="1" nodeType="withEffect">
                                  <p:stCondLst>
                                    <p:cond delay="75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250"/>
                                        <p:tgtEl>
                                          <p:spTgt spid="92"/>
                                        </p:tgtEl>
                                      </p:cBhvr>
                                    </p:animEffect>
                                  </p:childTnLst>
                                </p:cTn>
                              </p:par>
                              <p:par>
                                <p:cTn id="53"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4" dur="750" fill="hold"/>
                                        <p:tgtEl>
                                          <p:spTgt spid="92"/>
                                        </p:tgtEl>
                                        <p:attrNameLst>
                                          <p:attrName>ppt_x</p:attrName>
                                          <p:attrName>ppt_y</p:attrName>
                                        </p:attrNameLst>
                                      </p:cBhvr>
                                      <p:rCtr x="-9453" y="2361"/>
                                    </p:animMotion>
                                  </p:childTnLst>
                                </p:cTn>
                              </p:par>
                              <p:par>
                                <p:cTn id="55" presetID="22" presetClass="entr" presetSubtype="2"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right)">
                                      <p:cBhvr>
                                        <p:cTn id="57" dur="750"/>
                                        <p:tgtEl>
                                          <p:spTgt spid="93"/>
                                        </p:tgtEl>
                                      </p:cBhvr>
                                    </p:animEffect>
                                  </p:childTnLst>
                                </p:cTn>
                              </p:par>
                              <p:par>
                                <p:cTn id="58" presetID="10" presetClass="entr" presetSubtype="0" repeatCount="5000" fill="hold" grpId="1"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250"/>
                                        <p:tgtEl>
                                          <p:spTgt spid="94"/>
                                        </p:tgtEl>
                                      </p:cBhvr>
                                    </p:animEffect>
                                  </p:childTnLst>
                                </p:cTn>
                              </p:par>
                              <p:par>
                                <p:cTn id="61"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2" dur="750" fill="hold"/>
                                        <p:tgtEl>
                                          <p:spTgt spid="94"/>
                                        </p:tgtEl>
                                        <p:attrNameLst>
                                          <p:attrName>ppt_x</p:attrName>
                                          <p:attrName>ppt_y</p:attrName>
                                        </p:attrNameLst>
                                      </p:cBhvr>
                                      <p:rCtr x="-9453" y="2361"/>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5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up)">
                                      <p:cBhvr>
                                        <p:cTn id="71" dur="500"/>
                                        <p:tgtEl>
                                          <p:spTgt spid="3"/>
                                        </p:tgtEl>
                                      </p:cBhvr>
                                    </p:animEffect>
                                  </p:childTnLst>
                                </p:cTn>
                              </p:par>
                              <p:par>
                                <p:cTn id="72" presetID="2" presetClass="entr" presetSubtype="8" fill="hold" grpId="0" nodeType="withEffect">
                                  <p:stCondLst>
                                    <p:cond delay="25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0-#ppt_w/2"/>
                                          </p:val>
                                        </p:tav>
                                        <p:tav tm="100000">
                                          <p:val>
                                            <p:strVal val="#ppt_x"/>
                                          </p:val>
                                        </p:tav>
                                      </p:tavLst>
                                    </p:anim>
                                    <p:anim calcmode="lin" valueType="num">
                                      <p:cBhvr additive="base">
                                        <p:cTn id="7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500"/>
                                  </p:stCondLst>
                                  <p:childTnLst>
                                    <p:set>
                                      <p:cBhvr>
                                        <p:cTn id="79" dur="1" fill="hold">
                                          <p:stCondLst>
                                            <p:cond delay="0"/>
                                          </p:stCondLst>
                                        </p:cTn>
                                        <p:tgtEl>
                                          <p:spTgt spid="4">
                                            <p:txEl>
                                              <p:pRg st="0" end="0"/>
                                            </p:txEl>
                                          </p:spTgt>
                                        </p:tgtEl>
                                        <p:attrNameLst>
                                          <p:attrName>style.visibility</p:attrName>
                                        </p:attrNameLst>
                                      </p:cBhvr>
                                      <p:to>
                                        <p:strVal val="visible"/>
                                      </p:to>
                                    </p:set>
                                    <p:anim calcmode="lin" valueType="num">
                                      <p:cBhvr additive="base">
                                        <p:cTn id="80"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6" presetClass="entr" presetSubtype="37"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barn(outVertical)">
                                      <p:cBhvr>
                                        <p:cTn id="86" dur="500"/>
                                        <p:tgtEl>
                                          <p:spTgt spid="10"/>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37" fill="hold" grpId="0" nodeType="click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barn(outVertical)">
                                      <p:cBhvr>
                                        <p:cTn id="9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4" grpId="0" bldLvl="0" animBg="1"/>
      <p:bldP spid="15" grpId="0"/>
      <p:bldP spid="71" grpId="0" bldLvl="0" animBg="1"/>
      <p:bldP spid="71" grpId="1" bldLvl="0" animBg="1"/>
      <p:bldP spid="84" grpId="0" bldLvl="0" animBg="1"/>
      <p:bldP spid="84" grpId="1" bldLvl="0" animBg="1"/>
      <p:bldP spid="88" grpId="0" bldLvl="0" animBg="1"/>
      <p:bldP spid="88" grpId="1" bldLvl="0" animBg="1"/>
      <p:bldP spid="90" grpId="0" bldLvl="0" animBg="1"/>
      <p:bldP spid="90" grpId="1" bldLvl="0" animBg="1"/>
      <p:bldP spid="92" grpId="0" bldLvl="0" animBg="1"/>
      <p:bldP spid="92" grpId="1" bldLvl="0" animBg="1"/>
      <p:bldP spid="94" grpId="0" bldLvl="0" animBg="1"/>
      <p:bldP spid="94" grpId="1" bldLvl="0" animBg="1"/>
      <p:bldP spid="3" grpId="0" bldLvl="0" animBg="1"/>
      <p:bldP spid="4" grpId="0" build="p"/>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0384" y="-58572"/>
            <a:ext cx="1408758" cy="1408759"/>
            <a:chOff x="-604988" y="-51894"/>
            <a:chExt cx="1408758" cy="1408759"/>
          </a:xfrm>
        </p:grpSpPr>
        <p:sp>
          <p:nvSpPr>
            <p:cNvPr id="14" name="Freeform: Shape 13"/>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p:cNvSpPr/>
          <p:nvPr/>
        </p:nvSpPr>
        <p:spPr>
          <a:xfrm rot="2758965">
            <a:off x="2513079" y="314543"/>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p:cNvSpPr/>
          <p:nvPr/>
        </p:nvSpPr>
        <p:spPr>
          <a:xfrm rot="2758965">
            <a:off x="2501893" y="310279"/>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87321">
            <a:off x="2163501" y="-2940224"/>
            <a:ext cx="6877925" cy="7196815"/>
          </a:xfrm>
          <a:custGeom>
            <a:avLst/>
            <a:gdLst>
              <a:gd name="connsiteX0" fmla="*/ 2769186 w 6877925"/>
              <a:gd name="connsiteY0" fmla="*/ 3628926 h 7196815"/>
              <a:gd name="connsiteX1" fmla="*/ 6218286 w 6877925"/>
              <a:gd name="connsiteY1" fmla="*/ 0 h 7196815"/>
              <a:gd name="connsiteX2" fmla="*/ 6877925 w 6877925"/>
              <a:gd name="connsiteY2" fmla="*/ 626952 h 7196815"/>
              <a:gd name="connsiteX3" fmla="*/ 3504442 w 6877925"/>
              <a:gd name="connsiteY3" fmla="*/ 4176319 h 7196815"/>
              <a:gd name="connsiteX4" fmla="*/ 3504965 w 6877925"/>
              <a:gd name="connsiteY4" fmla="*/ 4176834 h 7196815"/>
              <a:gd name="connsiteX5" fmla="*/ 639826 w 6877925"/>
              <a:gd name="connsiteY5" fmla="*/ 7196815 h 7196815"/>
              <a:gd name="connsiteX6" fmla="*/ 636904 w 6877925"/>
              <a:gd name="connsiteY6" fmla="*/ 7193939 h 7196815"/>
              <a:gd name="connsiteX7" fmla="*/ 624472 w 6877925"/>
              <a:gd name="connsiteY7" fmla="*/ 7068334 h 7196815"/>
              <a:gd name="connsiteX8" fmla="*/ 127858 w 6877925"/>
              <a:gd name="connsiteY8" fmla="*/ 6562538 h 7196815"/>
              <a:gd name="connsiteX9" fmla="*/ 0 w 6877925"/>
              <a:gd name="connsiteY9" fmla="*/ 6549409 h 7196815"/>
              <a:gd name="connsiteX10" fmla="*/ 2770005 w 6877925"/>
              <a:gd name="connsiteY10" fmla="*/ 3629704 h 71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77925" h="7196815">
                <a:moveTo>
                  <a:pt x="2769186" y="3628926"/>
                </a:moveTo>
                <a:lnTo>
                  <a:pt x="6218286" y="0"/>
                </a:lnTo>
                <a:lnTo>
                  <a:pt x="6877925" y="626952"/>
                </a:lnTo>
                <a:lnTo>
                  <a:pt x="3504442" y="4176319"/>
                </a:lnTo>
                <a:lnTo>
                  <a:pt x="3504965" y="4176834"/>
                </a:lnTo>
                <a:lnTo>
                  <a:pt x="639826" y="7196815"/>
                </a:lnTo>
                <a:lnTo>
                  <a:pt x="636904" y="7193939"/>
                </a:lnTo>
                <a:lnTo>
                  <a:pt x="624472" y="7068334"/>
                </a:lnTo>
                <a:cubicBezTo>
                  <a:pt x="573464" y="6814453"/>
                  <a:pt x="377129" y="6614489"/>
                  <a:pt x="127858" y="6562538"/>
                </a:cubicBezTo>
                <a:lnTo>
                  <a:pt x="0" y="6549409"/>
                </a:lnTo>
                <a:lnTo>
                  <a:pt x="2770005" y="3629704"/>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1" name="TextBox 20"/>
          <p:cNvSpPr txBox="1"/>
          <p:nvPr/>
        </p:nvSpPr>
        <p:spPr>
          <a:xfrm>
            <a:off x="1292363" y="324726"/>
            <a:ext cx="9135516" cy="706755"/>
          </a:xfrm>
          <a:prstGeom prst="rect">
            <a:avLst/>
          </a:prstGeom>
          <a:noFill/>
        </p:spPr>
        <p:txBody>
          <a:bodyPr wrap="square" lIns="91440" tIns="45720" rIns="91440" bIns="45720" anchor="t">
            <a:spAutoFit/>
          </a:bodyPr>
          <a:lstStyle/>
          <a:p>
            <a:r>
              <a:rPr lang="vi-VN" sz="4000">
                <a:solidFill>
                  <a:schemeClr val="bg1"/>
                </a:solidFill>
                <a:latin typeface="#9Slide03 SFU Futura_12" panose="00000400000000000000" pitchFamily="2" charset="0"/>
              </a:rPr>
              <a:t>ƯU NHƯỢC ĐIỂM</a:t>
            </a:r>
            <a:endParaRPr lang="en-US" sz="4000" dirty="0">
              <a:solidFill>
                <a:schemeClr val="bg1"/>
              </a:solidFill>
              <a:latin typeface="#9Slide03 SFU Futura_12" panose="00000400000000000000" pitchFamily="2" charset="0"/>
            </a:endParaRPr>
          </a:p>
        </p:txBody>
      </p:sp>
      <p:sp>
        <p:nvSpPr>
          <p:cNvPr id="8" name="TextBox 7"/>
          <p:cNvSpPr txBox="1"/>
          <p:nvPr/>
        </p:nvSpPr>
        <p:spPr>
          <a:xfrm>
            <a:off x="234976" y="224020"/>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3</a:t>
            </a:r>
            <a:endParaRPr lang="en-US" sz="4400" b="1">
              <a:solidFill>
                <a:srgbClr val="131A43"/>
              </a:solidFill>
              <a:latin typeface="#9Slide03 NettoOT" panose="02000500000000000000" pitchFamily="2" charset="0"/>
            </a:endParaRPr>
          </a:p>
        </p:txBody>
      </p:sp>
      <p:sp>
        <p:nvSpPr>
          <p:cNvPr id="2" name="Rectangle: Rounded Corners 1"/>
          <p:cNvSpPr/>
          <p:nvPr/>
        </p:nvSpPr>
        <p:spPr>
          <a:xfrm>
            <a:off x="625033" y="1907197"/>
            <a:ext cx="11151589" cy="1719174"/>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 name="TextBox 2"/>
          <p:cNvSpPr txBox="1"/>
          <p:nvPr/>
        </p:nvSpPr>
        <p:spPr>
          <a:xfrm>
            <a:off x="625033" y="2470310"/>
            <a:ext cx="11181359" cy="521970"/>
          </a:xfrm>
          <a:prstGeom prst="rect">
            <a:avLst/>
          </a:prstGeom>
          <a:noFill/>
        </p:spPr>
        <p:txBody>
          <a:bodyPr wrap="square">
            <a:spAutoFit/>
          </a:bodyPr>
          <a:lstStyle/>
          <a:p>
            <a:r>
              <a:rPr lang="en-US" altLang="vi-VN" sz="2800" b="1">
                <a:solidFill>
                  <a:srgbClr val="000092"/>
                </a:solidFill>
                <a:latin typeface="#9Slide03 NettoOT" panose="02000500000000000000" pitchFamily="2" charset="0"/>
              </a:rPr>
              <a:t>Ưu điểm</a:t>
            </a:r>
            <a:r>
              <a:rPr lang="vi-VN" sz="2800" b="1">
                <a:solidFill>
                  <a:srgbClr val="000092"/>
                </a:solidFill>
                <a:latin typeface="#9Slide03 NettoOT" panose="02000500000000000000" pitchFamily="2" charset="0"/>
              </a:rPr>
              <a:t>:</a:t>
            </a:r>
            <a:r>
              <a:rPr lang="vi-VN" sz="2800">
                <a:solidFill>
                  <a:srgbClr val="131A43"/>
                </a:solidFill>
                <a:latin typeface="#9Slide03 NettoOT" panose="02000500000000000000" pitchFamily="2" charset="0"/>
              </a:rPr>
              <a:t> </a:t>
            </a:r>
            <a:r>
              <a:rPr lang="en-US" altLang="vi-VN" sz="2800">
                <a:solidFill>
                  <a:srgbClr val="131A43"/>
                </a:solidFill>
                <a:latin typeface="#9Slide03 NettoOT" panose="02000500000000000000" pitchFamily="2" charset="0"/>
              </a:rPr>
              <a:t>Nhanh hơn kiểu tra tuần tự.</a:t>
            </a:r>
          </a:p>
        </p:txBody>
      </p:sp>
      <p:sp>
        <p:nvSpPr>
          <p:cNvPr id="4" name="Rectangle: Rounded Corners 3"/>
          <p:cNvSpPr/>
          <p:nvPr/>
        </p:nvSpPr>
        <p:spPr>
          <a:xfrm>
            <a:off x="711614" y="3995265"/>
            <a:ext cx="10802118" cy="1663722"/>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TextBox 4"/>
          <p:cNvSpPr txBox="1"/>
          <p:nvPr/>
        </p:nvSpPr>
        <p:spPr>
          <a:xfrm>
            <a:off x="717329" y="4551837"/>
            <a:ext cx="10996594" cy="521970"/>
          </a:xfrm>
          <a:prstGeom prst="rect">
            <a:avLst/>
          </a:prstGeom>
          <a:noFill/>
        </p:spPr>
        <p:txBody>
          <a:bodyPr wrap="square">
            <a:spAutoFit/>
          </a:bodyPr>
          <a:lstStyle/>
          <a:p>
            <a:r>
              <a:rPr lang="en-US" altLang="vi-VN" sz="2800" b="1">
                <a:solidFill>
                  <a:srgbClr val="000092"/>
                </a:solidFill>
                <a:latin typeface="#9Slide03 NettoOT" panose="02000500000000000000" pitchFamily="2" charset="0"/>
              </a:rPr>
              <a:t>Nhược điểm </a:t>
            </a:r>
            <a:r>
              <a:rPr lang="vi-VN" sz="2800" b="1">
                <a:solidFill>
                  <a:srgbClr val="000092"/>
                </a:solidFill>
                <a:latin typeface="#9Slide03 NettoOT" panose="02000500000000000000" pitchFamily="2" charset="0"/>
              </a:rPr>
              <a:t>:</a:t>
            </a:r>
            <a:r>
              <a:rPr lang="vi-VN" sz="2800">
                <a:solidFill>
                  <a:srgbClr val="131A43"/>
                </a:solidFill>
                <a:latin typeface="#9Slide03 NettoOT" panose="02000500000000000000" pitchFamily="2" charset="0"/>
              </a:rPr>
              <a:t> </a:t>
            </a:r>
            <a:r>
              <a:rPr lang="en-US" altLang="vi-VN" sz="2800">
                <a:solidFill>
                  <a:srgbClr val="131A43"/>
                </a:solidFill>
                <a:latin typeface="#9Slide03 NettoOT" panose="02000500000000000000" pitchFamily="2" charset="0"/>
              </a:rPr>
              <a:t>Tốn bộ nhớ lưu trữ -&gt; giải pháp: sử dụng chỉ mục ngược.</a:t>
            </a:r>
          </a:p>
        </p:txBody>
      </p:sp>
      <p:cxnSp>
        <p:nvCxnSpPr>
          <p:cNvPr id="6" name="Connector: Elbow 5"/>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1657852" y="6416644"/>
            <a:ext cx="753449" cy="753449"/>
            <a:chOff x="-604988" y="-51894"/>
            <a:chExt cx="1408758" cy="1408759"/>
          </a:xfrm>
        </p:grpSpPr>
        <p:sp>
          <p:nvSpPr>
            <p:cNvPr id="20" name="Freeform: Shape 19"/>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2" name="Freeform: Shape 21"/>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3" name="Freeform: Shape 22"/>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5" name="Oval 24"/>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Connector: Elbow 25"/>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nector: Elbow 27"/>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nector: Elbow 29"/>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Connector: Elbow 31"/>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Connector: Elbow 33"/>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p:cNvSpPr/>
          <p:nvPr/>
        </p:nvSpPr>
        <p:spPr>
          <a:xfrm flipH="1">
            <a:off x="483792" y="4000457"/>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7" name="Rectangle 36"/>
          <p:cNvSpPr/>
          <p:nvPr/>
        </p:nvSpPr>
        <p:spPr>
          <a:xfrm flipH="1">
            <a:off x="475153" y="1962163"/>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8" name="TextBox 37"/>
          <p:cNvSpPr txBox="1"/>
          <p:nvPr/>
        </p:nvSpPr>
        <p:spPr>
          <a:xfrm>
            <a:off x="328668" y="1290820"/>
            <a:ext cx="11762486" cy="583565"/>
          </a:xfrm>
          <a:prstGeom prst="rect">
            <a:avLst/>
          </a:prstGeom>
          <a:noFill/>
        </p:spPr>
        <p:txBody>
          <a:bodyPr wrap="square">
            <a:spAutoFit/>
          </a:bodyPr>
          <a:lstStyle/>
          <a:p>
            <a:r>
              <a:rPr lang="en-US" altLang="vi-VN" sz="3200" b="1" dirty="0" err="1">
                <a:solidFill>
                  <a:srgbClr val="000092"/>
                </a:solidFill>
                <a:latin typeface="#9Slide03 NettoOT" panose="02000500000000000000" pitchFamily="2" charset="0"/>
              </a:rPr>
              <a:t>Ma trận đánh dấu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8" presetClass="emph" presetSubtype="0" repeatCount="indefinite" fill="hold" nodeType="withEffect">
                                  <p:stCondLst>
                                    <p:cond delay="0"/>
                                  </p:stCondLst>
                                  <p:childTnLst>
                                    <p:animRot by="21600000">
                                      <p:cBhvr>
                                        <p:cTn id="12" dur="1750" fill="hold"/>
                                        <p:tgtEl>
                                          <p:spTgt spid="12"/>
                                        </p:tgtEl>
                                        <p:attrNameLst>
                                          <p:attrName>r</p:attrName>
                                        </p:attrNameLst>
                                      </p:cBhvr>
                                    </p:animRot>
                                  </p:childTnLst>
                                </p:cTn>
                              </p:par>
                              <p:par>
                                <p:cTn id="13" presetID="2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750"/>
                                        <p:tgtEl>
                                          <p:spTgt spid="6"/>
                                        </p:tgtEl>
                                      </p:cBhvr>
                                    </p:animEffect>
                                  </p:childTnLst>
                                </p:cTn>
                              </p:par>
                              <p:par>
                                <p:cTn id="16" presetID="10" presetClass="entr" presetSubtype="0" repeatCount="5000" fill="hold" grpId="1"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50"/>
                                        <p:tgtEl>
                                          <p:spTgt spid="25"/>
                                        </p:tgtEl>
                                      </p:cBhvr>
                                    </p:animEffect>
                                  </p:childTnLst>
                                </p:cTn>
                              </p:par>
                              <p:par>
                                <p:cTn id="19"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20" dur="750" fill="hold"/>
                                        <p:tgtEl>
                                          <p:spTgt spid="25"/>
                                        </p:tgtEl>
                                        <p:attrNameLst>
                                          <p:attrName>ppt_x</p:attrName>
                                          <p:attrName>ppt_y</p:attrName>
                                        </p:attrNameLst>
                                      </p:cBhvr>
                                    </p:animMotion>
                                  </p:childTnLst>
                                </p:cTn>
                              </p:par>
                              <p:par>
                                <p:cTn id="21" presetID="22" presetClass="entr" presetSubtype="2"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750"/>
                                        <p:tgtEl>
                                          <p:spTgt spid="26"/>
                                        </p:tgtEl>
                                      </p:cBhvr>
                                    </p:animEffect>
                                  </p:childTnLst>
                                </p:cTn>
                              </p:par>
                              <p:par>
                                <p:cTn id="24" presetID="10" presetClass="entr" presetSubtype="0" repeatCount="5000" fill="hold" grpId="1"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par>
                                <p:cTn id="27"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28" dur="750" fill="hold"/>
                                        <p:tgtEl>
                                          <p:spTgt spid="27"/>
                                        </p:tgtEl>
                                        <p:attrNameLst>
                                          <p:attrName>ppt_x</p:attrName>
                                          <p:attrName>ppt_y</p:attrName>
                                        </p:attrNameLst>
                                      </p:cBhvr>
                                      <p:rCtr x="-9453" y="2361"/>
                                    </p:animMotion>
                                  </p:childTnLst>
                                </p:cTn>
                              </p:par>
                              <p:par>
                                <p:cTn id="29" presetID="22" presetClass="entr" presetSubtype="2" fill="hold" nodeType="with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750"/>
                                        <p:tgtEl>
                                          <p:spTgt spid="28"/>
                                        </p:tgtEl>
                                      </p:cBhvr>
                                    </p:animEffect>
                                  </p:childTnLst>
                                </p:cTn>
                              </p:par>
                              <p:par>
                                <p:cTn id="32" presetID="10" presetClass="entr" presetSubtype="0" repeatCount="5000" fill="hold" grpId="1" nodeType="withEffect">
                                  <p:stCondLst>
                                    <p:cond delay="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par>
                                <p:cTn id="35"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6" dur="750" fill="hold"/>
                                        <p:tgtEl>
                                          <p:spTgt spid="29"/>
                                        </p:tgtEl>
                                        <p:attrNameLst>
                                          <p:attrName>ppt_x</p:attrName>
                                          <p:attrName>ppt_y</p:attrName>
                                        </p:attrNameLst>
                                      </p:cBhvr>
                                      <p:rCtr x="-9453" y="2361"/>
                                    </p:animMotion>
                                  </p:childTnLst>
                                </p:cTn>
                              </p:par>
                              <p:par>
                                <p:cTn id="37" presetID="22" presetClass="entr" presetSubtype="2" fill="hold"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wipe(right)">
                                      <p:cBhvr>
                                        <p:cTn id="39" dur="750"/>
                                        <p:tgtEl>
                                          <p:spTgt spid="30"/>
                                        </p:tgtEl>
                                      </p:cBhvr>
                                    </p:animEffect>
                                  </p:childTnLst>
                                </p:cTn>
                              </p:par>
                              <p:par>
                                <p:cTn id="40" presetID="10" presetClass="entr" presetSubtype="0" repeatCount="5000" fill="hold" grpId="1"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4" dur="750" fill="hold"/>
                                        <p:tgtEl>
                                          <p:spTgt spid="31"/>
                                        </p:tgtEl>
                                        <p:attrNameLst>
                                          <p:attrName>ppt_x</p:attrName>
                                          <p:attrName>ppt_y</p:attrName>
                                        </p:attrNameLst>
                                      </p:cBhvr>
                                      <p:rCtr x="-9453" y="2361"/>
                                    </p:animMotion>
                                  </p:childTnLst>
                                </p:cTn>
                              </p:par>
                              <p:par>
                                <p:cTn id="45" presetID="22" presetClass="entr" presetSubtype="2" fill="hold" nodeType="withEffect">
                                  <p:stCondLst>
                                    <p:cond delay="750"/>
                                  </p:stCondLst>
                                  <p:childTnLst>
                                    <p:set>
                                      <p:cBhvr>
                                        <p:cTn id="46" dur="1" fill="hold">
                                          <p:stCondLst>
                                            <p:cond delay="0"/>
                                          </p:stCondLst>
                                        </p:cTn>
                                        <p:tgtEl>
                                          <p:spTgt spid="32"/>
                                        </p:tgtEl>
                                        <p:attrNameLst>
                                          <p:attrName>style.visibility</p:attrName>
                                        </p:attrNameLst>
                                      </p:cBhvr>
                                      <p:to>
                                        <p:strVal val="visible"/>
                                      </p:to>
                                    </p:set>
                                    <p:animEffect transition="in" filter="wipe(right)">
                                      <p:cBhvr>
                                        <p:cTn id="47" dur="750"/>
                                        <p:tgtEl>
                                          <p:spTgt spid="32"/>
                                        </p:tgtEl>
                                      </p:cBhvr>
                                    </p:animEffect>
                                  </p:childTnLst>
                                </p:cTn>
                              </p:par>
                              <p:par>
                                <p:cTn id="48" presetID="10" presetClass="entr" presetSubtype="0" repeatCount="5000" fill="hold" grpId="1" nodeType="withEffect">
                                  <p:stCondLst>
                                    <p:cond delay="75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par>
                                <p:cTn id="51"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2" dur="750" fill="hold"/>
                                        <p:tgtEl>
                                          <p:spTgt spid="33"/>
                                        </p:tgtEl>
                                        <p:attrNameLst>
                                          <p:attrName>ppt_x</p:attrName>
                                          <p:attrName>ppt_y</p:attrName>
                                        </p:attrNameLst>
                                      </p:cBhvr>
                                      <p:rCtr x="-9453" y="2361"/>
                                    </p:animMotion>
                                  </p:childTnLst>
                                </p:cTn>
                              </p:par>
                              <p:par>
                                <p:cTn id="53" presetID="22" presetClass="entr" presetSubtype="2"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right)">
                                      <p:cBhvr>
                                        <p:cTn id="55" dur="750"/>
                                        <p:tgtEl>
                                          <p:spTgt spid="34"/>
                                        </p:tgtEl>
                                      </p:cBhvr>
                                    </p:animEffect>
                                  </p:childTnLst>
                                </p:cTn>
                              </p:par>
                              <p:par>
                                <p:cTn id="56" presetID="10" presetClass="entr" presetSubtype="0" repeatCount="5000" fill="hold" grpId="1"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250"/>
                                        <p:tgtEl>
                                          <p:spTgt spid="35"/>
                                        </p:tgtEl>
                                      </p:cBhvr>
                                    </p:animEffect>
                                  </p:childTnLst>
                                </p:cTn>
                              </p:par>
                              <p:par>
                                <p:cTn id="59"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0" dur="750" fill="hold"/>
                                        <p:tgtEl>
                                          <p:spTgt spid="35"/>
                                        </p:tgtEl>
                                        <p:attrNameLst>
                                          <p:attrName>ppt_x</p:attrName>
                                          <p:attrName>ppt_y</p:attrName>
                                        </p:attrNameLst>
                                      </p:cBhvr>
                                      <p:rCtr x="-9453" y="2361"/>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10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500" fill="hold"/>
                                        <p:tgtEl>
                                          <p:spTgt spid="3"/>
                                        </p:tgtEl>
                                        <p:attrNameLst>
                                          <p:attrName>ppt_x</p:attrName>
                                        </p:attrNameLst>
                                      </p:cBhvr>
                                      <p:tavLst>
                                        <p:tav tm="0">
                                          <p:val>
                                            <p:strVal val="0-#ppt_w/2"/>
                                          </p:val>
                                        </p:tav>
                                        <p:tav tm="100000">
                                          <p:val>
                                            <p:strVal val="#ppt_x"/>
                                          </p:val>
                                        </p:tav>
                                      </p:tavLst>
                                    </p:anim>
                                    <p:anim calcmode="lin" valueType="num">
                                      <p:cBhvr additive="base">
                                        <p:cTn id="71" dur="500" fill="hold"/>
                                        <p:tgtEl>
                                          <p:spTgt spid="3"/>
                                        </p:tgtEl>
                                        <p:attrNameLst>
                                          <p:attrName>ppt_y</p:attrName>
                                        </p:attrNameLst>
                                      </p:cBhvr>
                                      <p:tavLst>
                                        <p:tav tm="0">
                                          <p:val>
                                            <p:strVal val="#ppt_y"/>
                                          </p:val>
                                        </p:tav>
                                        <p:tav tm="100000">
                                          <p:val>
                                            <p:strVal val="#ppt_y"/>
                                          </p:val>
                                        </p:tav>
                                      </p:tavLst>
                                    </p:anim>
                                  </p:childTnLst>
                                </p:cTn>
                              </p:par>
                              <p:par>
                                <p:cTn id="72" presetID="22" presetClass="entr" presetSubtype="1"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up)">
                                      <p:cBhvr>
                                        <p:cTn id="74" dur="500"/>
                                        <p:tgtEl>
                                          <p:spTgt spid="37"/>
                                        </p:tgtEl>
                                      </p:cBhvr>
                                    </p:animEffect>
                                  </p:childTnLst>
                                </p:cTn>
                              </p:par>
                              <p:par>
                                <p:cTn id="75" presetID="2" presetClass="entr" presetSubtype="8" fill="hold" grpId="0" nodeType="withEffect">
                                  <p:stCondLst>
                                    <p:cond delay="250"/>
                                  </p:stCondLst>
                                  <p:childTnLst>
                                    <p:set>
                                      <p:cBhvr>
                                        <p:cTn id="76" dur="1" fill="hold">
                                          <p:stCondLst>
                                            <p:cond delay="0"/>
                                          </p:stCondLst>
                                        </p:cTn>
                                        <p:tgtEl>
                                          <p:spTgt spid="2"/>
                                        </p:tgtEl>
                                        <p:attrNameLst>
                                          <p:attrName>style.visibility</p:attrName>
                                        </p:attrNameLst>
                                      </p:cBhvr>
                                      <p:to>
                                        <p:strVal val="visible"/>
                                      </p:to>
                                    </p:set>
                                    <p:anim calcmode="lin" valueType="num">
                                      <p:cBhvr additive="base">
                                        <p:cTn id="77" dur="500" fill="hold"/>
                                        <p:tgtEl>
                                          <p:spTgt spid="2"/>
                                        </p:tgtEl>
                                        <p:attrNameLst>
                                          <p:attrName>ppt_x</p:attrName>
                                        </p:attrNameLst>
                                      </p:cBhvr>
                                      <p:tavLst>
                                        <p:tav tm="0">
                                          <p:val>
                                            <p:strVal val="0-#ppt_w/2"/>
                                          </p:val>
                                        </p:tav>
                                        <p:tav tm="100000">
                                          <p:val>
                                            <p:strVal val="#ppt_x"/>
                                          </p:val>
                                        </p:tav>
                                      </p:tavLst>
                                    </p:anim>
                                    <p:anim calcmode="lin" valueType="num">
                                      <p:cBhvr additive="base">
                                        <p:cTn id="7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500"/>
                                        <p:tgtEl>
                                          <p:spTgt spid="36"/>
                                        </p:tgtEl>
                                      </p:cBhvr>
                                    </p:animEffect>
                                  </p:childTnLst>
                                </p:cTn>
                              </p:par>
                              <p:par>
                                <p:cTn id="84" presetID="2" presetClass="entr" presetSubtype="8" fill="hold" grpId="0" nodeType="withEffect">
                                  <p:stCondLst>
                                    <p:cond delay="25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500" fill="hold"/>
                                        <p:tgtEl>
                                          <p:spTgt spid="4"/>
                                        </p:tgtEl>
                                        <p:attrNameLst>
                                          <p:attrName>ppt_x</p:attrName>
                                        </p:attrNameLst>
                                      </p:cBhvr>
                                      <p:tavLst>
                                        <p:tav tm="0">
                                          <p:val>
                                            <p:strVal val="0-#ppt_w/2"/>
                                          </p:val>
                                        </p:tav>
                                        <p:tav tm="100000">
                                          <p:val>
                                            <p:strVal val="#ppt_x"/>
                                          </p:val>
                                        </p:tav>
                                      </p:tavLst>
                                    </p:anim>
                                    <p:anim calcmode="lin" valueType="num">
                                      <p:cBhvr additive="base">
                                        <p:cTn id="87" dur="500" fill="hold"/>
                                        <p:tgtEl>
                                          <p:spTgt spid="4"/>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250"/>
                                  </p:stCondLst>
                                  <p:childTnLst>
                                    <p:set>
                                      <p:cBhvr>
                                        <p:cTn id="89" dur="1" fill="hold">
                                          <p:stCondLst>
                                            <p:cond delay="0"/>
                                          </p:stCondLst>
                                        </p:cTn>
                                        <p:tgtEl>
                                          <p:spTgt spid="5"/>
                                        </p:tgtEl>
                                        <p:attrNameLst>
                                          <p:attrName>style.visibility</p:attrName>
                                        </p:attrNameLst>
                                      </p:cBhvr>
                                      <p:to>
                                        <p:strVal val="visible"/>
                                      </p:to>
                                    </p:set>
                                    <p:anim calcmode="lin" valueType="num">
                                      <p:cBhvr additive="base">
                                        <p:cTn id="90" dur="500" fill="hold"/>
                                        <p:tgtEl>
                                          <p:spTgt spid="5"/>
                                        </p:tgtEl>
                                        <p:attrNameLst>
                                          <p:attrName>ppt_x</p:attrName>
                                        </p:attrNameLst>
                                      </p:cBhvr>
                                      <p:tavLst>
                                        <p:tav tm="0">
                                          <p:val>
                                            <p:strVal val="0-#ppt_w/2"/>
                                          </p:val>
                                        </p:tav>
                                        <p:tav tm="100000">
                                          <p:val>
                                            <p:strVal val="#ppt_x"/>
                                          </p:val>
                                        </p:tav>
                                      </p:tavLst>
                                    </p:anim>
                                    <p:anim calcmode="lin" valueType="num">
                                      <p:cBhvr additive="base">
                                        <p:cTn id="9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bldLvl="0" animBg="1"/>
      <p:bldP spid="4" grpId="0" bldLvl="0" animBg="1"/>
      <p:bldP spid="5" grpId="0"/>
      <p:bldP spid="25" grpId="0" bldLvl="0" animBg="1"/>
      <p:bldP spid="25" grpId="1" bldLvl="0" animBg="1"/>
      <p:bldP spid="27" grpId="0" bldLvl="0" animBg="1"/>
      <p:bldP spid="27" grpId="1" bldLvl="0" animBg="1"/>
      <p:bldP spid="29" grpId="0" bldLvl="0" animBg="1"/>
      <p:bldP spid="29" grpId="1" bldLvl="0" animBg="1"/>
      <p:bldP spid="31" grpId="0" bldLvl="0" animBg="1"/>
      <p:bldP spid="31" grpId="1" bldLvl="0" animBg="1"/>
      <p:bldP spid="33" grpId="0" bldLvl="0" animBg="1"/>
      <p:bldP spid="33" grpId="1" bldLvl="0" animBg="1"/>
      <p:bldP spid="35" grpId="0" bldLvl="0" animBg="1"/>
      <p:bldP spid="35" grpId="1" bldLvl="0" animBg="1"/>
      <p:bldP spid="36" grpId="0" bldLvl="0" animBg="1"/>
      <p:bldP spid="3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0384" y="-58572"/>
            <a:ext cx="1408758" cy="1408759"/>
            <a:chOff x="-604988" y="-51894"/>
            <a:chExt cx="1408758" cy="1408759"/>
          </a:xfrm>
        </p:grpSpPr>
        <p:sp>
          <p:nvSpPr>
            <p:cNvPr id="14" name="Freeform: Shape 13"/>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p:cNvSpPr/>
          <p:nvPr/>
        </p:nvSpPr>
        <p:spPr>
          <a:xfrm rot="2758965">
            <a:off x="2513079" y="314543"/>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p:cNvSpPr/>
          <p:nvPr/>
        </p:nvSpPr>
        <p:spPr>
          <a:xfrm rot="2758965">
            <a:off x="2501893" y="310279"/>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87321">
            <a:off x="2163501" y="-2940224"/>
            <a:ext cx="6877925" cy="7196815"/>
          </a:xfrm>
          <a:custGeom>
            <a:avLst/>
            <a:gdLst>
              <a:gd name="connsiteX0" fmla="*/ 2769186 w 6877925"/>
              <a:gd name="connsiteY0" fmla="*/ 3628926 h 7196815"/>
              <a:gd name="connsiteX1" fmla="*/ 6218286 w 6877925"/>
              <a:gd name="connsiteY1" fmla="*/ 0 h 7196815"/>
              <a:gd name="connsiteX2" fmla="*/ 6877925 w 6877925"/>
              <a:gd name="connsiteY2" fmla="*/ 626952 h 7196815"/>
              <a:gd name="connsiteX3" fmla="*/ 3504442 w 6877925"/>
              <a:gd name="connsiteY3" fmla="*/ 4176319 h 7196815"/>
              <a:gd name="connsiteX4" fmla="*/ 3504965 w 6877925"/>
              <a:gd name="connsiteY4" fmla="*/ 4176834 h 7196815"/>
              <a:gd name="connsiteX5" fmla="*/ 639826 w 6877925"/>
              <a:gd name="connsiteY5" fmla="*/ 7196815 h 7196815"/>
              <a:gd name="connsiteX6" fmla="*/ 636904 w 6877925"/>
              <a:gd name="connsiteY6" fmla="*/ 7193939 h 7196815"/>
              <a:gd name="connsiteX7" fmla="*/ 624472 w 6877925"/>
              <a:gd name="connsiteY7" fmla="*/ 7068334 h 7196815"/>
              <a:gd name="connsiteX8" fmla="*/ 127858 w 6877925"/>
              <a:gd name="connsiteY8" fmla="*/ 6562538 h 7196815"/>
              <a:gd name="connsiteX9" fmla="*/ 0 w 6877925"/>
              <a:gd name="connsiteY9" fmla="*/ 6549409 h 7196815"/>
              <a:gd name="connsiteX10" fmla="*/ 2770005 w 6877925"/>
              <a:gd name="connsiteY10" fmla="*/ 3629704 h 71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77925" h="7196815">
                <a:moveTo>
                  <a:pt x="2769186" y="3628926"/>
                </a:moveTo>
                <a:lnTo>
                  <a:pt x="6218286" y="0"/>
                </a:lnTo>
                <a:lnTo>
                  <a:pt x="6877925" y="626952"/>
                </a:lnTo>
                <a:lnTo>
                  <a:pt x="3504442" y="4176319"/>
                </a:lnTo>
                <a:lnTo>
                  <a:pt x="3504965" y="4176834"/>
                </a:lnTo>
                <a:lnTo>
                  <a:pt x="639826" y="7196815"/>
                </a:lnTo>
                <a:lnTo>
                  <a:pt x="636904" y="7193939"/>
                </a:lnTo>
                <a:lnTo>
                  <a:pt x="624472" y="7068334"/>
                </a:lnTo>
                <a:cubicBezTo>
                  <a:pt x="573464" y="6814453"/>
                  <a:pt x="377129" y="6614489"/>
                  <a:pt x="127858" y="6562538"/>
                </a:cubicBezTo>
                <a:lnTo>
                  <a:pt x="0" y="6549409"/>
                </a:lnTo>
                <a:lnTo>
                  <a:pt x="2770005" y="3629704"/>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1" name="TextBox 20"/>
          <p:cNvSpPr txBox="1"/>
          <p:nvPr/>
        </p:nvSpPr>
        <p:spPr>
          <a:xfrm>
            <a:off x="1292363" y="324726"/>
            <a:ext cx="9135516" cy="707886"/>
          </a:xfrm>
          <a:prstGeom prst="rect">
            <a:avLst/>
          </a:prstGeom>
          <a:noFill/>
        </p:spPr>
        <p:txBody>
          <a:bodyPr wrap="square" lIns="91440" tIns="45720" rIns="91440" bIns="45720" anchor="t">
            <a:spAutoFit/>
          </a:bodyPr>
          <a:lstStyle/>
          <a:p>
            <a:r>
              <a:rPr lang="vi-VN" sz="4000">
                <a:solidFill>
                  <a:schemeClr val="bg1"/>
                </a:solidFill>
                <a:latin typeface="#9Slide03 SFU Futura_12" panose="00000400000000000000" pitchFamily="2" charset="0"/>
              </a:rPr>
              <a:t>ƯU NHƯỢC ĐIỂM &amp; ỨNG DỤNG</a:t>
            </a:r>
            <a:endParaRPr lang="en-US" sz="4000" dirty="0">
              <a:solidFill>
                <a:schemeClr val="bg1"/>
              </a:solidFill>
              <a:latin typeface="#9Slide03 SFU Futura_12" panose="00000400000000000000" pitchFamily="2" charset="0"/>
            </a:endParaRPr>
          </a:p>
        </p:txBody>
      </p:sp>
      <p:sp>
        <p:nvSpPr>
          <p:cNvPr id="8" name="TextBox 7"/>
          <p:cNvSpPr txBox="1"/>
          <p:nvPr/>
        </p:nvSpPr>
        <p:spPr>
          <a:xfrm>
            <a:off x="234976" y="224020"/>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3</a:t>
            </a:r>
            <a:endParaRPr lang="en-US" sz="4400" b="1">
              <a:solidFill>
                <a:srgbClr val="131A43"/>
              </a:solidFill>
              <a:latin typeface="#9Slide03 NettoOT" panose="02000500000000000000" pitchFamily="2" charset="0"/>
            </a:endParaRPr>
          </a:p>
        </p:txBody>
      </p:sp>
      <p:sp>
        <p:nvSpPr>
          <p:cNvPr id="2" name="Rectangle: Rounded Corners 1"/>
          <p:cNvSpPr/>
          <p:nvPr/>
        </p:nvSpPr>
        <p:spPr>
          <a:xfrm>
            <a:off x="633923" y="1898307"/>
            <a:ext cx="11151589" cy="1719174"/>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 name="TextBox 2"/>
          <p:cNvSpPr txBox="1"/>
          <p:nvPr/>
        </p:nvSpPr>
        <p:spPr>
          <a:xfrm>
            <a:off x="643375" y="2302506"/>
            <a:ext cx="11181359" cy="953135"/>
          </a:xfrm>
          <a:prstGeom prst="rect">
            <a:avLst/>
          </a:prstGeom>
          <a:noFill/>
        </p:spPr>
        <p:txBody>
          <a:bodyPr wrap="square">
            <a:spAutoFit/>
          </a:bodyPr>
          <a:lstStyle/>
          <a:p>
            <a:r>
              <a:rPr lang="en-US" altLang="vi-VN" sz="2800" b="1">
                <a:solidFill>
                  <a:srgbClr val="000092"/>
                </a:solidFill>
                <a:latin typeface="#9Slide03 NettoOT" panose="02000500000000000000" pitchFamily="2" charset="0"/>
              </a:rPr>
              <a:t>Ưu điểm</a:t>
            </a:r>
            <a:r>
              <a:rPr lang="vi-VN" sz="2800" b="1">
                <a:solidFill>
                  <a:srgbClr val="000092"/>
                </a:solidFill>
                <a:latin typeface="#9Slide03 NettoOT" panose="02000500000000000000" pitchFamily="2" charset="0"/>
              </a:rPr>
              <a:t>:</a:t>
            </a:r>
            <a:r>
              <a:rPr lang="vi-VN" sz="2800">
                <a:solidFill>
                  <a:srgbClr val="131A43"/>
                </a:solidFill>
                <a:latin typeface="#9Slide03 NettoOT" panose="02000500000000000000" pitchFamily="2" charset="0"/>
              </a:rPr>
              <a:t> </a:t>
            </a:r>
            <a:r>
              <a:rPr lang="en-US" altLang="vi-VN" sz="2800">
                <a:solidFill>
                  <a:srgbClr val="131A43"/>
                </a:solidFill>
                <a:latin typeface="#9Slide03 NettoOT" panose="02000500000000000000" pitchFamily="2" charset="0"/>
              </a:rPr>
              <a:t>- Tối ưu hơn về mặt lưu trữ so với ma trận đánh đấu.</a:t>
            </a:r>
          </a:p>
          <a:p>
            <a:r>
              <a:rPr lang="en-US" altLang="vi-VN" sz="2800">
                <a:solidFill>
                  <a:srgbClr val="131A43"/>
                </a:solidFill>
                <a:latin typeface="#9Slide03 NettoOT" panose="02000500000000000000" pitchFamily="2" charset="0"/>
              </a:rPr>
              <a:t>	     - </a:t>
            </a:r>
            <a:r>
              <a:rPr lang="vi-VN" altLang="vi-VN" sz="2800">
                <a:solidFill>
                  <a:srgbClr val="131A43"/>
                </a:solidFill>
                <a:latin typeface="#9Slide03 NettoOT" panose="02000500000000000000" pitchFamily="2" charset="0"/>
              </a:rPr>
              <a:t>Hiệu suất tìm kiếm nhanh.</a:t>
            </a:r>
            <a:endParaRPr lang="en-US" altLang="vi-VN" sz="2800">
              <a:solidFill>
                <a:srgbClr val="131A43"/>
              </a:solidFill>
              <a:latin typeface="#9Slide03 NettoOT" panose="02000500000000000000" pitchFamily="2" charset="0"/>
            </a:endParaRPr>
          </a:p>
        </p:txBody>
      </p:sp>
      <p:sp>
        <p:nvSpPr>
          <p:cNvPr id="4" name="Rectangle: Rounded Corners 3"/>
          <p:cNvSpPr/>
          <p:nvPr/>
        </p:nvSpPr>
        <p:spPr>
          <a:xfrm>
            <a:off x="711614" y="3995265"/>
            <a:ext cx="10802118" cy="1663722"/>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TextBox 4"/>
          <p:cNvSpPr txBox="1"/>
          <p:nvPr/>
        </p:nvSpPr>
        <p:spPr>
          <a:xfrm>
            <a:off x="711420" y="4344012"/>
            <a:ext cx="10996594" cy="1384995"/>
          </a:xfrm>
          <a:prstGeom prst="rect">
            <a:avLst/>
          </a:prstGeom>
          <a:noFill/>
        </p:spPr>
        <p:txBody>
          <a:bodyPr wrap="square">
            <a:spAutoFit/>
          </a:bodyPr>
          <a:lstStyle/>
          <a:p>
            <a:r>
              <a:rPr lang="en-US" altLang="vi-VN" sz="2800" b="1">
                <a:solidFill>
                  <a:srgbClr val="000092"/>
                </a:solidFill>
                <a:latin typeface="#9Slide03 NettoOT" panose="02000500000000000000" pitchFamily="2" charset="0"/>
              </a:rPr>
              <a:t>Nhược điểm</a:t>
            </a:r>
            <a:r>
              <a:rPr lang="vi-VN" sz="2800" b="1">
                <a:solidFill>
                  <a:srgbClr val="000092"/>
                </a:solidFill>
                <a:latin typeface="#9Slide03 NettoOT" panose="02000500000000000000" pitchFamily="2" charset="0"/>
              </a:rPr>
              <a:t>:</a:t>
            </a:r>
            <a:r>
              <a:rPr lang="vi-VN" sz="2800">
                <a:solidFill>
                  <a:srgbClr val="131A43"/>
                </a:solidFill>
                <a:latin typeface="#9Slide03 NettoOT" panose="02000500000000000000" pitchFamily="2" charset="0"/>
              </a:rPr>
              <a:t> </a:t>
            </a:r>
            <a:r>
              <a:rPr lang="en-US" altLang="vi-VN" sz="2800">
                <a:solidFill>
                  <a:srgbClr val="131A43"/>
                </a:solidFill>
                <a:latin typeface="#9Slide03 NettoOT" panose="02000500000000000000" pitchFamily="2" charset="0"/>
              </a:rPr>
              <a:t>- Không xử lý được sự tương đồng ngữ nghĩa.</a:t>
            </a:r>
          </a:p>
          <a:p>
            <a:r>
              <a:rPr lang="en-US" altLang="vi-VN" sz="2800">
                <a:solidFill>
                  <a:srgbClr val="131A43"/>
                </a:solidFill>
                <a:latin typeface="#9Slide03 NettoOT" panose="02000500000000000000" pitchFamily="2" charset="0"/>
              </a:rPr>
              <a:t>		- Chưa đánh giá được giá trị của các từ.</a:t>
            </a:r>
            <a:endParaRPr lang="vi-VN" altLang="vi-VN" sz="2800">
              <a:solidFill>
                <a:srgbClr val="131A43"/>
              </a:solidFill>
              <a:latin typeface="#9Slide03 NettoOT" panose="02000500000000000000" pitchFamily="2" charset="0"/>
            </a:endParaRPr>
          </a:p>
          <a:p>
            <a:r>
              <a:rPr lang="vi-VN" altLang="vi-VN" sz="2800">
                <a:solidFill>
                  <a:srgbClr val="131A43"/>
                </a:solidFill>
                <a:latin typeface="#9Slide03 NettoOT" panose="02000500000000000000" pitchFamily="2" charset="0"/>
              </a:rPr>
              <a:t>		- Không xử lý được tìm kiếm theo ngữ cảnh.</a:t>
            </a:r>
            <a:endParaRPr lang="en-US" altLang="vi-VN" sz="2800">
              <a:solidFill>
                <a:srgbClr val="131A43"/>
              </a:solidFill>
              <a:latin typeface="#9Slide03 NettoOT" panose="02000500000000000000" pitchFamily="2" charset="0"/>
            </a:endParaRPr>
          </a:p>
        </p:txBody>
      </p:sp>
      <p:cxnSp>
        <p:nvCxnSpPr>
          <p:cNvPr id="6" name="Connector: Elbow 5"/>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1657852" y="6416644"/>
            <a:ext cx="753449" cy="753449"/>
            <a:chOff x="-604988" y="-51894"/>
            <a:chExt cx="1408758" cy="1408759"/>
          </a:xfrm>
        </p:grpSpPr>
        <p:sp>
          <p:nvSpPr>
            <p:cNvPr id="20" name="Freeform: Shape 19"/>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2" name="Freeform: Shape 21"/>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3" name="Freeform: Shape 22"/>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5" name="Oval 24"/>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Connector: Elbow 25"/>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nector: Elbow 27"/>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nector: Elbow 29"/>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Connector: Elbow 31"/>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Connector: Elbow 33"/>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p:cNvSpPr/>
          <p:nvPr/>
        </p:nvSpPr>
        <p:spPr>
          <a:xfrm flipH="1">
            <a:off x="483792" y="4000457"/>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7" name="Rectangle 36"/>
          <p:cNvSpPr/>
          <p:nvPr/>
        </p:nvSpPr>
        <p:spPr>
          <a:xfrm flipH="1">
            <a:off x="475153" y="1962163"/>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8" name="TextBox 37"/>
          <p:cNvSpPr txBox="1"/>
          <p:nvPr/>
        </p:nvSpPr>
        <p:spPr>
          <a:xfrm>
            <a:off x="328668" y="1290820"/>
            <a:ext cx="11762486" cy="583565"/>
          </a:xfrm>
          <a:prstGeom prst="rect">
            <a:avLst/>
          </a:prstGeom>
          <a:noFill/>
        </p:spPr>
        <p:txBody>
          <a:bodyPr wrap="square">
            <a:spAutoFit/>
          </a:bodyPr>
          <a:lstStyle/>
          <a:p>
            <a:r>
              <a:rPr lang="en-US" altLang="vi-VN" sz="3200" b="1" dirty="0" err="1">
                <a:solidFill>
                  <a:srgbClr val="000092"/>
                </a:solidFill>
                <a:latin typeface="#9Slide03 NettoOT" panose="02000500000000000000" pitchFamily="2" charset="0"/>
              </a:rPr>
              <a:t>Chỉ mục ngược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8" presetClass="emph" presetSubtype="0" repeatCount="indefinite" fill="hold" nodeType="withEffect">
                                  <p:stCondLst>
                                    <p:cond delay="0"/>
                                  </p:stCondLst>
                                  <p:childTnLst>
                                    <p:animRot by="21600000">
                                      <p:cBhvr>
                                        <p:cTn id="12" dur="1750" fill="hold"/>
                                        <p:tgtEl>
                                          <p:spTgt spid="12"/>
                                        </p:tgtEl>
                                        <p:attrNameLst>
                                          <p:attrName>r</p:attrName>
                                        </p:attrNameLst>
                                      </p:cBhvr>
                                    </p:animRot>
                                  </p:childTnLst>
                                </p:cTn>
                              </p:par>
                              <p:par>
                                <p:cTn id="13" presetID="2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750"/>
                                        <p:tgtEl>
                                          <p:spTgt spid="6"/>
                                        </p:tgtEl>
                                      </p:cBhvr>
                                    </p:animEffect>
                                  </p:childTnLst>
                                </p:cTn>
                              </p:par>
                              <p:par>
                                <p:cTn id="16" presetID="10" presetClass="entr" presetSubtype="0" repeatCount="5000" fill="hold" grpId="1"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50"/>
                                        <p:tgtEl>
                                          <p:spTgt spid="25"/>
                                        </p:tgtEl>
                                      </p:cBhvr>
                                    </p:animEffect>
                                  </p:childTnLst>
                                </p:cTn>
                              </p:par>
                              <p:par>
                                <p:cTn id="19"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20" dur="750" fill="hold"/>
                                        <p:tgtEl>
                                          <p:spTgt spid="25"/>
                                        </p:tgtEl>
                                        <p:attrNameLst>
                                          <p:attrName>ppt_x</p:attrName>
                                          <p:attrName>ppt_y</p:attrName>
                                        </p:attrNameLst>
                                      </p:cBhvr>
                                    </p:animMotion>
                                  </p:childTnLst>
                                </p:cTn>
                              </p:par>
                              <p:par>
                                <p:cTn id="21" presetID="22" presetClass="entr" presetSubtype="2"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750"/>
                                        <p:tgtEl>
                                          <p:spTgt spid="26"/>
                                        </p:tgtEl>
                                      </p:cBhvr>
                                    </p:animEffect>
                                  </p:childTnLst>
                                </p:cTn>
                              </p:par>
                              <p:par>
                                <p:cTn id="24" presetID="10" presetClass="entr" presetSubtype="0" repeatCount="5000" fill="hold" grpId="1"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par>
                                <p:cTn id="27"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28" dur="750" fill="hold"/>
                                        <p:tgtEl>
                                          <p:spTgt spid="27"/>
                                        </p:tgtEl>
                                        <p:attrNameLst>
                                          <p:attrName>ppt_x</p:attrName>
                                          <p:attrName>ppt_y</p:attrName>
                                        </p:attrNameLst>
                                      </p:cBhvr>
                                      <p:rCtr x="-9453" y="2361"/>
                                    </p:animMotion>
                                  </p:childTnLst>
                                </p:cTn>
                              </p:par>
                              <p:par>
                                <p:cTn id="29" presetID="22" presetClass="entr" presetSubtype="2" fill="hold" nodeType="with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750"/>
                                        <p:tgtEl>
                                          <p:spTgt spid="28"/>
                                        </p:tgtEl>
                                      </p:cBhvr>
                                    </p:animEffect>
                                  </p:childTnLst>
                                </p:cTn>
                              </p:par>
                              <p:par>
                                <p:cTn id="32" presetID="10" presetClass="entr" presetSubtype="0" repeatCount="5000" fill="hold" grpId="1" nodeType="withEffect">
                                  <p:stCondLst>
                                    <p:cond delay="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par>
                                <p:cTn id="35"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6" dur="750" fill="hold"/>
                                        <p:tgtEl>
                                          <p:spTgt spid="29"/>
                                        </p:tgtEl>
                                        <p:attrNameLst>
                                          <p:attrName>ppt_x</p:attrName>
                                          <p:attrName>ppt_y</p:attrName>
                                        </p:attrNameLst>
                                      </p:cBhvr>
                                      <p:rCtr x="-9453" y="2361"/>
                                    </p:animMotion>
                                  </p:childTnLst>
                                </p:cTn>
                              </p:par>
                              <p:par>
                                <p:cTn id="37" presetID="22" presetClass="entr" presetSubtype="2" fill="hold"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wipe(right)">
                                      <p:cBhvr>
                                        <p:cTn id="39" dur="750"/>
                                        <p:tgtEl>
                                          <p:spTgt spid="30"/>
                                        </p:tgtEl>
                                      </p:cBhvr>
                                    </p:animEffect>
                                  </p:childTnLst>
                                </p:cTn>
                              </p:par>
                              <p:par>
                                <p:cTn id="40" presetID="10" presetClass="entr" presetSubtype="0" repeatCount="5000" fill="hold" grpId="1"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4" dur="750" fill="hold"/>
                                        <p:tgtEl>
                                          <p:spTgt spid="31"/>
                                        </p:tgtEl>
                                        <p:attrNameLst>
                                          <p:attrName>ppt_x</p:attrName>
                                          <p:attrName>ppt_y</p:attrName>
                                        </p:attrNameLst>
                                      </p:cBhvr>
                                      <p:rCtr x="-9453" y="2361"/>
                                    </p:animMotion>
                                  </p:childTnLst>
                                </p:cTn>
                              </p:par>
                              <p:par>
                                <p:cTn id="45" presetID="22" presetClass="entr" presetSubtype="2" fill="hold" nodeType="withEffect">
                                  <p:stCondLst>
                                    <p:cond delay="750"/>
                                  </p:stCondLst>
                                  <p:childTnLst>
                                    <p:set>
                                      <p:cBhvr>
                                        <p:cTn id="46" dur="1" fill="hold">
                                          <p:stCondLst>
                                            <p:cond delay="0"/>
                                          </p:stCondLst>
                                        </p:cTn>
                                        <p:tgtEl>
                                          <p:spTgt spid="32"/>
                                        </p:tgtEl>
                                        <p:attrNameLst>
                                          <p:attrName>style.visibility</p:attrName>
                                        </p:attrNameLst>
                                      </p:cBhvr>
                                      <p:to>
                                        <p:strVal val="visible"/>
                                      </p:to>
                                    </p:set>
                                    <p:animEffect transition="in" filter="wipe(right)">
                                      <p:cBhvr>
                                        <p:cTn id="47" dur="750"/>
                                        <p:tgtEl>
                                          <p:spTgt spid="32"/>
                                        </p:tgtEl>
                                      </p:cBhvr>
                                    </p:animEffect>
                                  </p:childTnLst>
                                </p:cTn>
                              </p:par>
                              <p:par>
                                <p:cTn id="48" presetID="10" presetClass="entr" presetSubtype="0" repeatCount="5000" fill="hold" grpId="1" nodeType="withEffect">
                                  <p:stCondLst>
                                    <p:cond delay="75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250"/>
                                        <p:tgtEl>
                                          <p:spTgt spid="33"/>
                                        </p:tgtEl>
                                      </p:cBhvr>
                                    </p:animEffect>
                                  </p:childTnLst>
                                </p:cTn>
                              </p:par>
                              <p:par>
                                <p:cTn id="51"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2" dur="750" fill="hold"/>
                                        <p:tgtEl>
                                          <p:spTgt spid="33"/>
                                        </p:tgtEl>
                                        <p:attrNameLst>
                                          <p:attrName>ppt_x</p:attrName>
                                          <p:attrName>ppt_y</p:attrName>
                                        </p:attrNameLst>
                                      </p:cBhvr>
                                      <p:rCtr x="-9453" y="2361"/>
                                    </p:animMotion>
                                  </p:childTnLst>
                                </p:cTn>
                              </p:par>
                              <p:par>
                                <p:cTn id="53" presetID="22" presetClass="entr" presetSubtype="2"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right)">
                                      <p:cBhvr>
                                        <p:cTn id="55" dur="750"/>
                                        <p:tgtEl>
                                          <p:spTgt spid="34"/>
                                        </p:tgtEl>
                                      </p:cBhvr>
                                    </p:animEffect>
                                  </p:childTnLst>
                                </p:cTn>
                              </p:par>
                              <p:par>
                                <p:cTn id="56" presetID="10" presetClass="entr" presetSubtype="0" repeatCount="5000" fill="hold" grpId="1"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250"/>
                                        <p:tgtEl>
                                          <p:spTgt spid="35"/>
                                        </p:tgtEl>
                                      </p:cBhvr>
                                    </p:animEffect>
                                  </p:childTnLst>
                                </p:cTn>
                              </p:par>
                              <p:par>
                                <p:cTn id="59"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0" dur="750" fill="hold"/>
                                        <p:tgtEl>
                                          <p:spTgt spid="35"/>
                                        </p:tgtEl>
                                        <p:attrNameLst>
                                          <p:attrName>ppt_x</p:attrName>
                                          <p:attrName>ppt_y</p:attrName>
                                        </p:attrNameLst>
                                      </p:cBhvr>
                                      <p:rCtr x="-9453" y="2361"/>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10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50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500" fill="hold"/>
                                        <p:tgtEl>
                                          <p:spTgt spid="3"/>
                                        </p:tgtEl>
                                        <p:attrNameLst>
                                          <p:attrName>ppt_x</p:attrName>
                                        </p:attrNameLst>
                                      </p:cBhvr>
                                      <p:tavLst>
                                        <p:tav tm="0">
                                          <p:val>
                                            <p:strVal val="0-#ppt_w/2"/>
                                          </p:val>
                                        </p:tav>
                                        <p:tav tm="100000">
                                          <p:val>
                                            <p:strVal val="#ppt_x"/>
                                          </p:val>
                                        </p:tav>
                                      </p:tavLst>
                                    </p:anim>
                                    <p:anim calcmode="lin" valueType="num">
                                      <p:cBhvr additive="base">
                                        <p:cTn id="71" dur="500" fill="hold"/>
                                        <p:tgtEl>
                                          <p:spTgt spid="3"/>
                                        </p:tgtEl>
                                        <p:attrNameLst>
                                          <p:attrName>ppt_y</p:attrName>
                                        </p:attrNameLst>
                                      </p:cBhvr>
                                      <p:tavLst>
                                        <p:tav tm="0">
                                          <p:val>
                                            <p:strVal val="#ppt_y"/>
                                          </p:val>
                                        </p:tav>
                                        <p:tav tm="100000">
                                          <p:val>
                                            <p:strVal val="#ppt_y"/>
                                          </p:val>
                                        </p:tav>
                                      </p:tavLst>
                                    </p:anim>
                                  </p:childTnLst>
                                </p:cTn>
                              </p:par>
                              <p:par>
                                <p:cTn id="72" presetID="22" presetClass="entr" presetSubtype="1"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up)">
                                      <p:cBhvr>
                                        <p:cTn id="74" dur="500"/>
                                        <p:tgtEl>
                                          <p:spTgt spid="37"/>
                                        </p:tgtEl>
                                      </p:cBhvr>
                                    </p:animEffect>
                                  </p:childTnLst>
                                </p:cTn>
                              </p:par>
                              <p:par>
                                <p:cTn id="75" presetID="2" presetClass="entr" presetSubtype="8" fill="hold" grpId="0" nodeType="withEffect">
                                  <p:stCondLst>
                                    <p:cond delay="250"/>
                                  </p:stCondLst>
                                  <p:childTnLst>
                                    <p:set>
                                      <p:cBhvr>
                                        <p:cTn id="76" dur="1" fill="hold">
                                          <p:stCondLst>
                                            <p:cond delay="0"/>
                                          </p:stCondLst>
                                        </p:cTn>
                                        <p:tgtEl>
                                          <p:spTgt spid="2"/>
                                        </p:tgtEl>
                                        <p:attrNameLst>
                                          <p:attrName>style.visibility</p:attrName>
                                        </p:attrNameLst>
                                      </p:cBhvr>
                                      <p:to>
                                        <p:strVal val="visible"/>
                                      </p:to>
                                    </p:set>
                                    <p:anim calcmode="lin" valueType="num">
                                      <p:cBhvr additive="base">
                                        <p:cTn id="77" dur="500" fill="hold"/>
                                        <p:tgtEl>
                                          <p:spTgt spid="2"/>
                                        </p:tgtEl>
                                        <p:attrNameLst>
                                          <p:attrName>ppt_x</p:attrName>
                                        </p:attrNameLst>
                                      </p:cBhvr>
                                      <p:tavLst>
                                        <p:tav tm="0">
                                          <p:val>
                                            <p:strVal val="0-#ppt_w/2"/>
                                          </p:val>
                                        </p:tav>
                                        <p:tav tm="100000">
                                          <p:val>
                                            <p:strVal val="#ppt_x"/>
                                          </p:val>
                                        </p:tav>
                                      </p:tavLst>
                                    </p:anim>
                                    <p:anim calcmode="lin" valueType="num">
                                      <p:cBhvr additive="base">
                                        <p:cTn id="7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500"/>
                                        <p:tgtEl>
                                          <p:spTgt spid="36"/>
                                        </p:tgtEl>
                                      </p:cBhvr>
                                    </p:animEffect>
                                  </p:childTnLst>
                                </p:cTn>
                              </p:par>
                              <p:par>
                                <p:cTn id="84" presetID="2" presetClass="entr" presetSubtype="8" fill="hold" grpId="0" nodeType="withEffect">
                                  <p:stCondLst>
                                    <p:cond delay="25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500" fill="hold"/>
                                        <p:tgtEl>
                                          <p:spTgt spid="4"/>
                                        </p:tgtEl>
                                        <p:attrNameLst>
                                          <p:attrName>ppt_x</p:attrName>
                                        </p:attrNameLst>
                                      </p:cBhvr>
                                      <p:tavLst>
                                        <p:tav tm="0">
                                          <p:val>
                                            <p:strVal val="0-#ppt_w/2"/>
                                          </p:val>
                                        </p:tav>
                                        <p:tav tm="100000">
                                          <p:val>
                                            <p:strVal val="#ppt_x"/>
                                          </p:val>
                                        </p:tav>
                                      </p:tavLst>
                                    </p:anim>
                                    <p:anim calcmode="lin" valueType="num">
                                      <p:cBhvr additive="base">
                                        <p:cTn id="87" dur="500" fill="hold"/>
                                        <p:tgtEl>
                                          <p:spTgt spid="4"/>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250"/>
                                  </p:stCondLst>
                                  <p:childTnLst>
                                    <p:set>
                                      <p:cBhvr>
                                        <p:cTn id="89" dur="1" fill="hold">
                                          <p:stCondLst>
                                            <p:cond delay="0"/>
                                          </p:stCondLst>
                                        </p:cTn>
                                        <p:tgtEl>
                                          <p:spTgt spid="5"/>
                                        </p:tgtEl>
                                        <p:attrNameLst>
                                          <p:attrName>style.visibility</p:attrName>
                                        </p:attrNameLst>
                                      </p:cBhvr>
                                      <p:to>
                                        <p:strVal val="visible"/>
                                      </p:to>
                                    </p:set>
                                    <p:anim calcmode="lin" valueType="num">
                                      <p:cBhvr additive="base">
                                        <p:cTn id="90" dur="500" fill="hold"/>
                                        <p:tgtEl>
                                          <p:spTgt spid="5"/>
                                        </p:tgtEl>
                                        <p:attrNameLst>
                                          <p:attrName>ppt_x</p:attrName>
                                        </p:attrNameLst>
                                      </p:cBhvr>
                                      <p:tavLst>
                                        <p:tav tm="0">
                                          <p:val>
                                            <p:strVal val="0-#ppt_w/2"/>
                                          </p:val>
                                        </p:tav>
                                        <p:tav tm="100000">
                                          <p:val>
                                            <p:strVal val="#ppt_x"/>
                                          </p:val>
                                        </p:tav>
                                      </p:tavLst>
                                    </p:anim>
                                    <p:anim calcmode="lin" valueType="num">
                                      <p:cBhvr additive="base">
                                        <p:cTn id="9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bldLvl="0" animBg="1"/>
      <p:bldP spid="4" grpId="0" bldLvl="0" animBg="1"/>
      <p:bldP spid="5" grpId="0"/>
      <p:bldP spid="25" grpId="0" bldLvl="0" animBg="1"/>
      <p:bldP spid="25" grpId="1" bldLvl="0" animBg="1"/>
      <p:bldP spid="27" grpId="0" bldLvl="0" animBg="1"/>
      <p:bldP spid="27" grpId="1" bldLvl="0" animBg="1"/>
      <p:bldP spid="29" grpId="0" bldLvl="0" animBg="1"/>
      <p:bldP spid="29" grpId="1" bldLvl="0" animBg="1"/>
      <p:bldP spid="31" grpId="0" bldLvl="0" animBg="1"/>
      <p:bldP spid="31" grpId="1" bldLvl="0" animBg="1"/>
      <p:bldP spid="33" grpId="0" bldLvl="0" animBg="1"/>
      <p:bldP spid="33" grpId="1" bldLvl="0" animBg="1"/>
      <p:bldP spid="35" grpId="0" bldLvl="0" animBg="1"/>
      <p:bldP spid="35" grpId="1" bldLvl="0" animBg="1"/>
      <p:bldP spid="36" grpId="0" bldLvl="0" animBg="1"/>
      <p:bldP spid="3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 y="-3529"/>
            <a:ext cx="1408758" cy="1408759"/>
            <a:chOff x="-604988" y="-51894"/>
            <a:chExt cx="1408758" cy="1408759"/>
          </a:xfrm>
        </p:grpSpPr>
        <p:sp>
          <p:nvSpPr>
            <p:cNvPr id="14" name="Freeform: Shape 13"/>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p:cNvSpPr/>
          <p:nvPr/>
        </p:nvSpPr>
        <p:spPr>
          <a:xfrm rot="2758965">
            <a:off x="2608382" y="349266"/>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p:cNvSpPr/>
          <p:nvPr/>
        </p:nvSpPr>
        <p:spPr>
          <a:xfrm rot="2758965">
            <a:off x="2597196" y="345002"/>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0" name="Freeform: Shape 19"/>
          <p:cNvSpPr/>
          <p:nvPr/>
        </p:nvSpPr>
        <p:spPr>
          <a:xfrm rot="2758965">
            <a:off x="1500980" y="-1139722"/>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1" name="TextBox 20"/>
          <p:cNvSpPr txBox="1"/>
          <p:nvPr/>
        </p:nvSpPr>
        <p:spPr>
          <a:xfrm>
            <a:off x="1505040" y="355013"/>
            <a:ext cx="3498441" cy="707886"/>
          </a:xfrm>
          <a:prstGeom prst="rect">
            <a:avLst/>
          </a:prstGeom>
          <a:noFill/>
        </p:spPr>
        <p:txBody>
          <a:bodyPr wrap="square" lIns="91440" tIns="45720" rIns="91440" bIns="45720" anchor="t">
            <a:spAutoFit/>
          </a:bodyPr>
          <a:lstStyle/>
          <a:p>
            <a:r>
              <a:rPr lang="vi-VN" sz="4000">
                <a:solidFill>
                  <a:schemeClr val="bg1"/>
                </a:solidFill>
                <a:latin typeface="#9Slide03 SFU Futura_12" panose="00000400000000000000" pitchFamily="2" charset="0"/>
              </a:rPr>
              <a:t>DEMO</a:t>
            </a:r>
            <a:endParaRPr lang="en-US" sz="4000" dirty="0">
              <a:solidFill>
                <a:schemeClr val="bg1"/>
              </a:solidFill>
              <a:latin typeface="#9Slide03 SFU Futura_12" panose="00000400000000000000" pitchFamily="2" charset="0"/>
            </a:endParaRPr>
          </a:p>
        </p:txBody>
      </p:sp>
      <p:sp>
        <p:nvSpPr>
          <p:cNvPr id="2" name="TextBox 1"/>
          <p:cNvSpPr txBox="1"/>
          <p:nvPr/>
        </p:nvSpPr>
        <p:spPr>
          <a:xfrm>
            <a:off x="339141" y="27906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4</a:t>
            </a:r>
            <a:endParaRPr lang="en-US" sz="4400" b="1">
              <a:solidFill>
                <a:srgbClr val="131A43"/>
              </a:solidFill>
              <a:latin typeface="#9Slide03 NettoOT" panose="02000500000000000000" pitchFamily="2" charset="0"/>
            </a:endParaRPr>
          </a:p>
        </p:txBody>
      </p:sp>
      <p:cxnSp>
        <p:nvCxnSpPr>
          <p:cNvPr id="3" name="Connector: Elbow 2"/>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1657852" y="6416644"/>
            <a:ext cx="753449" cy="753449"/>
            <a:chOff x="-604988" y="-51894"/>
            <a:chExt cx="1408758" cy="1408759"/>
          </a:xfrm>
        </p:grpSpPr>
        <p:sp>
          <p:nvSpPr>
            <p:cNvPr id="5" name="Freeform: Shape 4"/>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9" name="Oval 8"/>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Connector: Elbow 9"/>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Connector: Elbow 11"/>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Connector: Elbow 22"/>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Connector: Elbow 24"/>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Connector: Elbow 26"/>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3"/>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8" presetClass="emph" presetSubtype="0" repeatCount="indefinite" fill="hold" nodeType="withEffect">
                                  <p:stCondLst>
                                    <p:cond delay="0"/>
                                  </p:stCondLst>
                                  <p:childTnLst>
                                    <p:animRot by="21600000">
                                      <p:cBhvr>
                                        <p:cTn id="16" dur="1750" fill="hold"/>
                                        <p:tgtEl>
                                          <p:spTgt spid="4"/>
                                        </p:tgtEl>
                                        <p:attrNameLst>
                                          <p:attrName>r</p:attrName>
                                        </p:attrNameLst>
                                      </p:cBhvr>
                                    </p:animRot>
                                  </p:childTnLst>
                                </p:cTn>
                              </p:par>
                              <p:par>
                                <p:cTn id="17" presetID="22" presetClass="entr" presetSubtype="2"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750"/>
                                        <p:tgtEl>
                                          <p:spTgt spid="3"/>
                                        </p:tgtEl>
                                      </p:cBhvr>
                                    </p:animEffect>
                                  </p:childTnLst>
                                </p:cTn>
                              </p:par>
                              <p:par>
                                <p:cTn id="20" presetID="10" presetClass="entr" presetSubtype="0" repeatCount="5000" fill="hold" grpId="1"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24" dur="750" fill="hold"/>
                                        <p:tgtEl>
                                          <p:spTgt spid="9"/>
                                        </p:tgtEl>
                                        <p:attrNameLst>
                                          <p:attrName>ppt_x</p:attrName>
                                          <p:attrName>ppt_y</p:attrName>
                                        </p:attrNameLst>
                                      </p:cBhvr>
                                    </p:animMotion>
                                  </p:childTnLst>
                                </p:cTn>
                              </p:par>
                              <p:par>
                                <p:cTn id="25" presetID="22" presetClass="entr" presetSubtype="2"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750"/>
                                        <p:tgtEl>
                                          <p:spTgt spid="10"/>
                                        </p:tgtEl>
                                      </p:cBhvr>
                                    </p:animEffect>
                                  </p:childTnLst>
                                </p:cTn>
                              </p:par>
                              <p:par>
                                <p:cTn id="28" presetID="10" presetClass="entr" presetSubtype="0" repeatCount="5000" fill="hold" grpId="1"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250"/>
                                        <p:tgtEl>
                                          <p:spTgt spid="11"/>
                                        </p:tgtEl>
                                      </p:cBhvr>
                                    </p:animEffect>
                                  </p:childTnLst>
                                </p:cTn>
                              </p:par>
                              <p:par>
                                <p:cTn id="31"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2" dur="750" fill="hold"/>
                                        <p:tgtEl>
                                          <p:spTgt spid="11"/>
                                        </p:tgtEl>
                                        <p:attrNameLst>
                                          <p:attrName>ppt_x</p:attrName>
                                          <p:attrName>ppt_y</p:attrName>
                                        </p:attrNameLst>
                                      </p:cBhvr>
                                      <p:rCtr x="-9453" y="2361"/>
                                    </p:animMotion>
                                  </p:childTnLst>
                                </p:cTn>
                              </p:par>
                              <p:par>
                                <p:cTn id="33" presetID="22" presetClass="entr" presetSubtype="2"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750"/>
                                        <p:tgtEl>
                                          <p:spTgt spid="12"/>
                                        </p:tgtEl>
                                      </p:cBhvr>
                                    </p:animEffect>
                                  </p:childTnLst>
                                </p:cTn>
                              </p:par>
                              <p:par>
                                <p:cTn id="36" presetID="10" presetClass="entr" presetSubtype="0" repeatCount="5000" fill="hold" grpId="1"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250"/>
                                        <p:tgtEl>
                                          <p:spTgt spid="22"/>
                                        </p:tgtEl>
                                      </p:cBhvr>
                                    </p:animEffect>
                                  </p:childTnLst>
                                </p:cTn>
                              </p:par>
                              <p:par>
                                <p:cTn id="39"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40" dur="750" fill="hold"/>
                                        <p:tgtEl>
                                          <p:spTgt spid="22"/>
                                        </p:tgtEl>
                                        <p:attrNameLst>
                                          <p:attrName>ppt_x</p:attrName>
                                          <p:attrName>ppt_y</p:attrName>
                                        </p:attrNameLst>
                                      </p:cBhvr>
                                      <p:rCtr x="-9453" y="2361"/>
                                    </p:animMotion>
                                  </p:childTnLst>
                                </p:cTn>
                              </p:par>
                              <p:par>
                                <p:cTn id="41" presetID="22" presetClass="entr" presetSubtype="2" fill="hold" nodeType="withEffect">
                                  <p:stCondLst>
                                    <p:cond delay="250"/>
                                  </p:stCondLst>
                                  <p:childTnLst>
                                    <p:set>
                                      <p:cBhvr>
                                        <p:cTn id="42" dur="1" fill="hold">
                                          <p:stCondLst>
                                            <p:cond delay="0"/>
                                          </p:stCondLst>
                                        </p:cTn>
                                        <p:tgtEl>
                                          <p:spTgt spid="23"/>
                                        </p:tgtEl>
                                        <p:attrNameLst>
                                          <p:attrName>style.visibility</p:attrName>
                                        </p:attrNameLst>
                                      </p:cBhvr>
                                      <p:to>
                                        <p:strVal val="visible"/>
                                      </p:to>
                                    </p:set>
                                    <p:animEffect transition="in" filter="wipe(right)">
                                      <p:cBhvr>
                                        <p:cTn id="43" dur="750"/>
                                        <p:tgtEl>
                                          <p:spTgt spid="23"/>
                                        </p:tgtEl>
                                      </p:cBhvr>
                                    </p:animEffect>
                                  </p:childTnLst>
                                </p:cTn>
                              </p:par>
                              <p:par>
                                <p:cTn id="44" presetID="10" presetClass="entr" presetSubtype="0" repeatCount="5000" fill="hold" grpId="1"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250"/>
                                        <p:tgtEl>
                                          <p:spTgt spid="24"/>
                                        </p:tgtEl>
                                      </p:cBhvr>
                                    </p:animEffect>
                                  </p:childTnLst>
                                </p:cTn>
                              </p:par>
                              <p:par>
                                <p:cTn id="47"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8" dur="750" fill="hold"/>
                                        <p:tgtEl>
                                          <p:spTgt spid="24"/>
                                        </p:tgtEl>
                                        <p:attrNameLst>
                                          <p:attrName>ppt_x</p:attrName>
                                          <p:attrName>ppt_y</p:attrName>
                                        </p:attrNameLst>
                                      </p:cBhvr>
                                      <p:rCtr x="-9453" y="2361"/>
                                    </p:animMotion>
                                  </p:childTnLst>
                                </p:cTn>
                              </p:par>
                              <p:par>
                                <p:cTn id="49" presetID="22" presetClass="entr" presetSubtype="2" fill="hold" nodeType="withEffect">
                                  <p:stCondLst>
                                    <p:cond delay="750"/>
                                  </p:stCondLst>
                                  <p:childTnLst>
                                    <p:set>
                                      <p:cBhvr>
                                        <p:cTn id="50" dur="1" fill="hold">
                                          <p:stCondLst>
                                            <p:cond delay="0"/>
                                          </p:stCondLst>
                                        </p:cTn>
                                        <p:tgtEl>
                                          <p:spTgt spid="25"/>
                                        </p:tgtEl>
                                        <p:attrNameLst>
                                          <p:attrName>style.visibility</p:attrName>
                                        </p:attrNameLst>
                                      </p:cBhvr>
                                      <p:to>
                                        <p:strVal val="visible"/>
                                      </p:to>
                                    </p:set>
                                    <p:animEffect transition="in" filter="wipe(right)">
                                      <p:cBhvr>
                                        <p:cTn id="51" dur="750"/>
                                        <p:tgtEl>
                                          <p:spTgt spid="25"/>
                                        </p:tgtEl>
                                      </p:cBhvr>
                                    </p:animEffect>
                                  </p:childTnLst>
                                </p:cTn>
                              </p:par>
                              <p:par>
                                <p:cTn id="52" presetID="10" presetClass="entr" presetSubtype="0" repeatCount="5000" fill="hold" grpId="1" nodeType="withEffect">
                                  <p:stCondLst>
                                    <p:cond delay="75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250"/>
                                        <p:tgtEl>
                                          <p:spTgt spid="26"/>
                                        </p:tgtEl>
                                      </p:cBhvr>
                                    </p:animEffect>
                                  </p:childTnLst>
                                </p:cTn>
                              </p:par>
                              <p:par>
                                <p:cTn id="55"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6" dur="750" fill="hold"/>
                                        <p:tgtEl>
                                          <p:spTgt spid="26"/>
                                        </p:tgtEl>
                                        <p:attrNameLst>
                                          <p:attrName>ppt_x</p:attrName>
                                          <p:attrName>ppt_y</p:attrName>
                                        </p:attrNameLst>
                                      </p:cBhvr>
                                      <p:rCtr x="-9453" y="2361"/>
                                    </p:animMotion>
                                  </p:childTnLst>
                                </p:cTn>
                              </p:par>
                              <p:par>
                                <p:cTn id="57" presetID="22" presetClass="entr" presetSubtype="2"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750"/>
                                        <p:tgtEl>
                                          <p:spTgt spid="27"/>
                                        </p:tgtEl>
                                      </p:cBhvr>
                                    </p:animEffect>
                                  </p:childTnLst>
                                </p:cTn>
                              </p:par>
                              <p:par>
                                <p:cTn id="60" presetID="10" presetClass="entr" presetSubtype="0" repeatCount="5000" fill="hold" grpId="1"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250"/>
                                        <p:tgtEl>
                                          <p:spTgt spid="28"/>
                                        </p:tgtEl>
                                      </p:cBhvr>
                                    </p:animEffect>
                                  </p:childTnLst>
                                </p:cTn>
                              </p:par>
                              <p:par>
                                <p:cTn id="63"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4" dur="750" fill="hold"/>
                                        <p:tgtEl>
                                          <p:spTgt spid="28"/>
                                        </p:tgtEl>
                                        <p:attrNameLst>
                                          <p:attrName>ppt_x</p:attrName>
                                          <p:attrName>ppt_y</p:attrName>
                                        </p:attrNameLst>
                                      </p:cBhvr>
                                      <p:rCtr x="-9453"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9" grpId="0" bldLvl="0" animBg="1"/>
      <p:bldP spid="9" grpId="1" bldLvl="0" animBg="1"/>
      <p:bldP spid="11" grpId="0" bldLvl="0" animBg="1"/>
      <p:bldP spid="11" grpId="1" bldLvl="0" animBg="1"/>
      <p:bldP spid="22" grpId="0" bldLvl="0" animBg="1"/>
      <p:bldP spid="22" grpId="1" bldLvl="0" animBg="1"/>
      <p:bldP spid="24" grpId="0" bldLvl="0" animBg="1"/>
      <p:bldP spid="24" grpId="1" bldLvl="0" animBg="1"/>
      <p:bldP spid="26" grpId="0" bldLvl="0" animBg="1"/>
      <p:bldP spid="26" grpId="1" bldLvl="0" animBg="1"/>
      <p:bldP spid="28" grpId="0" bldLvl="0" animBg="1"/>
      <p:bldP spid="28"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95000"/>
              </a:schemeClr>
            </a:gs>
            <a:gs pos="77000">
              <a:schemeClr val="bg1"/>
            </a:gs>
            <a:gs pos="100000">
              <a:srgbClr val="D9D9D9"/>
            </a:gs>
          </a:gsLst>
          <a:path path="circle">
            <a:fillToRect r="100000" b="100000"/>
          </a:path>
          <a:tileRect/>
        </a:gradFill>
        <a:effectLst/>
      </p:bgPr>
    </p:bg>
    <p:spTree>
      <p:nvGrpSpPr>
        <p:cNvPr id="1" name=""/>
        <p:cNvGrpSpPr/>
        <p:nvPr/>
      </p:nvGrpSpPr>
      <p:grpSpPr>
        <a:xfrm>
          <a:off x="0" y="0"/>
          <a:ext cx="0" cy="0"/>
          <a:chOff x="0" y="0"/>
          <a:chExt cx="0" cy="0"/>
        </a:xfrm>
      </p:grpSpPr>
      <p:pic>
        <p:nvPicPr>
          <p:cNvPr id="1026" name="Picture 2" descr="Hình minh họa của Christian S. Perone">
            <a:extLst>
              <a:ext uri="{FF2B5EF4-FFF2-40B4-BE49-F238E27FC236}">
                <a16:creationId xmlns:a16="http://schemas.microsoft.com/office/drawing/2014/main" id="{0DFA7274-3597-3A2C-F69C-E7D9C8F78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013" y="2006501"/>
            <a:ext cx="5095363" cy="38215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5C3FA02D-169B-D841-4F9C-963115A7BF46}"/>
              </a:ext>
            </a:extLst>
          </p:cNvPr>
          <p:cNvSpPr/>
          <p:nvPr/>
        </p:nvSpPr>
        <p:spPr>
          <a:xfrm>
            <a:off x="423500" y="1662188"/>
            <a:ext cx="6324674" cy="2307845"/>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21" name="Group 20">
            <a:extLst>
              <a:ext uri="{FF2B5EF4-FFF2-40B4-BE49-F238E27FC236}">
                <a16:creationId xmlns:a16="http://schemas.microsoft.com/office/drawing/2014/main" id="{5EFACB88-C439-FDB3-ADCA-005946637029}"/>
              </a:ext>
            </a:extLst>
          </p:cNvPr>
          <p:cNvGrpSpPr/>
          <p:nvPr/>
        </p:nvGrpSpPr>
        <p:grpSpPr>
          <a:xfrm>
            <a:off x="0" y="20152"/>
            <a:ext cx="1408758" cy="1408759"/>
            <a:chOff x="-604988" y="-51894"/>
            <a:chExt cx="1408758" cy="1408759"/>
          </a:xfrm>
        </p:grpSpPr>
        <p:sp>
          <p:nvSpPr>
            <p:cNvPr id="5" name="Freeform: Shape 4">
              <a:extLst>
                <a:ext uri="{FF2B5EF4-FFF2-40B4-BE49-F238E27FC236}">
                  <a16:creationId xmlns:a16="http://schemas.microsoft.com/office/drawing/2014/main" id="{51040621-C573-1FFA-C3A7-525E1C70CD0B}"/>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a:extLst>
                <a:ext uri="{FF2B5EF4-FFF2-40B4-BE49-F238E27FC236}">
                  <a16:creationId xmlns:a16="http://schemas.microsoft.com/office/drawing/2014/main" id="{A2A3B9E8-5999-5C02-7FFE-06F4489F644D}"/>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F787D176-CFBD-3130-A998-19734ECA0882}"/>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a:extLst>
                <a:ext uri="{FF2B5EF4-FFF2-40B4-BE49-F238E27FC236}">
                  <a16:creationId xmlns:a16="http://schemas.microsoft.com/office/drawing/2014/main" id="{8F4A60F9-4BED-AD98-DC15-D29C1AE46657}"/>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6" name="Freeform: Shape 25">
            <a:extLst>
              <a:ext uri="{FF2B5EF4-FFF2-40B4-BE49-F238E27FC236}">
                <a16:creationId xmlns:a16="http://schemas.microsoft.com/office/drawing/2014/main" id="{8DB5010F-38AB-34FE-F421-9D646B118B4D}"/>
              </a:ext>
            </a:extLst>
          </p:cNvPr>
          <p:cNvSpPr/>
          <p:nvPr/>
        </p:nvSpPr>
        <p:spPr>
          <a:xfrm rot="2758965">
            <a:off x="2608383" y="372947"/>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5" name="Freeform: Shape 24">
            <a:extLst>
              <a:ext uri="{FF2B5EF4-FFF2-40B4-BE49-F238E27FC236}">
                <a16:creationId xmlns:a16="http://schemas.microsoft.com/office/drawing/2014/main" id="{CF004AD7-791A-36E3-564A-C333FAF231E6}"/>
              </a:ext>
            </a:extLst>
          </p:cNvPr>
          <p:cNvSpPr/>
          <p:nvPr/>
        </p:nvSpPr>
        <p:spPr>
          <a:xfrm rot="2758965">
            <a:off x="2597197" y="368683"/>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a:extLst>
              <a:ext uri="{FF2B5EF4-FFF2-40B4-BE49-F238E27FC236}">
                <a16:creationId xmlns:a16="http://schemas.microsoft.com/office/drawing/2014/main" id="{EAAE06BC-A53F-1461-66FB-E9064ADC8137}"/>
              </a:ext>
            </a:extLst>
          </p:cNvPr>
          <p:cNvSpPr/>
          <p:nvPr/>
        </p:nvSpPr>
        <p:spPr>
          <a:xfrm rot="2758965">
            <a:off x="1500981" y="-1116041"/>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TextBox 14">
            <a:extLst>
              <a:ext uri="{FF2B5EF4-FFF2-40B4-BE49-F238E27FC236}">
                <a16:creationId xmlns:a16="http://schemas.microsoft.com/office/drawing/2014/main" id="{E925689E-4660-28A5-B240-F7FC33AF9B11}"/>
              </a:ext>
            </a:extLst>
          </p:cNvPr>
          <p:cNvSpPr txBox="1"/>
          <p:nvPr/>
        </p:nvSpPr>
        <p:spPr>
          <a:xfrm>
            <a:off x="1477927" y="347047"/>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TỔNG QUAN</a:t>
            </a:r>
            <a:endParaRPr lang="en-US" sz="4400" dirty="0">
              <a:solidFill>
                <a:schemeClr val="bg1"/>
              </a:solidFill>
              <a:latin typeface="#9Slide03 NettoOT" panose="02000500000000000000" pitchFamily="2" charset="0"/>
            </a:endParaRPr>
          </a:p>
        </p:txBody>
      </p:sp>
      <p:sp>
        <p:nvSpPr>
          <p:cNvPr id="28" name="TextBox 27">
            <a:extLst>
              <a:ext uri="{FF2B5EF4-FFF2-40B4-BE49-F238E27FC236}">
                <a16:creationId xmlns:a16="http://schemas.microsoft.com/office/drawing/2014/main" id="{33E417F0-EBDF-63C8-8B5D-FCAD76ECE424}"/>
              </a:ext>
            </a:extLst>
          </p:cNvPr>
          <p:cNvSpPr txBox="1"/>
          <p:nvPr/>
        </p:nvSpPr>
        <p:spPr>
          <a:xfrm>
            <a:off x="469708" y="1756251"/>
            <a:ext cx="6278465" cy="2246769"/>
          </a:xfrm>
          <a:prstGeom prst="rect">
            <a:avLst/>
          </a:prstGeom>
          <a:noFill/>
        </p:spPr>
        <p:txBody>
          <a:bodyPr wrap="square">
            <a:spAutoFit/>
          </a:bodyPr>
          <a:lstStyle/>
          <a:p>
            <a:r>
              <a:rPr lang="vi-VN" sz="2800">
                <a:solidFill>
                  <a:srgbClr val="131A43"/>
                </a:solidFill>
                <a:latin typeface="#9Slide03 NettoOT" panose="02000500000000000000" pitchFamily="2" charset="0"/>
              </a:rPr>
              <a:t>Mô hình không gian vector l</a:t>
            </a:r>
            <a:r>
              <a:rPr lang="en-US" sz="2800">
                <a:solidFill>
                  <a:srgbClr val="131A43"/>
                </a:solidFill>
                <a:latin typeface="#9Slide03 NettoOT" panose="02000500000000000000" pitchFamily="2" charset="0"/>
              </a:rPr>
              <a:t>à một mô hình đại số dùng để thể hiện thông tin văn bản dưới dạng một vector trong không gian đa chiều mà mỗi chiều tương ứng với 1 từ hoặc cụm từ trong văn bản đó.</a:t>
            </a:r>
            <a:endParaRPr lang="en-US" sz="2800" dirty="0">
              <a:solidFill>
                <a:srgbClr val="131A43"/>
              </a:solidFill>
              <a:latin typeface="#9Slide03 NettoOT" panose="02000500000000000000" pitchFamily="2" charset="0"/>
            </a:endParaRPr>
          </a:p>
        </p:txBody>
      </p:sp>
      <p:sp>
        <p:nvSpPr>
          <p:cNvPr id="2" name="TextBox 1">
            <a:extLst>
              <a:ext uri="{FF2B5EF4-FFF2-40B4-BE49-F238E27FC236}">
                <a16:creationId xmlns:a16="http://schemas.microsoft.com/office/drawing/2014/main" id="{629FE6DB-0EFF-1A43-4DDC-38D634D1BEDF}"/>
              </a:ext>
            </a:extLst>
          </p:cNvPr>
          <p:cNvSpPr txBox="1"/>
          <p:nvPr/>
        </p:nvSpPr>
        <p:spPr>
          <a:xfrm>
            <a:off x="296788" y="317711"/>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1</a:t>
            </a:r>
            <a:endParaRPr lang="en-US" sz="4400" b="1">
              <a:solidFill>
                <a:srgbClr val="131A43"/>
              </a:solidFill>
              <a:latin typeface="#9Slide03 NettoOT" panose="02000500000000000000" pitchFamily="2" charset="0"/>
            </a:endParaRPr>
          </a:p>
        </p:txBody>
      </p:sp>
      <p:sp>
        <p:nvSpPr>
          <p:cNvPr id="11" name="Rectangle: Rounded Corners 10">
            <a:extLst>
              <a:ext uri="{FF2B5EF4-FFF2-40B4-BE49-F238E27FC236}">
                <a16:creationId xmlns:a16="http://schemas.microsoft.com/office/drawing/2014/main" id="{306E567D-CEB1-D7E3-109C-9D2232906263}"/>
              </a:ext>
            </a:extLst>
          </p:cNvPr>
          <p:cNvSpPr/>
          <p:nvPr/>
        </p:nvSpPr>
        <p:spPr>
          <a:xfrm>
            <a:off x="498701" y="4433105"/>
            <a:ext cx="6198167" cy="1846735"/>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TextBox 11">
            <a:extLst>
              <a:ext uri="{FF2B5EF4-FFF2-40B4-BE49-F238E27FC236}">
                <a16:creationId xmlns:a16="http://schemas.microsoft.com/office/drawing/2014/main" id="{D649C2C3-AA6A-10B3-2571-D7B19228340B}"/>
              </a:ext>
            </a:extLst>
          </p:cNvPr>
          <p:cNvSpPr txBox="1"/>
          <p:nvPr/>
        </p:nvSpPr>
        <p:spPr>
          <a:xfrm>
            <a:off x="498702" y="4506587"/>
            <a:ext cx="6147872" cy="1815882"/>
          </a:xfrm>
          <a:prstGeom prst="rect">
            <a:avLst/>
          </a:prstGeom>
          <a:noFill/>
        </p:spPr>
        <p:txBody>
          <a:bodyPr wrap="square">
            <a:spAutoFit/>
          </a:bodyPr>
          <a:lstStyle/>
          <a:p>
            <a:r>
              <a:rPr lang="en-US" sz="2800">
                <a:solidFill>
                  <a:srgbClr val="131A43"/>
                </a:solidFill>
                <a:latin typeface="#9Slide03 NettoOT" panose="02000500000000000000" pitchFamily="2" charset="0"/>
              </a:rPr>
              <a:t>Đ</a:t>
            </a:r>
            <a:r>
              <a:rPr lang="vi-VN" sz="2800">
                <a:solidFill>
                  <a:srgbClr val="131A43"/>
                </a:solidFill>
                <a:latin typeface="#9Slide03 NettoOT" panose="02000500000000000000" pitchFamily="2" charset="0"/>
              </a:rPr>
              <a:t>ược sử dụng trong truy vấn dữ liệu văn bản để biểu diễn và tìm kiếm các tài liệu dựa trên các từ khóa hoặc cụm từ trong tài liệu đó.</a:t>
            </a:r>
            <a:endParaRPr lang="en-US" sz="2800" dirty="0">
              <a:solidFill>
                <a:srgbClr val="131A43"/>
              </a:solidFill>
              <a:latin typeface="#9Slide03 NettoOT" panose="02000500000000000000" pitchFamily="2" charset="0"/>
            </a:endParaRPr>
          </a:p>
        </p:txBody>
      </p:sp>
      <p:cxnSp>
        <p:nvCxnSpPr>
          <p:cNvPr id="47" name="Connector: Elbow 46">
            <a:extLst>
              <a:ext uri="{FF2B5EF4-FFF2-40B4-BE49-F238E27FC236}">
                <a16:creationId xmlns:a16="http://schemas.microsoft.com/office/drawing/2014/main" id="{9F534A18-1442-33F5-A468-30C138F4EFDE}"/>
              </a:ext>
            </a:extLst>
          </p:cNvPr>
          <p:cNvCxnSpPr>
            <a:cxnSpLocks/>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0422973-1191-628D-6D55-B2E29C91FBF9}"/>
              </a:ext>
            </a:extLst>
          </p:cNvPr>
          <p:cNvGrpSpPr/>
          <p:nvPr/>
        </p:nvGrpSpPr>
        <p:grpSpPr>
          <a:xfrm>
            <a:off x="11657852" y="6416644"/>
            <a:ext cx="753449" cy="753449"/>
            <a:chOff x="-604988" y="-51894"/>
            <a:chExt cx="1408758" cy="1408759"/>
          </a:xfrm>
        </p:grpSpPr>
        <p:sp>
          <p:nvSpPr>
            <p:cNvPr id="59" name="Freeform: Shape 58">
              <a:extLst>
                <a:ext uri="{FF2B5EF4-FFF2-40B4-BE49-F238E27FC236}">
                  <a16:creationId xmlns:a16="http://schemas.microsoft.com/office/drawing/2014/main" id="{E5C591A0-2974-83AC-D9B2-E77CA90272C0}"/>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0" name="Freeform: Shape 59">
              <a:extLst>
                <a:ext uri="{FF2B5EF4-FFF2-40B4-BE49-F238E27FC236}">
                  <a16:creationId xmlns:a16="http://schemas.microsoft.com/office/drawing/2014/main" id="{FE37C362-56A6-06EF-A3BD-46C706B4C430}"/>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1" name="Freeform: Shape 60">
              <a:extLst>
                <a:ext uri="{FF2B5EF4-FFF2-40B4-BE49-F238E27FC236}">
                  <a16:creationId xmlns:a16="http://schemas.microsoft.com/office/drawing/2014/main" id="{F164DB69-9C3F-DCFA-EDE0-B63EECC5430F}"/>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2" name="Freeform: Shape 61">
              <a:extLst>
                <a:ext uri="{FF2B5EF4-FFF2-40B4-BE49-F238E27FC236}">
                  <a16:creationId xmlns:a16="http://schemas.microsoft.com/office/drawing/2014/main" id="{252CDEF9-F9CF-0CCB-323F-179FDC7FDE20}"/>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71" name="Oval 70">
            <a:extLst>
              <a:ext uri="{FF2B5EF4-FFF2-40B4-BE49-F238E27FC236}">
                <a16:creationId xmlns:a16="http://schemas.microsoft.com/office/drawing/2014/main" id="{CBC9BED3-4C8B-F343-9ABA-AEB728C4DFAA}"/>
              </a:ext>
            </a:extLst>
          </p:cNvPr>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Connector: Elbow 82">
            <a:extLst>
              <a:ext uri="{FF2B5EF4-FFF2-40B4-BE49-F238E27FC236}">
                <a16:creationId xmlns:a16="http://schemas.microsoft.com/office/drawing/2014/main" id="{123F7E24-7392-CA77-4A41-7AF948994FCA}"/>
              </a:ext>
            </a:extLst>
          </p:cNvPr>
          <p:cNvCxnSpPr>
            <a:cxnSpLocks/>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D9E95F8C-F8B5-4E75-2BEB-F57EB1CA8A66}"/>
              </a:ext>
            </a:extLst>
          </p:cNvPr>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Connector: Elbow 86">
            <a:extLst>
              <a:ext uri="{FF2B5EF4-FFF2-40B4-BE49-F238E27FC236}">
                <a16:creationId xmlns:a16="http://schemas.microsoft.com/office/drawing/2014/main" id="{CB6B5D4C-34BC-6075-1B84-3BAAB1C7EF2A}"/>
              </a:ext>
            </a:extLst>
          </p:cNvPr>
          <p:cNvCxnSpPr>
            <a:cxnSpLocks/>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0B2C4FCF-46A7-5C6C-9A8A-95719995848D}"/>
              </a:ext>
            </a:extLst>
          </p:cNvPr>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Connector: Elbow 88">
            <a:extLst>
              <a:ext uri="{FF2B5EF4-FFF2-40B4-BE49-F238E27FC236}">
                <a16:creationId xmlns:a16="http://schemas.microsoft.com/office/drawing/2014/main" id="{731C9466-30F5-2647-BAEC-E02777E6870D}"/>
              </a:ext>
            </a:extLst>
          </p:cNvPr>
          <p:cNvCxnSpPr>
            <a:cxnSpLocks/>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4A337D3-7D59-B481-DBFD-0BF876AE9BE8}"/>
              </a:ext>
            </a:extLst>
          </p:cNvPr>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Connector: Elbow 90">
            <a:extLst>
              <a:ext uri="{FF2B5EF4-FFF2-40B4-BE49-F238E27FC236}">
                <a16:creationId xmlns:a16="http://schemas.microsoft.com/office/drawing/2014/main" id="{CB39BA9A-1D6F-7773-35C8-45788F52A307}"/>
              </a:ext>
            </a:extLst>
          </p:cNvPr>
          <p:cNvCxnSpPr>
            <a:cxnSpLocks/>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5586920D-7FEC-0A7A-B3C9-5D8921CE34DC}"/>
              </a:ext>
            </a:extLst>
          </p:cNvPr>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Connector: Elbow 92">
            <a:extLst>
              <a:ext uri="{FF2B5EF4-FFF2-40B4-BE49-F238E27FC236}">
                <a16:creationId xmlns:a16="http://schemas.microsoft.com/office/drawing/2014/main" id="{4D69E22A-B2BA-C3EA-2823-44E1E85356CB}"/>
              </a:ext>
            </a:extLst>
          </p:cNvPr>
          <p:cNvCxnSpPr>
            <a:cxnSpLocks/>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A2BA735D-EAA9-8CC3-A356-31C7EE0B64C7}"/>
              </a:ext>
            </a:extLst>
          </p:cNvPr>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2C0571A5-03E0-5642-76A2-C20FCA57234D}"/>
              </a:ext>
            </a:extLst>
          </p:cNvPr>
          <p:cNvSpPr/>
          <p:nvPr/>
        </p:nvSpPr>
        <p:spPr>
          <a:xfrm flipH="1">
            <a:off x="270879" y="4438297"/>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 name="Rectangle 2">
            <a:extLst>
              <a:ext uri="{FF2B5EF4-FFF2-40B4-BE49-F238E27FC236}">
                <a16:creationId xmlns:a16="http://schemas.microsoft.com/office/drawing/2014/main" id="{CE1C30FC-E56E-B33E-002F-7FDFCDEAF606}"/>
              </a:ext>
            </a:extLst>
          </p:cNvPr>
          <p:cNvSpPr/>
          <p:nvPr/>
        </p:nvSpPr>
        <p:spPr>
          <a:xfrm flipH="1">
            <a:off x="246841" y="1661703"/>
            <a:ext cx="45719" cy="2285925"/>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Tree>
    <p:extLst>
      <p:ext uri="{BB962C8B-B14F-4D97-AF65-F5344CB8AC3E}">
        <p14:creationId xmlns:p14="http://schemas.microsoft.com/office/powerpoint/2010/main" val="632692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21"/>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1750" fill="hold"/>
                                        <p:tgtEl>
                                          <p:spTgt spid="58"/>
                                        </p:tgtEl>
                                        <p:attrNameLst>
                                          <p:attrName>r</p:attrName>
                                        </p:attrNameLst>
                                      </p:cBhvr>
                                    </p:animRot>
                                  </p:childTnLst>
                                </p:cTn>
                              </p:par>
                              <p:par>
                                <p:cTn id="12" presetID="22" presetClass="entr" presetSubtype="2"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750"/>
                                        <p:tgtEl>
                                          <p:spTgt spid="47"/>
                                        </p:tgtEl>
                                      </p:cBhvr>
                                    </p:animEffect>
                                  </p:childTnLst>
                                </p:cTn>
                              </p:par>
                              <p:par>
                                <p:cTn id="15" presetID="10" presetClass="entr" presetSubtype="0" repeatCount="500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9" dur="750" fill="hold"/>
                                        <p:tgtEl>
                                          <p:spTgt spid="71"/>
                                        </p:tgtEl>
                                        <p:attrNameLst>
                                          <p:attrName>ppt_x</p:attrName>
                                          <p:attrName>ppt_y</p:attrName>
                                        </p:attrNameLst>
                                      </p:cBhvr>
                                    </p:animMotion>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right)">
                                      <p:cBhvr>
                                        <p:cTn id="25" dur="750"/>
                                        <p:tgtEl>
                                          <p:spTgt spid="83"/>
                                        </p:tgtEl>
                                      </p:cBhvr>
                                    </p:animEffect>
                                  </p:childTnLst>
                                </p:cTn>
                              </p:par>
                              <p:par>
                                <p:cTn id="26" presetID="10" presetClass="entr" presetSubtype="0" repeatCount="5000" fill="hold" grpId="1"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par>
                                <p:cTn id="29"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84"/>
                                        </p:tgtEl>
                                        <p:attrNameLst>
                                          <p:attrName>ppt_x</p:attrName>
                                          <p:attrName>ppt_y</p:attrName>
                                        </p:attrNameLst>
                                      </p:cBhvr>
                                      <p:rCtr x="-9453" y="2361"/>
                                    </p:animMotion>
                                  </p:childTnLst>
                                </p:cTn>
                              </p:par>
                              <p:par>
                                <p:cTn id="31" presetID="22" presetClass="entr" presetSubtype="2" fill="hold"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wipe(right)">
                                      <p:cBhvr>
                                        <p:cTn id="33" dur="750"/>
                                        <p:tgtEl>
                                          <p:spTgt spid="87"/>
                                        </p:tgtEl>
                                      </p:cBhvr>
                                    </p:animEffect>
                                  </p:childTnLst>
                                </p:cTn>
                              </p:par>
                              <p:par>
                                <p:cTn id="34" presetID="10" presetClass="entr" presetSubtype="0" repeatCount="5000" fill="hold" grpId="1" nodeType="withEffect">
                                  <p:stCondLst>
                                    <p:cond delay="50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50"/>
                                        <p:tgtEl>
                                          <p:spTgt spid="88"/>
                                        </p:tgtEl>
                                      </p:cBhvr>
                                    </p:animEffect>
                                  </p:childTnLst>
                                </p:cTn>
                              </p:par>
                              <p:par>
                                <p:cTn id="37"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8" dur="750" fill="hold"/>
                                        <p:tgtEl>
                                          <p:spTgt spid="88"/>
                                        </p:tgtEl>
                                        <p:attrNameLst>
                                          <p:attrName>ppt_x</p:attrName>
                                          <p:attrName>ppt_y</p:attrName>
                                        </p:attrNameLst>
                                      </p:cBhvr>
                                      <p:rCtr x="-9453" y="2361"/>
                                    </p:animMotion>
                                  </p:childTnLst>
                                </p:cTn>
                              </p:par>
                              <p:par>
                                <p:cTn id="39" presetID="22" presetClass="entr" presetSubtype="2" fill="hold" nodeType="withEffect">
                                  <p:stCondLst>
                                    <p:cond delay="25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750"/>
                                        <p:tgtEl>
                                          <p:spTgt spid="89"/>
                                        </p:tgtEl>
                                      </p:cBhvr>
                                    </p:animEffect>
                                  </p:childTnLst>
                                </p:cTn>
                              </p:par>
                              <p:par>
                                <p:cTn id="42" presetID="10" presetClass="entr" presetSubtype="0" repeatCount="5000" fill="hold" grpId="1"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250"/>
                                        <p:tgtEl>
                                          <p:spTgt spid="90"/>
                                        </p:tgtEl>
                                      </p:cBhvr>
                                    </p:animEffect>
                                  </p:childTnLst>
                                </p:cTn>
                              </p:par>
                              <p:par>
                                <p:cTn id="45"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6" dur="750" fill="hold"/>
                                        <p:tgtEl>
                                          <p:spTgt spid="90"/>
                                        </p:tgtEl>
                                        <p:attrNameLst>
                                          <p:attrName>ppt_x</p:attrName>
                                          <p:attrName>ppt_y</p:attrName>
                                        </p:attrNameLst>
                                      </p:cBhvr>
                                      <p:rCtr x="-9453" y="2361"/>
                                    </p:animMotion>
                                  </p:childTnLst>
                                </p:cTn>
                              </p:par>
                              <p:par>
                                <p:cTn id="47" presetID="22" presetClass="entr" presetSubtype="2" fill="hold" nodeType="withEffect">
                                  <p:stCondLst>
                                    <p:cond delay="75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750"/>
                                        <p:tgtEl>
                                          <p:spTgt spid="91"/>
                                        </p:tgtEl>
                                      </p:cBhvr>
                                    </p:animEffect>
                                  </p:childTnLst>
                                </p:cTn>
                              </p:par>
                              <p:par>
                                <p:cTn id="50" presetID="10" presetClass="entr" presetSubtype="0" repeatCount="5000" fill="hold" grpId="1" nodeType="withEffect">
                                  <p:stCondLst>
                                    <p:cond delay="75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250"/>
                                        <p:tgtEl>
                                          <p:spTgt spid="92"/>
                                        </p:tgtEl>
                                      </p:cBhvr>
                                    </p:animEffect>
                                  </p:childTnLst>
                                </p:cTn>
                              </p:par>
                              <p:par>
                                <p:cTn id="53"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4" dur="750" fill="hold"/>
                                        <p:tgtEl>
                                          <p:spTgt spid="92"/>
                                        </p:tgtEl>
                                        <p:attrNameLst>
                                          <p:attrName>ppt_x</p:attrName>
                                          <p:attrName>ppt_y</p:attrName>
                                        </p:attrNameLst>
                                      </p:cBhvr>
                                      <p:rCtr x="-9453" y="2361"/>
                                    </p:animMotion>
                                  </p:childTnLst>
                                </p:cTn>
                              </p:par>
                              <p:par>
                                <p:cTn id="55" presetID="22" presetClass="entr" presetSubtype="2"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right)">
                                      <p:cBhvr>
                                        <p:cTn id="57" dur="750"/>
                                        <p:tgtEl>
                                          <p:spTgt spid="93"/>
                                        </p:tgtEl>
                                      </p:cBhvr>
                                    </p:animEffect>
                                  </p:childTnLst>
                                </p:cTn>
                              </p:par>
                              <p:par>
                                <p:cTn id="58" presetID="10" presetClass="entr" presetSubtype="0" repeatCount="5000" fill="hold" grpId="1"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250"/>
                                        <p:tgtEl>
                                          <p:spTgt spid="94"/>
                                        </p:tgtEl>
                                      </p:cBhvr>
                                    </p:animEffect>
                                  </p:childTnLst>
                                </p:cTn>
                              </p:par>
                              <p:par>
                                <p:cTn id="61"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2" dur="750" fill="hold"/>
                                        <p:tgtEl>
                                          <p:spTgt spid="94"/>
                                        </p:tgtEl>
                                        <p:attrNameLst>
                                          <p:attrName>ppt_x</p:attrName>
                                          <p:attrName>ppt_y</p:attrName>
                                        </p:attrNameLst>
                                      </p:cBhvr>
                                      <p:rCtr x="-9453" y="2361"/>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5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up)">
                                      <p:cBhvr>
                                        <p:cTn id="71" dur="500"/>
                                        <p:tgtEl>
                                          <p:spTgt spid="3"/>
                                        </p:tgtEl>
                                      </p:cBhvr>
                                    </p:animEffect>
                                  </p:childTnLst>
                                </p:cTn>
                              </p:par>
                              <p:par>
                                <p:cTn id="72" presetID="2" presetClass="entr" presetSubtype="8" fill="hold" grpId="0" nodeType="withEffect">
                                  <p:stCondLst>
                                    <p:cond delay="25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0-#ppt_w/2"/>
                                          </p:val>
                                        </p:tav>
                                        <p:tav tm="100000">
                                          <p:val>
                                            <p:strVal val="#ppt_x"/>
                                          </p:val>
                                        </p:tav>
                                      </p:tavLst>
                                    </p:anim>
                                    <p:anim calcmode="lin" valueType="num">
                                      <p:cBhvr additive="base">
                                        <p:cTn id="7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37" fill="hold" nodeType="clickEffect">
                                  <p:stCondLst>
                                    <p:cond delay="0"/>
                                  </p:stCondLst>
                                  <p:childTnLst>
                                    <p:set>
                                      <p:cBhvr>
                                        <p:cTn id="79" dur="1" fill="hold">
                                          <p:stCondLst>
                                            <p:cond delay="0"/>
                                          </p:stCondLst>
                                        </p:cTn>
                                        <p:tgtEl>
                                          <p:spTgt spid="1026"/>
                                        </p:tgtEl>
                                        <p:attrNameLst>
                                          <p:attrName>style.visibility</p:attrName>
                                        </p:attrNameLst>
                                      </p:cBhvr>
                                      <p:to>
                                        <p:strVal val="visible"/>
                                      </p:to>
                                    </p:set>
                                    <p:animEffect transition="in" filter="barn(outVertical)">
                                      <p:cBhvr>
                                        <p:cTn id="80" dur="500"/>
                                        <p:tgtEl>
                                          <p:spTgt spid="102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wipe(up)">
                                      <p:cBhvr>
                                        <p:cTn id="85" dur="500"/>
                                        <p:tgtEl>
                                          <p:spTgt spid="10"/>
                                        </p:tgtEl>
                                      </p:cBhvr>
                                    </p:animEffect>
                                  </p:childTnLst>
                                </p:cTn>
                              </p:par>
                              <p:par>
                                <p:cTn id="86" presetID="2" presetClass="entr" presetSubtype="8" fill="hold" grpId="0" nodeType="withEffect">
                                  <p:stCondLst>
                                    <p:cond delay="250"/>
                                  </p:stCondLst>
                                  <p:childTnLst>
                                    <p:set>
                                      <p:cBhvr>
                                        <p:cTn id="87" dur="1" fill="hold">
                                          <p:stCondLst>
                                            <p:cond delay="0"/>
                                          </p:stCondLst>
                                        </p:cTn>
                                        <p:tgtEl>
                                          <p:spTgt spid="11"/>
                                        </p:tgtEl>
                                        <p:attrNameLst>
                                          <p:attrName>style.visibility</p:attrName>
                                        </p:attrNameLst>
                                      </p:cBhvr>
                                      <p:to>
                                        <p:strVal val="visible"/>
                                      </p:to>
                                    </p:set>
                                    <p:anim calcmode="lin" valueType="num">
                                      <p:cBhvr additive="base">
                                        <p:cTn id="88" dur="500" fill="hold"/>
                                        <p:tgtEl>
                                          <p:spTgt spid="11"/>
                                        </p:tgtEl>
                                        <p:attrNameLst>
                                          <p:attrName>ppt_x</p:attrName>
                                        </p:attrNameLst>
                                      </p:cBhvr>
                                      <p:tavLst>
                                        <p:tav tm="0">
                                          <p:val>
                                            <p:strVal val="0-#ppt_w/2"/>
                                          </p:val>
                                        </p:tav>
                                        <p:tav tm="100000">
                                          <p:val>
                                            <p:strVal val="#ppt_x"/>
                                          </p:val>
                                        </p:tav>
                                      </p:tavLst>
                                    </p:anim>
                                    <p:anim calcmode="lin" valueType="num">
                                      <p:cBhvr additive="base">
                                        <p:cTn id="89" dur="500" fill="hold"/>
                                        <p:tgtEl>
                                          <p:spTgt spid="11"/>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250"/>
                                  </p:stCondLst>
                                  <p:childTnLst>
                                    <p:set>
                                      <p:cBhvr>
                                        <p:cTn id="91" dur="1" fill="hold">
                                          <p:stCondLst>
                                            <p:cond delay="0"/>
                                          </p:stCondLst>
                                        </p:cTn>
                                        <p:tgtEl>
                                          <p:spTgt spid="12"/>
                                        </p:tgtEl>
                                        <p:attrNameLst>
                                          <p:attrName>style.visibility</p:attrName>
                                        </p:attrNameLst>
                                      </p:cBhvr>
                                      <p:to>
                                        <p:strVal val="visible"/>
                                      </p:to>
                                    </p:set>
                                    <p:anim calcmode="lin" valueType="num">
                                      <p:cBhvr additive="base">
                                        <p:cTn id="92" dur="500" fill="hold"/>
                                        <p:tgtEl>
                                          <p:spTgt spid="12"/>
                                        </p:tgtEl>
                                        <p:attrNameLst>
                                          <p:attrName>ppt_x</p:attrName>
                                        </p:attrNameLst>
                                      </p:cBhvr>
                                      <p:tavLst>
                                        <p:tav tm="0">
                                          <p:val>
                                            <p:strVal val="0-#ppt_w/2"/>
                                          </p:val>
                                        </p:tav>
                                        <p:tav tm="100000">
                                          <p:val>
                                            <p:strVal val="#ppt_x"/>
                                          </p:val>
                                        </p:tav>
                                      </p:tavLst>
                                    </p:anim>
                                    <p:anim calcmode="lin" valueType="num">
                                      <p:cBhvr additive="base">
                                        <p:cTn id="9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15" grpId="0"/>
      <p:bldP spid="11" grpId="0" animBg="1"/>
      <p:bldP spid="12" grpId="0"/>
      <p:bldP spid="71" grpId="0" animBg="1"/>
      <p:bldP spid="71" grpId="1" animBg="1"/>
      <p:bldP spid="84" grpId="0" animBg="1"/>
      <p:bldP spid="84" grpId="1" animBg="1"/>
      <p:bldP spid="88" grpId="0" animBg="1"/>
      <p:bldP spid="88" grpId="1" animBg="1"/>
      <p:bldP spid="90" grpId="0" animBg="1"/>
      <p:bldP spid="90" grpId="1" animBg="1"/>
      <p:bldP spid="92" grpId="0" animBg="1"/>
      <p:bldP spid="92" grpId="1" animBg="1"/>
      <p:bldP spid="94" grpId="0" animBg="1"/>
      <p:bldP spid="94" grpId="1" animBg="1"/>
      <p:bldP spid="10"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263F1F6-E799-F01D-2249-DA77FA88055E}"/>
              </a:ext>
            </a:extLst>
          </p:cNvPr>
          <p:cNvSpPr/>
          <p:nvPr/>
        </p:nvSpPr>
        <p:spPr>
          <a:xfrm>
            <a:off x="105681" y="1099423"/>
            <a:ext cx="14630400" cy="14630400"/>
          </a:xfrm>
          <a:prstGeom prst="ellipse">
            <a:avLst/>
          </a:prstGeom>
          <a:solidFill>
            <a:schemeClr val="bg1">
              <a:lumMod val="85000"/>
              <a:alpha val="57000"/>
            </a:schemeClr>
          </a:solidFill>
          <a:ln>
            <a:noFill/>
          </a:ln>
          <a:effectLst>
            <a:outerShdw blurRad="254000" dist="1270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Oval 3">
            <a:extLst>
              <a:ext uri="{FF2B5EF4-FFF2-40B4-BE49-F238E27FC236}">
                <a16:creationId xmlns:a16="http://schemas.microsoft.com/office/drawing/2014/main" id="{25EB4BBF-7714-ED48-C95E-D66B6CFFF6E5}"/>
              </a:ext>
            </a:extLst>
          </p:cNvPr>
          <p:cNvSpPr/>
          <p:nvPr/>
        </p:nvSpPr>
        <p:spPr>
          <a:xfrm>
            <a:off x="821298" y="1759225"/>
            <a:ext cx="13716000" cy="13716000"/>
          </a:xfrm>
          <a:prstGeom prst="ellipse">
            <a:avLst/>
          </a:prstGeom>
          <a:solidFill>
            <a:srgbClr val="F8F9F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Oval 5">
            <a:extLst>
              <a:ext uri="{FF2B5EF4-FFF2-40B4-BE49-F238E27FC236}">
                <a16:creationId xmlns:a16="http://schemas.microsoft.com/office/drawing/2014/main" id="{D3CA67CB-1401-4900-A54C-49204584EDE4}"/>
              </a:ext>
            </a:extLst>
          </p:cNvPr>
          <p:cNvSpPr/>
          <p:nvPr/>
        </p:nvSpPr>
        <p:spPr>
          <a:xfrm>
            <a:off x="6621854" y="4725761"/>
            <a:ext cx="548640" cy="548640"/>
          </a:xfrm>
          <a:prstGeom prst="ellipse">
            <a:avLst/>
          </a:prstGeom>
          <a:gradFill flip="none" rotWithShape="1">
            <a:gsLst>
              <a:gs pos="3401">
                <a:schemeClr val="bg1"/>
              </a:gs>
              <a:gs pos="59000">
                <a:schemeClr val="bg2"/>
              </a:gs>
              <a:gs pos="100000">
                <a:srgbClr val="A1A5B9"/>
              </a:gs>
            </a:gsLst>
            <a:path path="circle">
              <a:fillToRect r="100000" b="100000"/>
            </a:path>
            <a:tileRect l="-100000" t="-100000"/>
          </a:gra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Oval 6">
            <a:extLst>
              <a:ext uri="{FF2B5EF4-FFF2-40B4-BE49-F238E27FC236}">
                <a16:creationId xmlns:a16="http://schemas.microsoft.com/office/drawing/2014/main" id="{D0C4EAD1-336A-D584-C599-B97E64A6B7CC}"/>
              </a:ext>
            </a:extLst>
          </p:cNvPr>
          <p:cNvSpPr/>
          <p:nvPr/>
        </p:nvSpPr>
        <p:spPr>
          <a:xfrm>
            <a:off x="7337471" y="4725761"/>
            <a:ext cx="548640" cy="548640"/>
          </a:xfrm>
          <a:prstGeom prst="ellipse">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A2242"/>
              </a:solidFill>
            </a:endParaRPr>
          </a:p>
        </p:txBody>
      </p:sp>
      <p:sp>
        <p:nvSpPr>
          <p:cNvPr id="8" name="Oval 7">
            <a:extLst>
              <a:ext uri="{FF2B5EF4-FFF2-40B4-BE49-F238E27FC236}">
                <a16:creationId xmlns:a16="http://schemas.microsoft.com/office/drawing/2014/main" id="{81C066C1-81AC-50E4-BCD0-DF939B688C2C}"/>
              </a:ext>
            </a:extLst>
          </p:cNvPr>
          <p:cNvSpPr/>
          <p:nvPr/>
        </p:nvSpPr>
        <p:spPr>
          <a:xfrm>
            <a:off x="8079253" y="4725761"/>
            <a:ext cx="548640" cy="548640"/>
          </a:xfrm>
          <a:prstGeom prst="ellipse">
            <a:avLst/>
          </a:prstGeom>
          <a:gradFill flip="none" rotWithShape="1">
            <a:gsLst>
              <a:gs pos="3401">
                <a:schemeClr val="bg1"/>
              </a:gs>
              <a:gs pos="59000">
                <a:schemeClr val="bg2"/>
              </a:gs>
              <a:gs pos="100000">
                <a:srgbClr val="A1A5B9"/>
              </a:gs>
            </a:gsLst>
            <a:path path="circle">
              <a:fillToRect r="100000" b="100000"/>
            </a:path>
            <a:tileRect l="-100000" t="-100000"/>
          </a:gra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0" name="TextBox 9">
            <a:extLst>
              <a:ext uri="{FF2B5EF4-FFF2-40B4-BE49-F238E27FC236}">
                <a16:creationId xmlns:a16="http://schemas.microsoft.com/office/drawing/2014/main" id="{E8F47EF3-FCD2-27AE-70FD-281905DB2878}"/>
              </a:ext>
            </a:extLst>
          </p:cNvPr>
          <p:cNvSpPr txBox="1"/>
          <p:nvPr/>
        </p:nvSpPr>
        <p:spPr>
          <a:xfrm>
            <a:off x="2981739" y="3101710"/>
            <a:ext cx="9210261" cy="1384995"/>
          </a:xfrm>
          <a:prstGeom prst="rect">
            <a:avLst/>
          </a:prstGeom>
          <a:noFill/>
        </p:spPr>
        <p:txBody>
          <a:bodyPr wrap="square" lIns="91440" tIns="45720" rIns="91440" bIns="45720" rtlCol="0" anchor="t">
            <a:spAutoFit/>
          </a:bodyPr>
          <a:lstStyle>
            <a:defPPr>
              <a:defRPr lang="en-US"/>
            </a:defPPr>
            <a:lvl1pPr algn="ctr">
              <a:defRPr sz="4000" b="1">
                <a:gradFill flip="none" rotWithShape="1">
                  <a:gsLst>
                    <a:gs pos="0">
                      <a:srgbClr val="A72CF8"/>
                    </a:gs>
                    <a:gs pos="100000">
                      <a:srgbClr val="4A20D4"/>
                    </a:gs>
                  </a:gsLst>
                  <a:path path="circle">
                    <a:fillToRect l="100000" t="100000"/>
                  </a:path>
                  <a:tileRect r="-100000" b="-100000"/>
                </a:gradFill>
                <a:latin typeface="#9Slide03 Bebas Neue Bold" panose="020B0606020202050201" pitchFamily="34" charset="0"/>
              </a:defRPr>
            </a:lvl1pPr>
          </a:lstStyle>
          <a:p>
            <a:r>
              <a:rPr lang="vi-VN" sz="4800" dirty="0">
                <a:solidFill>
                  <a:srgbClr val="000092"/>
                </a:solidFill>
                <a:latin typeface="#9Slide03 Saira SemiCondensed S" panose="00000706000000000000" pitchFamily="2" charset="0"/>
              </a:rPr>
              <a:t>CẢM ƠN CÔ </a:t>
            </a:r>
          </a:p>
          <a:p>
            <a:r>
              <a:rPr lang="vi-VN" sz="3600" dirty="0">
                <a:solidFill>
                  <a:srgbClr val="000092"/>
                </a:solidFill>
                <a:latin typeface="#9Slide03 Saira SemiCondensed S" panose="00000706000000000000" pitchFamily="2" charset="0"/>
              </a:rPr>
              <a:t>ĐÃ THEO DÕI PHẦN TRÌNH BÀY CỦA NHÓM</a:t>
            </a:r>
          </a:p>
        </p:txBody>
      </p:sp>
    </p:spTree>
    <p:extLst>
      <p:ext uri="{BB962C8B-B14F-4D97-AF65-F5344CB8AC3E}">
        <p14:creationId xmlns:p14="http://schemas.microsoft.com/office/powerpoint/2010/main" val="120629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bg1">
                <a:lumMod val="95000"/>
              </a:schemeClr>
            </a:gs>
            <a:gs pos="77000">
              <a:schemeClr val="bg1"/>
            </a:gs>
            <a:gs pos="100000">
              <a:srgbClr val="D9D9D9"/>
            </a:gs>
          </a:gsLst>
          <a:path path="circle">
            <a:fillToRect r="100000" b="100000"/>
          </a:path>
          <a:tileRect/>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C3FA02D-169B-D841-4F9C-963115A7BF46}"/>
              </a:ext>
            </a:extLst>
          </p:cNvPr>
          <p:cNvSpPr/>
          <p:nvPr/>
        </p:nvSpPr>
        <p:spPr>
          <a:xfrm>
            <a:off x="665406" y="1709826"/>
            <a:ext cx="10802118" cy="1663722"/>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21" name="Group 20">
            <a:extLst>
              <a:ext uri="{FF2B5EF4-FFF2-40B4-BE49-F238E27FC236}">
                <a16:creationId xmlns:a16="http://schemas.microsoft.com/office/drawing/2014/main" id="{5EFACB88-C439-FDB3-ADCA-005946637029}"/>
              </a:ext>
            </a:extLst>
          </p:cNvPr>
          <p:cNvGrpSpPr/>
          <p:nvPr/>
        </p:nvGrpSpPr>
        <p:grpSpPr>
          <a:xfrm>
            <a:off x="0" y="20152"/>
            <a:ext cx="1408758" cy="1408759"/>
            <a:chOff x="-604988" y="-51894"/>
            <a:chExt cx="1408758" cy="1408759"/>
          </a:xfrm>
        </p:grpSpPr>
        <p:sp>
          <p:nvSpPr>
            <p:cNvPr id="5" name="Freeform: Shape 4">
              <a:extLst>
                <a:ext uri="{FF2B5EF4-FFF2-40B4-BE49-F238E27FC236}">
                  <a16:creationId xmlns:a16="http://schemas.microsoft.com/office/drawing/2014/main" id="{51040621-C573-1FFA-C3A7-525E1C70CD0B}"/>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a:extLst>
                <a:ext uri="{FF2B5EF4-FFF2-40B4-BE49-F238E27FC236}">
                  <a16:creationId xmlns:a16="http://schemas.microsoft.com/office/drawing/2014/main" id="{A2A3B9E8-5999-5C02-7FFE-06F4489F644D}"/>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F787D176-CFBD-3130-A998-19734ECA0882}"/>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a:extLst>
                <a:ext uri="{FF2B5EF4-FFF2-40B4-BE49-F238E27FC236}">
                  <a16:creationId xmlns:a16="http://schemas.microsoft.com/office/drawing/2014/main" id="{8F4A60F9-4BED-AD98-DC15-D29C1AE46657}"/>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26" name="Freeform: Shape 25">
            <a:extLst>
              <a:ext uri="{FF2B5EF4-FFF2-40B4-BE49-F238E27FC236}">
                <a16:creationId xmlns:a16="http://schemas.microsoft.com/office/drawing/2014/main" id="{8DB5010F-38AB-34FE-F421-9D646B118B4D}"/>
              </a:ext>
            </a:extLst>
          </p:cNvPr>
          <p:cNvSpPr/>
          <p:nvPr/>
        </p:nvSpPr>
        <p:spPr>
          <a:xfrm rot="2758965">
            <a:off x="2608383" y="372947"/>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5" name="Freeform: Shape 24">
            <a:extLst>
              <a:ext uri="{FF2B5EF4-FFF2-40B4-BE49-F238E27FC236}">
                <a16:creationId xmlns:a16="http://schemas.microsoft.com/office/drawing/2014/main" id="{CF004AD7-791A-36E3-564A-C333FAF231E6}"/>
              </a:ext>
            </a:extLst>
          </p:cNvPr>
          <p:cNvSpPr/>
          <p:nvPr/>
        </p:nvSpPr>
        <p:spPr>
          <a:xfrm rot="2758965">
            <a:off x="2597197" y="368683"/>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4" name="Freeform: Shape 23">
            <a:extLst>
              <a:ext uri="{FF2B5EF4-FFF2-40B4-BE49-F238E27FC236}">
                <a16:creationId xmlns:a16="http://schemas.microsoft.com/office/drawing/2014/main" id="{EAAE06BC-A53F-1461-66FB-E9064ADC8137}"/>
              </a:ext>
            </a:extLst>
          </p:cNvPr>
          <p:cNvSpPr/>
          <p:nvPr/>
        </p:nvSpPr>
        <p:spPr>
          <a:xfrm rot="2758965">
            <a:off x="1500981" y="-1116041"/>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TextBox 14">
            <a:extLst>
              <a:ext uri="{FF2B5EF4-FFF2-40B4-BE49-F238E27FC236}">
                <a16:creationId xmlns:a16="http://schemas.microsoft.com/office/drawing/2014/main" id="{E925689E-4660-28A5-B240-F7FC33AF9B11}"/>
              </a:ext>
            </a:extLst>
          </p:cNvPr>
          <p:cNvSpPr txBox="1"/>
          <p:nvPr/>
        </p:nvSpPr>
        <p:spPr>
          <a:xfrm>
            <a:off x="1477927" y="347047"/>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TỔNG QUAN</a:t>
            </a:r>
            <a:endParaRPr lang="en-US" sz="4400" dirty="0">
              <a:solidFill>
                <a:schemeClr val="bg1"/>
              </a:solidFill>
              <a:latin typeface="#9Slide03 NettoOT" panose="02000500000000000000" pitchFamily="2" charset="0"/>
            </a:endParaRPr>
          </a:p>
        </p:txBody>
      </p:sp>
      <p:sp>
        <p:nvSpPr>
          <p:cNvPr id="28" name="TextBox 27">
            <a:extLst>
              <a:ext uri="{FF2B5EF4-FFF2-40B4-BE49-F238E27FC236}">
                <a16:creationId xmlns:a16="http://schemas.microsoft.com/office/drawing/2014/main" id="{33E417F0-EBDF-63C8-8B5D-FCAD76ECE424}"/>
              </a:ext>
            </a:extLst>
          </p:cNvPr>
          <p:cNvSpPr txBox="1"/>
          <p:nvPr/>
        </p:nvSpPr>
        <p:spPr>
          <a:xfrm>
            <a:off x="711614" y="1803888"/>
            <a:ext cx="10645857" cy="1569660"/>
          </a:xfrm>
          <a:prstGeom prst="rect">
            <a:avLst/>
          </a:prstGeom>
          <a:noFill/>
        </p:spPr>
        <p:txBody>
          <a:bodyPr wrap="square">
            <a:spAutoFit/>
          </a:bodyPr>
          <a:lstStyle/>
          <a:p>
            <a:r>
              <a:rPr lang="vi-VN" sz="3200">
                <a:solidFill>
                  <a:srgbClr val="131A43"/>
                </a:solidFill>
                <a:latin typeface="#9Slide03 NettoOT" panose="02000500000000000000" pitchFamily="2" charset="0"/>
              </a:rPr>
              <a:t>Mỗi từ trong không gian vector được gán một trọng số được tính bởi các phương pháp như TF, TF-IDF… Giá trị này đại diện cho mức độ quan trọng của từ đó trong văn bản. </a:t>
            </a:r>
            <a:endParaRPr lang="vi-VN" sz="3200" dirty="0" err="1">
              <a:solidFill>
                <a:srgbClr val="131A43"/>
              </a:solidFill>
              <a:latin typeface="#9Slide03 NettoOT" panose="02000500000000000000" pitchFamily="2" charset="0"/>
            </a:endParaRPr>
          </a:p>
        </p:txBody>
      </p:sp>
      <p:sp>
        <p:nvSpPr>
          <p:cNvPr id="2" name="TextBox 1">
            <a:extLst>
              <a:ext uri="{FF2B5EF4-FFF2-40B4-BE49-F238E27FC236}">
                <a16:creationId xmlns:a16="http://schemas.microsoft.com/office/drawing/2014/main" id="{629FE6DB-0EFF-1A43-4DDC-38D634D1BEDF}"/>
              </a:ext>
            </a:extLst>
          </p:cNvPr>
          <p:cNvSpPr txBox="1"/>
          <p:nvPr/>
        </p:nvSpPr>
        <p:spPr>
          <a:xfrm>
            <a:off x="296788" y="317711"/>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1</a:t>
            </a:r>
            <a:endParaRPr lang="en-US" sz="4400" b="1">
              <a:solidFill>
                <a:srgbClr val="131A43"/>
              </a:solidFill>
              <a:latin typeface="#9Slide03 NettoOT" panose="02000500000000000000" pitchFamily="2" charset="0"/>
            </a:endParaRPr>
          </a:p>
        </p:txBody>
      </p:sp>
      <p:sp>
        <p:nvSpPr>
          <p:cNvPr id="11" name="Rectangle: Rounded Corners 10">
            <a:extLst>
              <a:ext uri="{FF2B5EF4-FFF2-40B4-BE49-F238E27FC236}">
                <a16:creationId xmlns:a16="http://schemas.microsoft.com/office/drawing/2014/main" id="{306E567D-CEB1-D7E3-109C-9D2232906263}"/>
              </a:ext>
            </a:extLst>
          </p:cNvPr>
          <p:cNvSpPr/>
          <p:nvPr/>
        </p:nvSpPr>
        <p:spPr>
          <a:xfrm>
            <a:off x="711614" y="3995265"/>
            <a:ext cx="10802118" cy="1663722"/>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TextBox 11">
            <a:extLst>
              <a:ext uri="{FF2B5EF4-FFF2-40B4-BE49-F238E27FC236}">
                <a16:creationId xmlns:a16="http://schemas.microsoft.com/office/drawing/2014/main" id="{D649C2C3-AA6A-10B3-2571-D7B19228340B}"/>
              </a:ext>
            </a:extLst>
          </p:cNvPr>
          <p:cNvSpPr txBox="1"/>
          <p:nvPr/>
        </p:nvSpPr>
        <p:spPr>
          <a:xfrm>
            <a:off x="711614" y="4068747"/>
            <a:ext cx="10791772" cy="1569660"/>
          </a:xfrm>
          <a:prstGeom prst="rect">
            <a:avLst/>
          </a:prstGeom>
          <a:noFill/>
        </p:spPr>
        <p:txBody>
          <a:bodyPr wrap="square">
            <a:spAutoFit/>
          </a:bodyPr>
          <a:lstStyle/>
          <a:p>
            <a:r>
              <a:rPr lang="vi-VN" sz="3200">
                <a:solidFill>
                  <a:srgbClr val="131A43"/>
                </a:solidFill>
                <a:latin typeface="#9Slide03 NettoOT" panose="02000500000000000000" pitchFamily="2" charset="0"/>
              </a:rPr>
              <a:t>Khi truy vấn, câu truy vấn cũng sẽ được biểu diễn như 1 vector. Các văn bản được sắp xếp theo điểm số được tính dựa trên khoảng cách hoặc độ tương đồng giữa vector truy vấn và vector văn bản.</a:t>
            </a:r>
            <a:endParaRPr lang="vi-VN" sz="3200" dirty="0">
              <a:solidFill>
                <a:srgbClr val="131A43"/>
              </a:solidFill>
              <a:latin typeface="#9Slide03 NettoOT" panose="02000500000000000000" pitchFamily="2" charset="0"/>
            </a:endParaRPr>
          </a:p>
        </p:txBody>
      </p:sp>
      <p:cxnSp>
        <p:nvCxnSpPr>
          <p:cNvPr id="47" name="Connector: Elbow 46">
            <a:extLst>
              <a:ext uri="{FF2B5EF4-FFF2-40B4-BE49-F238E27FC236}">
                <a16:creationId xmlns:a16="http://schemas.microsoft.com/office/drawing/2014/main" id="{9F534A18-1442-33F5-A468-30C138F4EFDE}"/>
              </a:ext>
            </a:extLst>
          </p:cNvPr>
          <p:cNvCxnSpPr>
            <a:cxnSpLocks/>
          </p:cNvCxnSpPr>
          <p:nvPr/>
        </p:nvCxnSpPr>
        <p:spPr>
          <a:xfrm flipV="1">
            <a:off x="10151241" y="6098412"/>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0422973-1191-628D-6D55-B2E29C91FBF9}"/>
              </a:ext>
            </a:extLst>
          </p:cNvPr>
          <p:cNvGrpSpPr/>
          <p:nvPr/>
        </p:nvGrpSpPr>
        <p:grpSpPr>
          <a:xfrm>
            <a:off x="11657852" y="6416644"/>
            <a:ext cx="753449" cy="753449"/>
            <a:chOff x="-604988" y="-51894"/>
            <a:chExt cx="1408758" cy="1408759"/>
          </a:xfrm>
        </p:grpSpPr>
        <p:sp>
          <p:nvSpPr>
            <p:cNvPr id="59" name="Freeform: Shape 58">
              <a:extLst>
                <a:ext uri="{FF2B5EF4-FFF2-40B4-BE49-F238E27FC236}">
                  <a16:creationId xmlns:a16="http://schemas.microsoft.com/office/drawing/2014/main" id="{E5C591A0-2974-83AC-D9B2-E77CA90272C0}"/>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0" name="Freeform: Shape 59">
              <a:extLst>
                <a:ext uri="{FF2B5EF4-FFF2-40B4-BE49-F238E27FC236}">
                  <a16:creationId xmlns:a16="http://schemas.microsoft.com/office/drawing/2014/main" id="{FE37C362-56A6-06EF-A3BD-46C706B4C430}"/>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1" name="Freeform: Shape 60">
              <a:extLst>
                <a:ext uri="{FF2B5EF4-FFF2-40B4-BE49-F238E27FC236}">
                  <a16:creationId xmlns:a16="http://schemas.microsoft.com/office/drawing/2014/main" id="{F164DB69-9C3F-DCFA-EDE0-B63EECC5430F}"/>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2" name="Freeform: Shape 61">
              <a:extLst>
                <a:ext uri="{FF2B5EF4-FFF2-40B4-BE49-F238E27FC236}">
                  <a16:creationId xmlns:a16="http://schemas.microsoft.com/office/drawing/2014/main" id="{252CDEF9-F9CF-0CCB-323F-179FDC7FDE20}"/>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71" name="Oval 70">
            <a:extLst>
              <a:ext uri="{FF2B5EF4-FFF2-40B4-BE49-F238E27FC236}">
                <a16:creationId xmlns:a16="http://schemas.microsoft.com/office/drawing/2014/main" id="{CBC9BED3-4C8B-F343-9ABA-AEB728C4DFAA}"/>
              </a:ext>
            </a:extLst>
          </p:cNvPr>
          <p:cNvSpPr/>
          <p:nvPr/>
        </p:nvSpPr>
        <p:spPr>
          <a:xfrm>
            <a:off x="10099812" y="6376148"/>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3" name="Connector: Elbow 82">
            <a:extLst>
              <a:ext uri="{FF2B5EF4-FFF2-40B4-BE49-F238E27FC236}">
                <a16:creationId xmlns:a16="http://schemas.microsoft.com/office/drawing/2014/main" id="{123F7E24-7392-CA77-4A41-7AF948994FCA}"/>
              </a:ext>
            </a:extLst>
          </p:cNvPr>
          <p:cNvCxnSpPr>
            <a:cxnSpLocks/>
          </p:cNvCxnSpPr>
          <p:nvPr/>
        </p:nvCxnSpPr>
        <p:spPr>
          <a:xfrm flipV="1">
            <a:off x="10412222" y="59990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D9E95F8C-F8B5-4E75-2BEB-F57EB1CA8A66}"/>
              </a:ext>
            </a:extLst>
          </p:cNvPr>
          <p:cNvSpPr/>
          <p:nvPr/>
        </p:nvSpPr>
        <p:spPr>
          <a:xfrm>
            <a:off x="10360793" y="62767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7" name="Connector: Elbow 86">
            <a:extLst>
              <a:ext uri="{FF2B5EF4-FFF2-40B4-BE49-F238E27FC236}">
                <a16:creationId xmlns:a16="http://schemas.microsoft.com/office/drawing/2014/main" id="{CB6B5D4C-34BC-6075-1B84-3BAAB1C7EF2A}"/>
              </a:ext>
            </a:extLst>
          </p:cNvPr>
          <p:cNvCxnSpPr>
            <a:cxnSpLocks/>
          </p:cNvCxnSpPr>
          <p:nvPr/>
        </p:nvCxnSpPr>
        <p:spPr>
          <a:xfrm flipV="1">
            <a:off x="10564622" y="6151446"/>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0B2C4FCF-46A7-5C6C-9A8A-95719995848D}"/>
              </a:ext>
            </a:extLst>
          </p:cNvPr>
          <p:cNvSpPr/>
          <p:nvPr/>
        </p:nvSpPr>
        <p:spPr>
          <a:xfrm>
            <a:off x="10513193" y="6429182"/>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Connector: Elbow 88">
            <a:extLst>
              <a:ext uri="{FF2B5EF4-FFF2-40B4-BE49-F238E27FC236}">
                <a16:creationId xmlns:a16="http://schemas.microsoft.com/office/drawing/2014/main" id="{731C9466-30F5-2647-BAEC-E02777E6870D}"/>
              </a:ext>
            </a:extLst>
          </p:cNvPr>
          <p:cNvCxnSpPr>
            <a:cxnSpLocks/>
          </p:cNvCxnSpPr>
          <p:nvPr/>
        </p:nvCxnSpPr>
        <p:spPr>
          <a:xfrm flipV="1">
            <a:off x="9998841" y="6368801"/>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4A337D3-7D59-B481-DBFD-0BF876AE9BE8}"/>
              </a:ext>
            </a:extLst>
          </p:cNvPr>
          <p:cNvSpPr/>
          <p:nvPr/>
        </p:nvSpPr>
        <p:spPr>
          <a:xfrm>
            <a:off x="9947412" y="6646537"/>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Connector: Elbow 90">
            <a:extLst>
              <a:ext uri="{FF2B5EF4-FFF2-40B4-BE49-F238E27FC236}">
                <a16:creationId xmlns:a16="http://schemas.microsoft.com/office/drawing/2014/main" id="{CB39BA9A-1D6F-7773-35C8-45788F52A307}"/>
              </a:ext>
            </a:extLst>
          </p:cNvPr>
          <p:cNvCxnSpPr>
            <a:cxnSpLocks/>
          </p:cNvCxnSpPr>
          <p:nvPr/>
        </p:nvCxnSpPr>
        <p:spPr>
          <a:xfrm flipV="1">
            <a:off x="10259822" y="62694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5586920D-7FEC-0A7A-B3C9-5D8921CE34DC}"/>
              </a:ext>
            </a:extLst>
          </p:cNvPr>
          <p:cNvSpPr/>
          <p:nvPr/>
        </p:nvSpPr>
        <p:spPr>
          <a:xfrm>
            <a:off x="10208393" y="65471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Connector: Elbow 92">
            <a:extLst>
              <a:ext uri="{FF2B5EF4-FFF2-40B4-BE49-F238E27FC236}">
                <a16:creationId xmlns:a16="http://schemas.microsoft.com/office/drawing/2014/main" id="{4D69E22A-B2BA-C3EA-2823-44E1E85356CB}"/>
              </a:ext>
            </a:extLst>
          </p:cNvPr>
          <p:cNvCxnSpPr>
            <a:cxnSpLocks/>
          </p:cNvCxnSpPr>
          <p:nvPr/>
        </p:nvCxnSpPr>
        <p:spPr>
          <a:xfrm flipV="1">
            <a:off x="10412222" y="6421835"/>
            <a:ext cx="2412460" cy="323423"/>
          </a:xfrm>
          <a:prstGeom prst="bentConnector3">
            <a:avLst>
              <a:gd name="adj1" fmla="val 50000"/>
            </a:avLst>
          </a:prstGeom>
          <a:ln w="19050">
            <a:solidFill>
              <a:srgbClr val="000092">
                <a:alpha val="69804"/>
              </a:srgbClr>
            </a:solidFill>
          </a:ln>
          <a:effectLst>
            <a:glow rad="63500">
              <a:schemeClr val="bg1">
                <a:lumMod val="8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A2BA735D-EAA9-8CC3-A356-31C7EE0B64C7}"/>
              </a:ext>
            </a:extLst>
          </p:cNvPr>
          <p:cNvSpPr/>
          <p:nvPr/>
        </p:nvSpPr>
        <p:spPr>
          <a:xfrm>
            <a:off x="10360793" y="6699571"/>
            <a:ext cx="80993" cy="80993"/>
          </a:xfrm>
          <a:prstGeom prst="ellipse">
            <a:avLst/>
          </a:prstGeom>
          <a:solidFill>
            <a:srgbClr val="1111CA"/>
          </a:solidFill>
          <a:ln w="19050">
            <a:no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2C0571A5-03E0-5642-76A2-C20FCA57234D}"/>
              </a:ext>
            </a:extLst>
          </p:cNvPr>
          <p:cNvSpPr/>
          <p:nvPr/>
        </p:nvSpPr>
        <p:spPr>
          <a:xfrm flipH="1">
            <a:off x="483792" y="4000457"/>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3" name="Rectangle 2">
            <a:extLst>
              <a:ext uri="{FF2B5EF4-FFF2-40B4-BE49-F238E27FC236}">
                <a16:creationId xmlns:a16="http://schemas.microsoft.com/office/drawing/2014/main" id="{CE1C30FC-E56E-B33E-002F-7FDFCDEAF606}"/>
              </a:ext>
            </a:extLst>
          </p:cNvPr>
          <p:cNvSpPr/>
          <p:nvPr/>
        </p:nvSpPr>
        <p:spPr>
          <a:xfrm flipH="1">
            <a:off x="483792" y="1709340"/>
            <a:ext cx="50677" cy="166420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Tree>
    <p:extLst>
      <p:ext uri="{BB962C8B-B14F-4D97-AF65-F5344CB8AC3E}">
        <p14:creationId xmlns:p14="http://schemas.microsoft.com/office/powerpoint/2010/main" val="59771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21"/>
                                        </p:tgtEl>
                                        <p:attrNameLst>
                                          <p:attrName>r</p:attrName>
                                        </p:attrNameLst>
                                      </p:cBhvr>
                                    </p:animRot>
                                  </p:childTnLst>
                                </p:cTn>
                              </p:par>
                              <p:par>
                                <p:cTn id="10" presetID="8" presetClass="emph" presetSubtype="0" repeatCount="indefinite" fill="hold" nodeType="withEffect">
                                  <p:stCondLst>
                                    <p:cond delay="0"/>
                                  </p:stCondLst>
                                  <p:childTnLst>
                                    <p:animRot by="21600000">
                                      <p:cBhvr>
                                        <p:cTn id="11" dur="1750" fill="hold"/>
                                        <p:tgtEl>
                                          <p:spTgt spid="58"/>
                                        </p:tgtEl>
                                        <p:attrNameLst>
                                          <p:attrName>r</p:attrName>
                                        </p:attrNameLst>
                                      </p:cBhvr>
                                    </p:animRot>
                                  </p:childTnLst>
                                </p:cTn>
                              </p:par>
                              <p:par>
                                <p:cTn id="12" presetID="22" presetClass="entr" presetSubtype="2"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right)">
                                      <p:cBhvr>
                                        <p:cTn id="14" dur="750"/>
                                        <p:tgtEl>
                                          <p:spTgt spid="47"/>
                                        </p:tgtEl>
                                      </p:cBhvr>
                                    </p:animEffect>
                                  </p:childTnLst>
                                </p:cTn>
                              </p:par>
                              <p:par>
                                <p:cTn id="15" presetID="10" presetClass="entr" presetSubtype="0" repeatCount="5000" fill="hold" grpId="1"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250"/>
                                        <p:tgtEl>
                                          <p:spTgt spid="71"/>
                                        </p:tgtEl>
                                      </p:cBhvr>
                                    </p:animEffect>
                                  </p:childTnLst>
                                </p:cTn>
                              </p:par>
                              <p:par>
                                <p:cTn id="18" presetID="0" presetClass="path" presetSubtype="0" accel="50000" decel="50000" fill="hold" grpId="0" nodeType="withEffect">
                                  <p:stCondLst>
                                    <p:cond delay="0"/>
                                  </p:stCondLst>
                                  <p:childTnLst>
                                    <p:animMotion origin="layout" path="M 0.18542 -0.04769 L 0.18542 -0.04769 L 0.16589 -0.04491 C 0.16497 -0.04491 0.16419 -0.04422 0.16328 -0.04398 C 0.16081 -0.04375 0.15833 -0.04352 0.15586 -0.04329 C 0.14961 -0.05209 0.15443 -0.04653 0.1388 -0.04861 L 0.13177 -0.04931 L 0.12578 -0.04861 C 0.12422 -0.04815 0.12253 -0.04792 0.12083 -0.04769 C 0.1 -0.04491 0.11159 -0.04699 0.10078 -0.04491 C 0.10052 -0.04398 0.1 -0.04329 0.09987 -0.04236 C 0.09844 -0.03611 0.0987 -0.03334 0.09831 -0.02639 C 0.09818 -0.02385 0.09805 -0.02153 0.09779 -0.01922 C 0.0974 -0.01343 0.09896 -0.00556 0.09635 -0.00232 L 0.09336 0.00139 L 0.04232 -0.00232 C 0.04141 -0.00232 0.04063 -0.00139 0.03984 -0.00139 C 0.03594 -0.00162 0.02826 -0.00324 0.02826 -0.00324 L 0.01133 -0.00232 C 0.00977 -0.00209 0.00833 -0.00162 0.00677 -0.00139 C 0.0043 -0.00093 0.00182 -0.0007 -0.00065 -0.00047 C -0.00273 0.00069 -0.00169 0.00046 -0.00365 0.00046 " pathEditMode="relative" ptsTypes="AAAAAAAAAAAAAAAAAAAAAA">
                                      <p:cBhvr>
                                        <p:cTn id="19" dur="750" fill="hold"/>
                                        <p:tgtEl>
                                          <p:spTgt spid="71"/>
                                        </p:tgtEl>
                                        <p:attrNameLst>
                                          <p:attrName>ppt_x</p:attrName>
                                          <p:attrName>ppt_y</p:attrName>
                                        </p:attrNameLst>
                                      </p:cBhvr>
                                    </p:animMotion>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right)">
                                      <p:cBhvr>
                                        <p:cTn id="25" dur="750"/>
                                        <p:tgtEl>
                                          <p:spTgt spid="83"/>
                                        </p:tgtEl>
                                      </p:cBhvr>
                                    </p:animEffect>
                                  </p:childTnLst>
                                </p:cTn>
                              </p:par>
                              <p:par>
                                <p:cTn id="26" presetID="10" presetClass="entr" presetSubtype="0" repeatCount="5000" fill="hold" grpId="1"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250"/>
                                        <p:tgtEl>
                                          <p:spTgt spid="84"/>
                                        </p:tgtEl>
                                      </p:cBhvr>
                                    </p:animEffect>
                                  </p:childTnLst>
                                </p:cTn>
                              </p:par>
                              <p:par>
                                <p:cTn id="29" presetID="0" presetClass="path" presetSubtype="0" accel="50000" decel="50000" fill="hold" grpId="0" nodeType="withEffect">
                                  <p:stCondLst>
                                    <p:cond delay="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0" dur="750" fill="hold"/>
                                        <p:tgtEl>
                                          <p:spTgt spid="84"/>
                                        </p:tgtEl>
                                        <p:attrNameLst>
                                          <p:attrName>ppt_x</p:attrName>
                                          <p:attrName>ppt_y</p:attrName>
                                        </p:attrNameLst>
                                      </p:cBhvr>
                                      <p:rCtr x="-9453" y="2361"/>
                                    </p:animMotion>
                                  </p:childTnLst>
                                </p:cTn>
                              </p:par>
                              <p:par>
                                <p:cTn id="31" presetID="22" presetClass="entr" presetSubtype="2" fill="hold" nodeType="withEffect">
                                  <p:stCondLst>
                                    <p:cond delay="500"/>
                                  </p:stCondLst>
                                  <p:childTnLst>
                                    <p:set>
                                      <p:cBhvr>
                                        <p:cTn id="32" dur="1" fill="hold">
                                          <p:stCondLst>
                                            <p:cond delay="0"/>
                                          </p:stCondLst>
                                        </p:cTn>
                                        <p:tgtEl>
                                          <p:spTgt spid="87"/>
                                        </p:tgtEl>
                                        <p:attrNameLst>
                                          <p:attrName>style.visibility</p:attrName>
                                        </p:attrNameLst>
                                      </p:cBhvr>
                                      <p:to>
                                        <p:strVal val="visible"/>
                                      </p:to>
                                    </p:set>
                                    <p:animEffect transition="in" filter="wipe(right)">
                                      <p:cBhvr>
                                        <p:cTn id="33" dur="750"/>
                                        <p:tgtEl>
                                          <p:spTgt spid="87"/>
                                        </p:tgtEl>
                                      </p:cBhvr>
                                    </p:animEffect>
                                  </p:childTnLst>
                                </p:cTn>
                              </p:par>
                              <p:par>
                                <p:cTn id="34" presetID="10" presetClass="entr" presetSubtype="0" repeatCount="5000" fill="hold" grpId="1" nodeType="withEffect">
                                  <p:stCondLst>
                                    <p:cond delay="50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50"/>
                                        <p:tgtEl>
                                          <p:spTgt spid="88"/>
                                        </p:tgtEl>
                                      </p:cBhvr>
                                    </p:animEffect>
                                  </p:childTnLst>
                                </p:cTn>
                              </p:par>
                              <p:par>
                                <p:cTn id="37" presetID="0" presetClass="path" presetSubtype="0" accel="50000" decel="50000" fill="hold" grpId="0" nodeType="withEffect">
                                  <p:stCondLst>
                                    <p:cond delay="500"/>
                                  </p:stCondLst>
                                  <p:childTnLst>
                                    <p:animMotion origin="layout" path="M 0.18542 -0.04768 L 0.18542 -0.04745 L 0.16589 -0.0449 C 0.16498 -0.0449 0.1642 -0.04421 0.16329 -0.04398 C 0.16081 -0.04375 0.15834 -0.04351 0.15586 -0.04328 C 0.14961 -0.05208 0.15443 -0.04652 0.13881 -0.04861 L 0.13178 -0.0493 L 0.12579 -0.04861 C 0.12422 -0.04814 0.12253 -0.04791 0.12084 -0.04768 C 0.10001 -0.0449 0.11159 -0.04699 0.10079 -0.0449 C 0.10053 -0.04398 0.10001 -0.04328 0.09987 -0.04236 C 0.09843 -0.03611 0.0987 -0.03333 0.0983 -0.02638 C 0.09818 -0.02384 0.09805 -0.02152 0.09779 -0.01921 C 0.0974 -0.01342 0.09896 -0.00555 0.09635 -0.00231 L 0.09335 0.00139 L 0.04232 -0.00231 C 0.04141 -0.00231 0.04063 -0.00138 0.03985 -0.00138 C 0.03594 -0.00162 0.02826 -0.00324 0.02826 -0.003 L 0.01133 -0.00231 C 0.00977 -0.00208 0.00833 -0.00162 0.00678 -0.00138 C 0.0043 -0.00092 0.00183 -0.00069 -0.00065 -0.00046 C -0.00273 0.0007 -0.0017 0.00047 -0.00365 0.00047 " pathEditMode="relative" rAng="0" ptsTypes="AAAAAAAAAAAAAAAAAAAAAA">
                                      <p:cBhvr>
                                        <p:cTn id="38" dur="750" fill="hold"/>
                                        <p:tgtEl>
                                          <p:spTgt spid="88"/>
                                        </p:tgtEl>
                                        <p:attrNameLst>
                                          <p:attrName>ppt_x</p:attrName>
                                          <p:attrName>ppt_y</p:attrName>
                                        </p:attrNameLst>
                                      </p:cBhvr>
                                      <p:rCtr x="-9453" y="2361"/>
                                    </p:animMotion>
                                  </p:childTnLst>
                                </p:cTn>
                              </p:par>
                              <p:par>
                                <p:cTn id="39" presetID="22" presetClass="entr" presetSubtype="2" fill="hold" nodeType="withEffect">
                                  <p:stCondLst>
                                    <p:cond delay="25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750"/>
                                        <p:tgtEl>
                                          <p:spTgt spid="89"/>
                                        </p:tgtEl>
                                      </p:cBhvr>
                                    </p:animEffect>
                                  </p:childTnLst>
                                </p:cTn>
                              </p:par>
                              <p:par>
                                <p:cTn id="42" presetID="10" presetClass="entr" presetSubtype="0" repeatCount="5000" fill="hold" grpId="1" nodeType="withEffect">
                                  <p:stCondLst>
                                    <p:cond delay="25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250"/>
                                        <p:tgtEl>
                                          <p:spTgt spid="90"/>
                                        </p:tgtEl>
                                      </p:cBhvr>
                                    </p:animEffect>
                                  </p:childTnLst>
                                </p:cTn>
                              </p:par>
                              <p:par>
                                <p:cTn id="45" presetID="0" presetClass="path" presetSubtype="0" accel="50000" decel="50000" fill="hold" grpId="0" nodeType="withEffect">
                                  <p:stCondLst>
                                    <p:cond delay="250"/>
                                  </p:stCondLst>
                                  <p:childTnLst>
                                    <p:animMotion origin="layout" path="M 0.18542 -0.04769 L 0.18542 -0.04745 L 0.16589 -0.04491 C 0.16497 -0.04491 0.16419 -0.04421 0.16328 -0.04398 C 0.16081 -0.04375 0.15833 -0.04352 0.15586 -0.04329 C 0.14961 -0.05208 0.15443 -0.04653 0.1388 -0.04861 L 0.13177 -0.04931 L 0.12578 -0.04861 C 0.12422 -0.04815 0.12253 -0.04792 0.12083 -0.04769 C 0.1 -0.04491 0.11159 -0.04699 0.10078 -0.04491 C 0.10052 -0.04398 0.1 -0.04329 0.09987 -0.04236 C 0.09844 -0.03611 0.0987 -0.03333 0.09831 -0.02639 C 0.09818 -0.02384 0.09805 -0.02153 0.09779 -0.01921 C 0.0974 -0.01343 0.09896 -0.00556 0.09635 -0.00231 L 0.09336 0.00139 L 0.04232 -0.00231 C 0.04141 -0.00231 0.04063 -0.00139 0.03984 -0.00139 C 0.03594 -0.00162 0.02826 -0.00324 0.02826 -0.00301 L 0.01133 -0.00231 C 0.00977 -0.00208 0.00833 -0.00162 0.00677 -0.00139 C 0.0043 -0.00093 0.00182 -0.00069 -0.00065 -0.00046 C -0.00273 0.00069 -0.00169 0.00046 -0.00365 0.00046 " pathEditMode="relative" rAng="0" ptsTypes="AAAAAAAAAAAAAAAAAAAAAA">
                                      <p:cBhvr>
                                        <p:cTn id="46" dur="750" fill="hold"/>
                                        <p:tgtEl>
                                          <p:spTgt spid="90"/>
                                        </p:tgtEl>
                                        <p:attrNameLst>
                                          <p:attrName>ppt_x</p:attrName>
                                          <p:attrName>ppt_y</p:attrName>
                                        </p:attrNameLst>
                                      </p:cBhvr>
                                      <p:rCtr x="-9453" y="2361"/>
                                    </p:animMotion>
                                  </p:childTnLst>
                                </p:cTn>
                              </p:par>
                              <p:par>
                                <p:cTn id="47" presetID="22" presetClass="entr" presetSubtype="2" fill="hold" nodeType="withEffect">
                                  <p:stCondLst>
                                    <p:cond delay="750"/>
                                  </p:stCondLst>
                                  <p:childTnLst>
                                    <p:set>
                                      <p:cBhvr>
                                        <p:cTn id="48" dur="1" fill="hold">
                                          <p:stCondLst>
                                            <p:cond delay="0"/>
                                          </p:stCondLst>
                                        </p:cTn>
                                        <p:tgtEl>
                                          <p:spTgt spid="91"/>
                                        </p:tgtEl>
                                        <p:attrNameLst>
                                          <p:attrName>style.visibility</p:attrName>
                                        </p:attrNameLst>
                                      </p:cBhvr>
                                      <p:to>
                                        <p:strVal val="visible"/>
                                      </p:to>
                                    </p:set>
                                    <p:animEffect transition="in" filter="wipe(right)">
                                      <p:cBhvr>
                                        <p:cTn id="49" dur="750"/>
                                        <p:tgtEl>
                                          <p:spTgt spid="91"/>
                                        </p:tgtEl>
                                      </p:cBhvr>
                                    </p:animEffect>
                                  </p:childTnLst>
                                </p:cTn>
                              </p:par>
                              <p:par>
                                <p:cTn id="50" presetID="10" presetClass="entr" presetSubtype="0" repeatCount="5000" fill="hold" grpId="1" nodeType="withEffect">
                                  <p:stCondLst>
                                    <p:cond delay="75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250"/>
                                        <p:tgtEl>
                                          <p:spTgt spid="92"/>
                                        </p:tgtEl>
                                      </p:cBhvr>
                                    </p:animEffect>
                                  </p:childTnLst>
                                </p:cTn>
                              </p:par>
                              <p:par>
                                <p:cTn id="53" presetID="0" presetClass="path" presetSubtype="0" accel="50000" decel="50000" fill="hold" grpId="0" nodeType="withEffect">
                                  <p:stCondLst>
                                    <p:cond delay="750"/>
                                  </p:stCondLst>
                                  <p:childTnLst>
                                    <p:animMotion origin="layout" path="M 0.18542 -0.04769 L 0.18542 -0.04746 L 0.16589 -0.04491 C 0.16498 -0.04491 0.1642 -0.04422 0.16329 -0.04398 C 0.16081 -0.04375 0.15834 -0.04352 0.15586 -0.04329 C 0.14961 -0.05209 0.15443 -0.04653 0.13881 -0.04861 L 0.13178 -0.04931 L 0.12579 -0.04861 C 0.12422 -0.04815 0.12253 -0.04792 0.12084 -0.04769 C 0.10001 -0.04491 0.11159 -0.04699 0.10079 -0.04491 C 0.10053 -0.04398 0.10001 -0.04329 0.09987 -0.04236 C 0.09844 -0.03611 0.0987 -0.03334 0.09831 -0.02639 C 0.09818 -0.02385 0.09805 -0.02153 0.09779 -0.01922 C 0.0974 -0.01343 0.09896 -0.00556 0.09636 -0.00232 L 0.09336 0.00139 L 0.04232 -0.00232 C 0.04141 -0.00232 0.04063 -0.00139 0.03985 -0.00139 C 0.03594 -0.00162 0.02826 -0.00324 0.02826 -0.00301 L 0.01133 -0.00232 C 0.00977 -0.00209 0.00834 -0.00162 0.00678 -0.00139 C 0.0043 -0.00093 0.00183 -0.0007 -0.00065 -0.00047 C -0.00273 0.00069 -0.00169 0.00046 -0.00364 0.00046 " pathEditMode="relative" rAng="0" ptsTypes="AAAAAAAAAAAAAAAAAAAAAA">
                                      <p:cBhvr>
                                        <p:cTn id="54" dur="750" fill="hold"/>
                                        <p:tgtEl>
                                          <p:spTgt spid="92"/>
                                        </p:tgtEl>
                                        <p:attrNameLst>
                                          <p:attrName>ppt_x</p:attrName>
                                          <p:attrName>ppt_y</p:attrName>
                                        </p:attrNameLst>
                                      </p:cBhvr>
                                      <p:rCtr x="-9453" y="2361"/>
                                    </p:animMotion>
                                  </p:childTnLst>
                                </p:cTn>
                              </p:par>
                              <p:par>
                                <p:cTn id="55" presetID="22" presetClass="entr" presetSubtype="2"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right)">
                                      <p:cBhvr>
                                        <p:cTn id="57" dur="750"/>
                                        <p:tgtEl>
                                          <p:spTgt spid="93"/>
                                        </p:tgtEl>
                                      </p:cBhvr>
                                    </p:animEffect>
                                  </p:childTnLst>
                                </p:cTn>
                              </p:par>
                              <p:par>
                                <p:cTn id="58" presetID="10" presetClass="entr" presetSubtype="0" repeatCount="5000" fill="hold" grpId="1" nodeType="with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250"/>
                                        <p:tgtEl>
                                          <p:spTgt spid="94"/>
                                        </p:tgtEl>
                                      </p:cBhvr>
                                    </p:animEffect>
                                  </p:childTnLst>
                                </p:cTn>
                              </p:par>
                              <p:par>
                                <p:cTn id="61" presetID="0" presetClass="path" presetSubtype="0" accel="50000" decel="50000" fill="hold" grpId="0" nodeType="withEffect">
                                  <p:stCondLst>
                                    <p:cond delay="0"/>
                                  </p:stCondLst>
                                  <p:childTnLst>
                                    <p:animMotion origin="layout" path="M 0.18542 -0.04769 L 0.18542 -0.04745 L 0.16589 -0.04491 C 0.16498 -0.04491 0.1642 -0.04421 0.16329 -0.04398 C 0.16081 -0.04375 0.15834 -0.04352 0.15586 -0.04329 C 0.14961 -0.05208 0.15443 -0.04653 0.13881 -0.04861 L 0.13178 -0.04931 L 0.12579 -0.04861 C 0.12422 -0.04815 0.12253 -0.04792 0.12084 -0.04769 C 0.10001 -0.04491 0.11159 -0.04699 0.10079 -0.04491 C 0.10053 -0.04398 0.10001 -0.04329 0.09987 -0.04236 C 0.09843 -0.03611 0.0987 -0.03333 0.0983 -0.02639 C 0.09818 -0.02384 0.09805 -0.02153 0.09779 -0.01921 C 0.0974 -0.01343 0.09896 -0.00556 0.09635 -0.00232 L 0.09335 0.00139 L 0.04232 -0.00232 C 0.04141 -0.00232 0.04063 -0.00139 0.03985 -0.00139 C 0.03594 -0.00162 0.02826 -0.00324 0.02826 -0.00301 L 0.01133 -0.00232 C 0.00977 -0.00208 0.00833 -0.00162 0.00678 -0.00139 C 0.0043 -0.00093 0.00183 -0.0007 -0.00065 -0.00046 C -0.00273 0.00069 -0.0017 0.00046 -0.00365 0.00046 " pathEditMode="relative" rAng="0" ptsTypes="AAAAAAAAAAAAAAAAAAAAAA">
                                      <p:cBhvr>
                                        <p:cTn id="62" dur="750" fill="hold"/>
                                        <p:tgtEl>
                                          <p:spTgt spid="94"/>
                                        </p:tgtEl>
                                        <p:attrNameLst>
                                          <p:attrName>ppt_x</p:attrName>
                                          <p:attrName>ppt_y</p:attrName>
                                        </p:attrNameLst>
                                      </p:cBhvr>
                                      <p:rCtr x="-9453" y="2361"/>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50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2" presetClass="entr" presetSubtype="1"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up)">
                                      <p:cBhvr>
                                        <p:cTn id="71" dur="500"/>
                                        <p:tgtEl>
                                          <p:spTgt spid="3"/>
                                        </p:tgtEl>
                                      </p:cBhvr>
                                    </p:animEffect>
                                  </p:childTnLst>
                                </p:cTn>
                              </p:par>
                              <p:par>
                                <p:cTn id="72" presetID="2" presetClass="entr" presetSubtype="8" fill="hold" grpId="0" nodeType="withEffect">
                                  <p:stCondLst>
                                    <p:cond delay="25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0-#ppt_w/2"/>
                                          </p:val>
                                        </p:tav>
                                        <p:tav tm="100000">
                                          <p:val>
                                            <p:strVal val="#ppt_x"/>
                                          </p:val>
                                        </p:tav>
                                      </p:tavLst>
                                    </p:anim>
                                    <p:anim calcmode="lin" valueType="num">
                                      <p:cBhvr additive="base">
                                        <p:cTn id="7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up)">
                                      <p:cBhvr>
                                        <p:cTn id="80" dur="500"/>
                                        <p:tgtEl>
                                          <p:spTgt spid="10"/>
                                        </p:tgtEl>
                                      </p:cBhvr>
                                    </p:animEffect>
                                  </p:childTnLst>
                                </p:cTn>
                              </p:par>
                              <p:par>
                                <p:cTn id="81" presetID="2" presetClass="entr" presetSubtype="8" fill="hold" grpId="0" nodeType="withEffect">
                                  <p:stCondLst>
                                    <p:cond delay="25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0-#ppt_w/2"/>
                                          </p:val>
                                        </p:tav>
                                        <p:tav tm="100000">
                                          <p:val>
                                            <p:strVal val="#ppt_x"/>
                                          </p:val>
                                        </p:tav>
                                      </p:tavLst>
                                    </p:anim>
                                    <p:anim calcmode="lin" valueType="num">
                                      <p:cBhvr additive="base">
                                        <p:cTn id="84" dur="500" fill="hold"/>
                                        <p:tgtEl>
                                          <p:spTgt spid="11"/>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25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0-#ppt_w/2"/>
                                          </p:val>
                                        </p:tav>
                                        <p:tav tm="100000">
                                          <p:val>
                                            <p:strVal val="#ppt_x"/>
                                          </p:val>
                                        </p:tav>
                                      </p:tavLst>
                                    </p:anim>
                                    <p:anim calcmode="lin" valueType="num">
                                      <p:cBhvr additive="base">
                                        <p:cTn id="8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15" grpId="0"/>
      <p:bldP spid="11" grpId="0" animBg="1"/>
      <p:bldP spid="12" grpId="0"/>
      <p:bldP spid="71" grpId="0" animBg="1"/>
      <p:bldP spid="71" grpId="1" animBg="1"/>
      <p:bldP spid="84" grpId="0" animBg="1"/>
      <p:bldP spid="84" grpId="1" animBg="1"/>
      <p:bldP spid="88" grpId="0" animBg="1"/>
      <p:bldP spid="88" grpId="1" animBg="1"/>
      <p:bldP spid="90" grpId="0" animBg="1"/>
      <p:bldP spid="90" grpId="1" animBg="1"/>
      <p:bldP spid="92" grpId="0" animBg="1"/>
      <p:bldP spid="92" grpId="1" animBg="1"/>
      <p:bldP spid="94" grpId="0" animBg="1"/>
      <p:bldP spid="94" grpId="1" animBg="1"/>
      <p:bldP spid="10"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3D8C67A0-4F9F-8CCA-AF78-99DE73D76385}"/>
              </a:ext>
            </a:extLst>
          </p:cNvPr>
          <p:cNvSpPr/>
          <p:nvPr/>
        </p:nvSpPr>
        <p:spPr>
          <a:xfrm>
            <a:off x="271182" y="2130357"/>
            <a:ext cx="6815415" cy="4711205"/>
          </a:xfrm>
          <a:prstGeom prst="roundRect">
            <a:avLst>
              <a:gd name="adj" fmla="val 0"/>
            </a:avLst>
          </a:prstGeom>
          <a:solidFill>
            <a:srgbClr val="F8F9FA"/>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grpSp>
        <p:nvGrpSpPr>
          <p:cNvPr id="13" name="Group 12">
            <a:extLst>
              <a:ext uri="{FF2B5EF4-FFF2-40B4-BE49-F238E27FC236}">
                <a16:creationId xmlns:a16="http://schemas.microsoft.com/office/drawing/2014/main" id="{D8CCA823-3330-DAD6-3752-69EBAED6BEE3}"/>
              </a:ext>
            </a:extLst>
          </p:cNvPr>
          <p:cNvGrpSpPr/>
          <p:nvPr/>
        </p:nvGrpSpPr>
        <p:grpSpPr>
          <a:xfrm>
            <a:off x="-8131" y="-101845"/>
            <a:ext cx="1408758" cy="1408759"/>
            <a:chOff x="-604988" y="-51894"/>
            <a:chExt cx="1408758" cy="1408759"/>
          </a:xfrm>
        </p:grpSpPr>
        <p:sp>
          <p:nvSpPr>
            <p:cNvPr id="14" name="Freeform: Shape 13">
              <a:extLst>
                <a:ext uri="{FF2B5EF4-FFF2-40B4-BE49-F238E27FC236}">
                  <a16:creationId xmlns:a16="http://schemas.microsoft.com/office/drawing/2014/main" id="{7D726921-69AE-E377-D844-37FDA2B85A29}"/>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a:extLst>
                <a:ext uri="{FF2B5EF4-FFF2-40B4-BE49-F238E27FC236}">
                  <a16:creationId xmlns:a16="http://schemas.microsoft.com/office/drawing/2014/main" id="{11ECABDF-A6BD-3AF4-7733-BC56E2836E17}"/>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a:extLst>
                <a:ext uri="{FF2B5EF4-FFF2-40B4-BE49-F238E27FC236}">
                  <a16:creationId xmlns:a16="http://schemas.microsoft.com/office/drawing/2014/main" id="{35432431-F38E-99E8-AE41-198694FD33E8}"/>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a:extLst>
                <a:ext uri="{FF2B5EF4-FFF2-40B4-BE49-F238E27FC236}">
                  <a16:creationId xmlns:a16="http://schemas.microsoft.com/office/drawing/2014/main" id="{C67ECA77-E356-4BC6-4FD6-E454DB0D6D0B}"/>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a:extLst>
              <a:ext uri="{FF2B5EF4-FFF2-40B4-BE49-F238E27FC236}">
                <a16:creationId xmlns:a16="http://schemas.microsoft.com/office/drawing/2014/main" id="{D91E77BC-90C6-BE70-988C-65FDFF76E573}"/>
              </a:ext>
            </a:extLst>
          </p:cNvPr>
          <p:cNvSpPr/>
          <p:nvPr/>
        </p:nvSpPr>
        <p:spPr>
          <a:xfrm rot="2758965">
            <a:off x="2600252" y="250950"/>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a:extLst>
              <a:ext uri="{FF2B5EF4-FFF2-40B4-BE49-F238E27FC236}">
                <a16:creationId xmlns:a16="http://schemas.microsoft.com/office/drawing/2014/main" id="{B88D4775-3095-5E19-393E-B25618D2A196}"/>
              </a:ext>
            </a:extLst>
          </p:cNvPr>
          <p:cNvSpPr/>
          <p:nvPr/>
        </p:nvSpPr>
        <p:spPr>
          <a:xfrm rot="2758965">
            <a:off x="2589066" y="246686"/>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0" name="Freeform: Shape 19">
            <a:extLst>
              <a:ext uri="{FF2B5EF4-FFF2-40B4-BE49-F238E27FC236}">
                <a16:creationId xmlns:a16="http://schemas.microsoft.com/office/drawing/2014/main" id="{2D98224A-ECA7-F107-4E9D-83432B5BF3C7}"/>
              </a:ext>
            </a:extLst>
          </p:cNvPr>
          <p:cNvSpPr/>
          <p:nvPr/>
        </p:nvSpPr>
        <p:spPr>
          <a:xfrm rot="2758965">
            <a:off x="1492850" y="-1222798"/>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21" name="TextBox 20">
            <a:extLst>
              <a:ext uri="{FF2B5EF4-FFF2-40B4-BE49-F238E27FC236}">
                <a16:creationId xmlns:a16="http://schemas.microsoft.com/office/drawing/2014/main" id="{65C851D5-9B81-E500-74C5-28B4FCA4DB7C}"/>
              </a:ext>
            </a:extLst>
          </p:cNvPr>
          <p:cNvSpPr txBox="1"/>
          <p:nvPr/>
        </p:nvSpPr>
        <p:spPr>
          <a:xfrm>
            <a:off x="1496910" y="240016"/>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THUẬT TOÁN</a:t>
            </a:r>
            <a:endParaRPr lang="en-US" sz="4400" dirty="0">
              <a:solidFill>
                <a:schemeClr val="bg1"/>
              </a:solidFill>
              <a:latin typeface="#9Slide03 NettoOT" panose="02000500000000000000" pitchFamily="2" charset="0"/>
            </a:endParaRPr>
          </a:p>
        </p:txBody>
      </p:sp>
      <p:sp>
        <p:nvSpPr>
          <p:cNvPr id="22" name="Rectangle 21">
            <a:extLst>
              <a:ext uri="{FF2B5EF4-FFF2-40B4-BE49-F238E27FC236}">
                <a16:creationId xmlns:a16="http://schemas.microsoft.com/office/drawing/2014/main" id="{72D18FCD-F5BD-C54B-FEC4-D6997FB930C1}"/>
              </a:ext>
            </a:extLst>
          </p:cNvPr>
          <p:cNvSpPr/>
          <p:nvPr/>
        </p:nvSpPr>
        <p:spPr>
          <a:xfrm>
            <a:off x="70070" y="2102616"/>
            <a:ext cx="71438" cy="4447688"/>
          </a:xfrm>
          <a:prstGeom prst="rect">
            <a:avLst/>
          </a:pr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25" name="TextBox 24">
            <a:extLst>
              <a:ext uri="{FF2B5EF4-FFF2-40B4-BE49-F238E27FC236}">
                <a16:creationId xmlns:a16="http://schemas.microsoft.com/office/drawing/2014/main" id="{FE4EA2A1-9D58-6010-AD5E-37ECAC727D70}"/>
              </a:ext>
            </a:extLst>
          </p:cNvPr>
          <p:cNvSpPr txBox="1"/>
          <p:nvPr/>
        </p:nvSpPr>
        <p:spPr>
          <a:xfrm>
            <a:off x="319137" y="178689"/>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2</a:t>
            </a:r>
            <a:endParaRPr lang="en-US" sz="4400" b="1">
              <a:solidFill>
                <a:srgbClr val="131A43"/>
              </a:solidFill>
              <a:latin typeface="#9Slide03 NettoOT" panose="02000500000000000000" pitchFamily="2" charset="0"/>
            </a:endParaRPr>
          </a:p>
        </p:txBody>
      </p:sp>
      <p:sp>
        <p:nvSpPr>
          <p:cNvPr id="52" name="TextBox 51">
            <a:extLst>
              <a:ext uri="{FF2B5EF4-FFF2-40B4-BE49-F238E27FC236}">
                <a16:creationId xmlns:a16="http://schemas.microsoft.com/office/drawing/2014/main" id="{9BBB5586-B6DB-A308-99C6-799BFCD385D3}"/>
              </a:ext>
            </a:extLst>
          </p:cNvPr>
          <p:cNvSpPr txBox="1"/>
          <p:nvPr/>
        </p:nvSpPr>
        <p:spPr>
          <a:xfrm>
            <a:off x="241789" y="1167724"/>
            <a:ext cx="11762486" cy="1077218"/>
          </a:xfrm>
          <a:prstGeom prst="rect">
            <a:avLst/>
          </a:prstGeom>
          <a:noFill/>
        </p:spPr>
        <p:txBody>
          <a:bodyPr wrap="square">
            <a:spAutoFit/>
          </a:bodyPr>
          <a:lstStyle/>
          <a:p>
            <a:r>
              <a:rPr lang="vi-VN" sz="3200">
                <a:solidFill>
                  <a:srgbClr val="131A43"/>
                </a:solidFill>
                <a:latin typeface="#9Slide03 NettoOT" panose="02000500000000000000" pitchFamily="2" charset="0"/>
              </a:rPr>
              <a:t>Biểu diễn tập văn bản theo mô hình không gian vector dưới ma trận trọng số Từ/Tài liệu </a:t>
            </a:r>
            <a:endParaRPr lang="vi-VN" sz="3200" dirty="0" err="1">
              <a:solidFill>
                <a:srgbClr val="131A43"/>
              </a:solidFill>
              <a:latin typeface="#9Slide03 NettoOT" panose="02000500000000000000" pitchFamily="2" charset="0"/>
            </a:endParaRPr>
          </a:p>
        </p:txBody>
      </p:sp>
      <p:graphicFrame>
        <p:nvGraphicFramePr>
          <p:cNvPr id="92" name="Table 22">
            <a:extLst>
              <a:ext uri="{FF2B5EF4-FFF2-40B4-BE49-F238E27FC236}">
                <a16:creationId xmlns:a16="http://schemas.microsoft.com/office/drawing/2014/main" id="{F9F1C9E0-2F51-CEBE-7A5D-2B2836F85FDB}"/>
              </a:ext>
            </a:extLst>
          </p:cNvPr>
          <p:cNvGraphicFramePr>
            <a:graphicFrameLocks noGrp="1"/>
          </p:cNvGraphicFramePr>
          <p:nvPr>
            <p:extLst>
              <p:ext uri="{D42A27DB-BD31-4B8C-83A1-F6EECF244321}">
                <p14:modId xmlns:p14="http://schemas.microsoft.com/office/powerpoint/2010/main" val="2162913461"/>
              </p:ext>
            </p:extLst>
          </p:nvPr>
        </p:nvGraphicFramePr>
        <p:xfrm>
          <a:off x="8557961" y="3943000"/>
          <a:ext cx="2734188" cy="1463040"/>
        </p:xfrm>
        <a:graphic>
          <a:graphicData uri="http://schemas.openxmlformats.org/drawingml/2006/table">
            <a:tbl>
              <a:tblPr firstRow="1" bandRow="1">
                <a:tableStyleId>{5940675A-B579-460E-94D1-54222C63F5DA}</a:tableStyleId>
              </a:tblPr>
              <a:tblGrid>
                <a:gridCol w="455698">
                  <a:extLst>
                    <a:ext uri="{9D8B030D-6E8A-4147-A177-3AD203B41FA5}">
                      <a16:colId xmlns:a16="http://schemas.microsoft.com/office/drawing/2014/main" val="1818959175"/>
                    </a:ext>
                  </a:extLst>
                </a:gridCol>
                <a:gridCol w="455698">
                  <a:extLst>
                    <a:ext uri="{9D8B030D-6E8A-4147-A177-3AD203B41FA5}">
                      <a16:colId xmlns:a16="http://schemas.microsoft.com/office/drawing/2014/main" val="3685798317"/>
                    </a:ext>
                  </a:extLst>
                </a:gridCol>
                <a:gridCol w="455698">
                  <a:extLst>
                    <a:ext uri="{9D8B030D-6E8A-4147-A177-3AD203B41FA5}">
                      <a16:colId xmlns:a16="http://schemas.microsoft.com/office/drawing/2014/main" val="933980270"/>
                    </a:ext>
                  </a:extLst>
                </a:gridCol>
                <a:gridCol w="455698">
                  <a:extLst>
                    <a:ext uri="{9D8B030D-6E8A-4147-A177-3AD203B41FA5}">
                      <a16:colId xmlns:a16="http://schemas.microsoft.com/office/drawing/2014/main" val="3134581399"/>
                    </a:ext>
                  </a:extLst>
                </a:gridCol>
                <a:gridCol w="455698">
                  <a:extLst>
                    <a:ext uri="{9D8B030D-6E8A-4147-A177-3AD203B41FA5}">
                      <a16:colId xmlns:a16="http://schemas.microsoft.com/office/drawing/2014/main" val="1170292098"/>
                    </a:ext>
                  </a:extLst>
                </a:gridCol>
                <a:gridCol w="455698">
                  <a:extLst>
                    <a:ext uri="{9D8B030D-6E8A-4147-A177-3AD203B41FA5}">
                      <a16:colId xmlns:a16="http://schemas.microsoft.com/office/drawing/2014/main" val="3045953756"/>
                    </a:ext>
                  </a:extLst>
                </a:gridCol>
              </a:tblGrid>
              <a:tr h="269305">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extLst>
                  <a:ext uri="{0D108BD9-81ED-4DB2-BD59-A6C34878D82A}">
                    <a16:rowId xmlns:a16="http://schemas.microsoft.com/office/drawing/2014/main" val="4181630955"/>
                  </a:ext>
                </a:extLst>
              </a:tr>
              <a:tr h="269305">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dirty="0">
                        <a:solidFill>
                          <a:srgbClr val="3333CC"/>
                        </a:solidFill>
                      </a:endParaRPr>
                    </a:p>
                  </a:txBody>
                  <a:tcPr/>
                </a:tc>
                <a:extLst>
                  <a:ext uri="{0D108BD9-81ED-4DB2-BD59-A6C34878D82A}">
                    <a16:rowId xmlns:a16="http://schemas.microsoft.com/office/drawing/2014/main" val="719974727"/>
                  </a:ext>
                </a:extLst>
              </a:tr>
              <a:tr h="269305">
                <a:tc>
                  <a:txBody>
                    <a:bodyPr/>
                    <a:lstStyle/>
                    <a:p>
                      <a:endParaRPr lang="en-US" dirty="0">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extLst>
                  <a:ext uri="{0D108BD9-81ED-4DB2-BD59-A6C34878D82A}">
                    <a16:rowId xmlns:a16="http://schemas.microsoft.com/office/drawing/2014/main" val="2124142571"/>
                  </a:ext>
                </a:extLst>
              </a:tr>
              <a:tr h="269305">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a:solidFill>
                          <a:srgbClr val="3333CC"/>
                        </a:solidFill>
                      </a:endParaRPr>
                    </a:p>
                  </a:txBody>
                  <a:tcPr/>
                </a:tc>
                <a:tc>
                  <a:txBody>
                    <a:bodyPr/>
                    <a:lstStyle/>
                    <a:p>
                      <a:endParaRPr lang="en-US" dirty="0">
                        <a:solidFill>
                          <a:srgbClr val="3333CC"/>
                        </a:solidFill>
                      </a:endParaRPr>
                    </a:p>
                  </a:txBody>
                  <a:tcPr/>
                </a:tc>
                <a:tc>
                  <a:txBody>
                    <a:bodyPr/>
                    <a:lstStyle/>
                    <a:p>
                      <a:endParaRPr lang="en-US">
                        <a:solidFill>
                          <a:srgbClr val="3333CC"/>
                        </a:solidFill>
                      </a:endParaRPr>
                    </a:p>
                  </a:txBody>
                  <a:tcPr/>
                </a:tc>
                <a:tc>
                  <a:txBody>
                    <a:bodyPr/>
                    <a:lstStyle/>
                    <a:p>
                      <a:endParaRPr lang="en-US" dirty="0">
                        <a:solidFill>
                          <a:srgbClr val="3333CC"/>
                        </a:solidFill>
                      </a:endParaRPr>
                    </a:p>
                  </a:txBody>
                  <a:tcPr/>
                </a:tc>
                <a:extLst>
                  <a:ext uri="{0D108BD9-81ED-4DB2-BD59-A6C34878D82A}">
                    <a16:rowId xmlns:a16="http://schemas.microsoft.com/office/drawing/2014/main" val="3230313107"/>
                  </a:ext>
                </a:extLst>
              </a:tr>
            </a:tbl>
          </a:graphicData>
        </a:graphic>
      </p:graphicFrame>
      <p:sp>
        <p:nvSpPr>
          <p:cNvPr id="93" name="TextBox 92">
            <a:extLst>
              <a:ext uri="{FF2B5EF4-FFF2-40B4-BE49-F238E27FC236}">
                <a16:creationId xmlns:a16="http://schemas.microsoft.com/office/drawing/2014/main" id="{7BDBB09A-DB88-4325-1DE0-457A09AA2CBF}"/>
              </a:ext>
            </a:extLst>
          </p:cNvPr>
          <p:cNvSpPr txBox="1"/>
          <p:nvPr/>
        </p:nvSpPr>
        <p:spPr>
          <a:xfrm>
            <a:off x="7856715" y="3915829"/>
            <a:ext cx="791488" cy="1892826"/>
          </a:xfrm>
          <a:prstGeom prst="rect">
            <a:avLst/>
          </a:prstGeom>
          <a:noFill/>
        </p:spPr>
        <p:txBody>
          <a:bodyPr wrap="square" rtlCol="0">
            <a:spAutoFit/>
          </a:bodyPr>
          <a:lstStyle/>
          <a:p>
            <a:r>
              <a:rPr lang="en-US" dirty="0">
                <a:latin typeface="#9Slide03 NettoOT" panose="02000500000000000000" pitchFamily="2" charset="0"/>
              </a:rPr>
              <a:t>doc 1</a:t>
            </a:r>
          </a:p>
          <a:p>
            <a:pPr>
              <a:lnSpc>
                <a:spcPct val="150000"/>
              </a:lnSpc>
            </a:pPr>
            <a:r>
              <a:rPr lang="en-US" dirty="0">
                <a:latin typeface="#9Slide03 NettoOT" panose="02000500000000000000" pitchFamily="2" charset="0"/>
              </a:rPr>
              <a:t>doc 2</a:t>
            </a:r>
          </a:p>
          <a:p>
            <a:pPr>
              <a:lnSpc>
                <a:spcPct val="150000"/>
              </a:lnSpc>
            </a:pPr>
            <a:r>
              <a:rPr lang="en-US" dirty="0">
                <a:latin typeface="#9Slide03 NettoOT" panose="02000500000000000000" pitchFamily="2" charset="0"/>
              </a:rPr>
              <a:t>…</a:t>
            </a:r>
          </a:p>
          <a:p>
            <a:pPr>
              <a:lnSpc>
                <a:spcPct val="150000"/>
              </a:lnSpc>
            </a:pPr>
            <a:r>
              <a:rPr lang="en-US" dirty="0">
                <a:latin typeface="#9Slide03 NettoOT" panose="02000500000000000000" pitchFamily="2" charset="0"/>
              </a:rPr>
              <a:t>doc N</a:t>
            </a:r>
          </a:p>
          <a:p>
            <a:endParaRPr lang="en-US" dirty="0">
              <a:latin typeface="#9Slide03 NettoOT" panose="02000500000000000000" pitchFamily="2" charset="0"/>
            </a:endParaRPr>
          </a:p>
        </p:txBody>
      </p:sp>
      <p:sp>
        <p:nvSpPr>
          <p:cNvPr id="94" name="TextBox 93">
            <a:extLst>
              <a:ext uri="{FF2B5EF4-FFF2-40B4-BE49-F238E27FC236}">
                <a16:creationId xmlns:a16="http://schemas.microsoft.com/office/drawing/2014/main" id="{6E2ECF24-D3BC-038E-2867-2C048705B00C}"/>
              </a:ext>
            </a:extLst>
          </p:cNvPr>
          <p:cNvSpPr txBox="1"/>
          <p:nvPr/>
        </p:nvSpPr>
        <p:spPr>
          <a:xfrm>
            <a:off x="8557960" y="3546497"/>
            <a:ext cx="2734188" cy="369332"/>
          </a:xfrm>
          <a:prstGeom prst="rect">
            <a:avLst/>
          </a:prstGeom>
          <a:noFill/>
        </p:spPr>
        <p:txBody>
          <a:bodyPr wrap="square" rtlCol="0">
            <a:spAutoFit/>
          </a:bodyPr>
          <a:lstStyle/>
          <a:p>
            <a:r>
              <a:rPr lang="en-US">
                <a:latin typeface="#9Slide03 NettoOT" panose="02000500000000000000" pitchFamily="2" charset="0"/>
              </a:rPr>
              <a:t>t</a:t>
            </a:r>
            <a:r>
              <a:rPr lang="en-US" baseline="-25000">
                <a:latin typeface="#9Slide03 NettoOT" panose="02000500000000000000" pitchFamily="2" charset="0"/>
              </a:rPr>
              <a:t>1</a:t>
            </a:r>
            <a:r>
              <a:rPr lang="en-US">
                <a:latin typeface="#9Slide03 NettoOT" panose="02000500000000000000" pitchFamily="2" charset="0"/>
              </a:rPr>
              <a:t>     t</a:t>
            </a:r>
            <a:r>
              <a:rPr lang="en-US" baseline="-25000">
                <a:latin typeface="#9Slide03 NettoOT" panose="02000500000000000000" pitchFamily="2" charset="0"/>
              </a:rPr>
              <a:t>2       </a:t>
            </a:r>
            <a:r>
              <a:rPr lang="en-US">
                <a:latin typeface="#9Slide03 NettoOT" panose="02000500000000000000" pitchFamily="2" charset="0"/>
              </a:rPr>
              <a:t> </a:t>
            </a:r>
            <a:r>
              <a:rPr lang="vi-VN">
                <a:latin typeface="#9Slide03 NettoOT" panose="02000500000000000000" pitchFamily="2" charset="0"/>
              </a:rPr>
              <a:t>... </a:t>
            </a:r>
            <a:r>
              <a:rPr lang="en-US">
                <a:latin typeface="#9Slide03 NettoOT" panose="02000500000000000000" pitchFamily="2" charset="0"/>
              </a:rPr>
              <a:t>                       </a:t>
            </a:r>
            <a:r>
              <a:rPr lang="en-US" dirty="0" err="1">
                <a:latin typeface="#9Slide03 NettoOT" panose="02000500000000000000" pitchFamily="2" charset="0"/>
              </a:rPr>
              <a:t>t</a:t>
            </a:r>
            <a:r>
              <a:rPr lang="en-US" baseline="-25000" dirty="0" err="1">
                <a:latin typeface="#9Slide03 NettoOT" panose="02000500000000000000" pitchFamily="2" charset="0"/>
              </a:rPr>
              <a:t>n</a:t>
            </a:r>
            <a:endParaRPr lang="en-US" dirty="0">
              <a:latin typeface="#9Slide03 NettoOT" panose="02000500000000000000" pitchFamily="2"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E65E4262-5C24-6EB0-CB3D-0194E0A9CA08}"/>
                  </a:ext>
                </a:extLst>
              </p:cNvPr>
              <p:cNvSpPr txBox="1"/>
              <p:nvPr/>
            </p:nvSpPr>
            <p:spPr>
              <a:xfrm>
                <a:off x="7216271" y="2207305"/>
                <a:ext cx="4975730" cy="1015663"/>
              </a:xfrm>
              <a:prstGeom prst="rect">
                <a:avLst/>
              </a:prstGeom>
              <a:noFill/>
            </p:spPr>
            <p:txBody>
              <a:bodyPr wrap="square" rtlCol="0">
                <a:spAutoFit/>
              </a:bodyPr>
              <a:lstStyle/>
              <a:p>
                <a:r>
                  <a:rPr lang="en-US" sz="2000" dirty="0">
                    <a:solidFill>
                      <a:srgbClr val="000092"/>
                    </a:solidFill>
                    <a:latin typeface="#9Slide03 NettoOT" panose="02000500000000000000" pitchFamily="2" charset="0"/>
                  </a:rPr>
                  <a:t>Số </a:t>
                </a:r>
                <a:r>
                  <a:rPr lang="en-US" sz="2000" dirty="0" err="1">
                    <a:solidFill>
                      <a:srgbClr val="000092"/>
                    </a:solidFill>
                    <a:latin typeface="#9Slide03 NettoOT" panose="02000500000000000000" pitchFamily="2" charset="0"/>
                  </a:rPr>
                  <a:t>chiều</a:t>
                </a:r>
                <a:r>
                  <a:rPr lang="en-US" sz="2000" dirty="0">
                    <a:solidFill>
                      <a:srgbClr val="000092"/>
                    </a:solidFill>
                    <a:latin typeface="#9Slide03 NettoOT" panose="02000500000000000000" pitchFamily="2" charset="0"/>
                  </a:rPr>
                  <a:t> </a:t>
                </a:r>
                <a:r>
                  <a:rPr lang="en-US" sz="2000" dirty="0" err="1">
                    <a:solidFill>
                      <a:srgbClr val="000092"/>
                    </a:solidFill>
                    <a:latin typeface="#9Slide03 NettoOT" panose="02000500000000000000" pitchFamily="2" charset="0"/>
                  </a:rPr>
                  <a:t>của</a:t>
                </a:r>
                <a:r>
                  <a:rPr lang="en-US" sz="2000" dirty="0">
                    <a:solidFill>
                      <a:srgbClr val="000092"/>
                    </a:solidFill>
                    <a:latin typeface="#9Slide03 NettoOT" panose="02000500000000000000" pitchFamily="2" charset="0"/>
                  </a:rPr>
                  <a:t> </a:t>
                </a:r>
                <a:r>
                  <a:rPr lang="en-US" sz="2000" dirty="0" err="1">
                    <a:solidFill>
                      <a:srgbClr val="000092"/>
                    </a:solidFill>
                    <a:latin typeface="#9Slide03 NettoOT" panose="02000500000000000000" pitchFamily="2" charset="0"/>
                  </a:rPr>
                  <a:t>mỗi</a:t>
                </a:r>
                <a:r>
                  <a:rPr lang="en-US" sz="2000" dirty="0">
                    <a:solidFill>
                      <a:srgbClr val="000092"/>
                    </a:solidFill>
                    <a:latin typeface="#9Slide03 NettoOT" panose="02000500000000000000" pitchFamily="2" charset="0"/>
                  </a:rPr>
                  <a:t> </a:t>
                </a:r>
                <a:r>
                  <a:rPr lang="en-US" sz="2000">
                    <a:solidFill>
                      <a:srgbClr val="000092"/>
                    </a:solidFill>
                    <a:latin typeface="#9Slide03 NettoOT" panose="02000500000000000000" pitchFamily="2" charset="0"/>
                  </a:rPr>
                  <a:t>vector = </a:t>
                </a:r>
                <a:r>
                  <a:rPr lang="en-US" sz="2000" dirty="0" err="1">
                    <a:solidFill>
                      <a:srgbClr val="000092"/>
                    </a:solidFill>
                    <a:latin typeface="#9Slide03 NettoOT" panose="02000500000000000000" pitchFamily="2" charset="0"/>
                  </a:rPr>
                  <a:t>Số</a:t>
                </a:r>
                <a:r>
                  <a:rPr lang="en-US" sz="2000" dirty="0">
                    <a:solidFill>
                      <a:srgbClr val="000092"/>
                    </a:solidFill>
                    <a:latin typeface="#9Slide03 NettoOT" panose="02000500000000000000" pitchFamily="2" charset="0"/>
                  </a:rPr>
                  <a:t> </a:t>
                </a:r>
                <a:r>
                  <a:rPr lang="en-US" sz="2000" dirty="0" err="1">
                    <a:solidFill>
                      <a:srgbClr val="000092"/>
                    </a:solidFill>
                    <a:latin typeface="#9Slide03 NettoOT" panose="02000500000000000000" pitchFamily="2" charset="0"/>
                  </a:rPr>
                  <a:t>lượng</a:t>
                </a:r>
                <a:r>
                  <a:rPr lang="en-US" sz="2000" dirty="0">
                    <a:solidFill>
                      <a:srgbClr val="000092"/>
                    </a:solidFill>
                    <a:latin typeface="#9Slide03 NettoOT" panose="02000500000000000000" pitchFamily="2" charset="0"/>
                  </a:rPr>
                  <a:t> </a:t>
                </a:r>
                <a:r>
                  <a:rPr lang="en-US" sz="2000" dirty="0" err="1">
                    <a:solidFill>
                      <a:srgbClr val="000092"/>
                    </a:solidFill>
                    <a:latin typeface="#9Slide03 NettoOT" panose="02000500000000000000" pitchFamily="2" charset="0"/>
                  </a:rPr>
                  <a:t>từ</a:t>
                </a:r>
                <a:r>
                  <a:rPr lang="en-US" sz="2000" dirty="0">
                    <a:solidFill>
                      <a:srgbClr val="000092"/>
                    </a:solidFill>
                    <a:latin typeface="#9Slide03 NettoOT" panose="02000500000000000000" pitchFamily="2" charset="0"/>
                  </a:rPr>
                  <a:t> </a:t>
                </a:r>
                <a:r>
                  <a:rPr lang="en-US" sz="2000" dirty="0" err="1">
                    <a:solidFill>
                      <a:srgbClr val="000092"/>
                    </a:solidFill>
                    <a:latin typeface="#9Slide03 NettoOT" panose="02000500000000000000" pitchFamily="2" charset="0"/>
                  </a:rPr>
                  <a:t>vựng</a:t>
                </a:r>
                <a:r>
                  <a:rPr lang="en-US" sz="2000" dirty="0">
                    <a:solidFill>
                      <a:srgbClr val="000092"/>
                    </a:solidFill>
                    <a:latin typeface="#9Slide03 NettoOT" panose="02000500000000000000" pitchFamily="2" charset="0"/>
                  </a:rPr>
                  <a:t> = n</a:t>
                </a:r>
              </a:p>
              <a:p>
                <a:endParaRPr lang="en-US" sz="2000" dirty="0">
                  <a:solidFill>
                    <a:srgbClr val="000092"/>
                  </a:solidFill>
                  <a:latin typeface="#9Slide03 NettoOT" panose="02000500000000000000" pitchFamily="2" charset="0"/>
                </a:endParaRPr>
              </a:p>
              <a:p>
                <a:r>
                  <a:rPr lang="en-US" sz="2000" dirty="0" err="1">
                    <a:solidFill>
                      <a:srgbClr val="000092"/>
                    </a:solidFill>
                    <a:latin typeface="#9Slide03 NettoOT" panose="02000500000000000000" pitchFamily="2" charset="0"/>
                  </a:rPr>
                  <a:t>Tập</a:t>
                </a:r>
                <a:r>
                  <a:rPr lang="en-US" sz="2000" dirty="0">
                    <a:solidFill>
                      <a:srgbClr val="000092"/>
                    </a:solidFill>
                    <a:latin typeface="#9Slide03 NettoOT" panose="02000500000000000000" pitchFamily="2" charset="0"/>
                  </a:rPr>
                  <a:t> </a:t>
                </a:r>
                <a:r>
                  <a:rPr lang="en-US" sz="2000" dirty="0" err="1">
                    <a:solidFill>
                      <a:srgbClr val="000092"/>
                    </a:solidFill>
                    <a:latin typeface="#9Slide03 NettoOT" panose="02000500000000000000" pitchFamily="2" charset="0"/>
                  </a:rPr>
                  <a:t>các</a:t>
                </a:r>
                <a:r>
                  <a:rPr lang="en-US" sz="2000" dirty="0">
                    <a:solidFill>
                      <a:srgbClr val="000092"/>
                    </a:solidFill>
                    <a:latin typeface="#9Slide03 NettoOT" panose="02000500000000000000" pitchFamily="2" charset="0"/>
                  </a:rPr>
                  <a:t> vector n </a:t>
                </a:r>
                <a:r>
                  <a:rPr lang="en-US" sz="2000" err="1">
                    <a:solidFill>
                      <a:srgbClr val="000092"/>
                    </a:solidFill>
                    <a:latin typeface="#9Slide03 NettoOT" panose="02000500000000000000" pitchFamily="2" charset="0"/>
                  </a:rPr>
                  <a:t>chiều</a:t>
                </a:r>
                <a:r>
                  <a:rPr lang="en-US" sz="2000">
                    <a:solidFill>
                      <a:srgbClr val="000092"/>
                    </a:solidFill>
                    <a:latin typeface="#9Slide03 NettoOT" panose="02000500000000000000" pitchFamily="2" charset="0"/>
                  </a:rPr>
                  <a:t> =&gt; </a:t>
                </a:r>
                <a:r>
                  <a:rPr lang="en-US" sz="2000" dirty="0" err="1">
                    <a:solidFill>
                      <a:srgbClr val="000092"/>
                    </a:solidFill>
                    <a:latin typeface="#9Slide03 NettoOT" panose="02000500000000000000" pitchFamily="2" charset="0"/>
                  </a:rPr>
                  <a:t>Không</a:t>
                </a:r>
                <a:r>
                  <a:rPr lang="en-US" sz="2000" dirty="0">
                    <a:solidFill>
                      <a:srgbClr val="000092"/>
                    </a:solidFill>
                    <a:latin typeface="#9Slide03 NettoOT" panose="02000500000000000000" pitchFamily="2" charset="0"/>
                  </a:rPr>
                  <a:t> </a:t>
                </a:r>
                <a:r>
                  <a:rPr lang="en-US" sz="2000" dirty="0" err="1">
                    <a:solidFill>
                      <a:srgbClr val="000092"/>
                    </a:solidFill>
                    <a:latin typeface="#9Slide03 NettoOT" panose="02000500000000000000" pitchFamily="2" charset="0"/>
                  </a:rPr>
                  <a:t>gian</a:t>
                </a:r>
                <a:r>
                  <a:rPr lang="en-US" sz="2000" dirty="0">
                    <a:solidFill>
                      <a:srgbClr val="000092"/>
                    </a:solidFill>
                    <a:latin typeface="#9Slide03 NettoOT" panose="02000500000000000000" pitchFamily="2" charset="0"/>
                  </a:rPr>
                  <a:t> vector </a:t>
                </a:r>
                <a14:m>
                  <m:oMath xmlns:m="http://schemas.openxmlformats.org/officeDocument/2006/math">
                    <m:sSup>
                      <m:sSupPr>
                        <m:ctrlPr>
                          <a:rPr lang="en-US" sz="2000" i="1">
                            <a:solidFill>
                              <a:srgbClr val="000092"/>
                            </a:solidFill>
                            <a:latin typeface="Cambria Math" panose="02040503050406030204" pitchFamily="18" charset="0"/>
                          </a:rPr>
                        </m:ctrlPr>
                      </m:sSupPr>
                      <m:e>
                        <m:r>
                          <a:rPr lang="en-US" sz="2000">
                            <a:solidFill>
                              <a:srgbClr val="000092"/>
                            </a:solidFill>
                            <a:latin typeface="Cambria Math" panose="02040503050406030204" pitchFamily="18" charset="0"/>
                          </a:rPr>
                          <m:t>𝑅</m:t>
                        </m:r>
                      </m:e>
                      <m:sup>
                        <m:r>
                          <a:rPr lang="en-US" sz="2000">
                            <a:solidFill>
                              <a:srgbClr val="000092"/>
                            </a:solidFill>
                            <a:latin typeface="Cambria Math" panose="02040503050406030204" pitchFamily="18" charset="0"/>
                          </a:rPr>
                          <m:t>𝑛</m:t>
                        </m:r>
                      </m:sup>
                    </m:sSup>
                  </m:oMath>
                </a14:m>
                <a:endParaRPr lang="en-US" sz="2000" dirty="0">
                  <a:solidFill>
                    <a:srgbClr val="000092"/>
                  </a:solidFill>
                  <a:latin typeface="#9Slide03 NettoOT" panose="02000500000000000000" pitchFamily="2" charset="0"/>
                </a:endParaRPr>
              </a:p>
            </p:txBody>
          </p:sp>
        </mc:Choice>
        <mc:Fallback xmlns="">
          <p:sp>
            <p:nvSpPr>
              <p:cNvPr id="96" name="TextBox 95">
                <a:extLst>
                  <a:ext uri="{FF2B5EF4-FFF2-40B4-BE49-F238E27FC236}">
                    <a16:creationId xmlns:a16="http://schemas.microsoft.com/office/drawing/2014/main" id="{E65E4262-5C24-6EB0-CB3D-0194E0A9CA08}"/>
                  </a:ext>
                </a:extLst>
              </p:cNvPr>
              <p:cNvSpPr txBox="1">
                <a:spLocks noRot="1" noChangeAspect="1" noMove="1" noResize="1" noEditPoints="1" noAdjustHandles="1" noChangeArrowheads="1" noChangeShapeType="1" noTextEdit="1"/>
              </p:cNvSpPr>
              <p:nvPr/>
            </p:nvSpPr>
            <p:spPr>
              <a:xfrm>
                <a:off x="7216271" y="2207305"/>
                <a:ext cx="4975730" cy="1015663"/>
              </a:xfrm>
              <a:prstGeom prst="rect">
                <a:avLst/>
              </a:prstGeom>
              <a:blipFill>
                <a:blip r:embed="rId3"/>
                <a:stretch>
                  <a:fillRect l="-1348" t="-2994" b="-9581"/>
                </a:stretch>
              </a:blipFill>
            </p:spPr>
            <p:txBody>
              <a:bodyPr/>
              <a:lstStyle/>
              <a:p>
                <a:r>
                  <a:rPr lang="en-US">
                    <a:noFill/>
                  </a:rPr>
                  <a:t> </a:t>
                </a:r>
              </a:p>
            </p:txBody>
          </p:sp>
        </mc:Fallback>
      </mc:AlternateContent>
      <p:sp>
        <p:nvSpPr>
          <p:cNvPr id="97" name="TextBox 96">
            <a:extLst>
              <a:ext uri="{FF2B5EF4-FFF2-40B4-BE49-F238E27FC236}">
                <a16:creationId xmlns:a16="http://schemas.microsoft.com/office/drawing/2014/main" id="{179F3835-10DE-BF83-47A0-869B56D28A38}"/>
              </a:ext>
            </a:extLst>
          </p:cNvPr>
          <p:cNvSpPr txBox="1"/>
          <p:nvPr/>
        </p:nvSpPr>
        <p:spPr>
          <a:xfrm>
            <a:off x="8154903" y="5703543"/>
            <a:ext cx="3344672" cy="430887"/>
          </a:xfrm>
          <a:prstGeom prst="rect">
            <a:avLst/>
          </a:prstGeom>
          <a:noFill/>
        </p:spPr>
        <p:txBody>
          <a:bodyPr wrap="square" rtlCol="0">
            <a:spAutoFit/>
          </a:bodyPr>
          <a:lstStyle/>
          <a:p>
            <a:r>
              <a:rPr lang="en-US" sz="2200" dirty="0">
                <a:solidFill>
                  <a:srgbClr val="000092"/>
                </a:solidFill>
                <a:latin typeface="#9Slide03 NettoOT" panose="02000500000000000000" pitchFamily="2" charset="0"/>
              </a:rPr>
              <a:t>Ma </a:t>
            </a:r>
            <a:r>
              <a:rPr lang="en-US" sz="2200" dirty="0" err="1">
                <a:solidFill>
                  <a:srgbClr val="000092"/>
                </a:solidFill>
                <a:latin typeface="#9Slide03 NettoOT" panose="02000500000000000000" pitchFamily="2" charset="0"/>
              </a:rPr>
              <a:t>trận</a:t>
            </a:r>
            <a:r>
              <a:rPr lang="en-US" sz="2200" dirty="0">
                <a:solidFill>
                  <a:srgbClr val="000092"/>
                </a:solidFill>
                <a:latin typeface="#9Slide03 NettoOT" panose="02000500000000000000" pitchFamily="2" charset="0"/>
              </a:rPr>
              <a:t> </a:t>
            </a:r>
            <a:r>
              <a:rPr lang="en-US" sz="2200" dirty="0" err="1">
                <a:solidFill>
                  <a:srgbClr val="000092"/>
                </a:solidFill>
                <a:latin typeface="#9Slide03 NettoOT" panose="02000500000000000000" pitchFamily="2" charset="0"/>
              </a:rPr>
              <a:t>trọng</a:t>
            </a:r>
            <a:r>
              <a:rPr lang="en-US" sz="2200" dirty="0">
                <a:solidFill>
                  <a:srgbClr val="000092"/>
                </a:solidFill>
                <a:latin typeface="#9Slide03 NettoOT" panose="02000500000000000000" pitchFamily="2" charset="0"/>
              </a:rPr>
              <a:t> </a:t>
            </a:r>
            <a:r>
              <a:rPr lang="en-US" sz="2200" dirty="0" err="1">
                <a:solidFill>
                  <a:srgbClr val="000092"/>
                </a:solidFill>
                <a:latin typeface="#9Slide03 NettoOT" panose="02000500000000000000" pitchFamily="2" charset="0"/>
              </a:rPr>
              <a:t>số</a:t>
            </a:r>
            <a:r>
              <a:rPr lang="en-US" sz="2200" dirty="0">
                <a:solidFill>
                  <a:srgbClr val="000092"/>
                </a:solidFill>
                <a:latin typeface="#9Slide03 NettoOT" panose="02000500000000000000" pitchFamily="2" charset="0"/>
              </a:rPr>
              <a:t> </a:t>
            </a:r>
            <a:r>
              <a:rPr lang="en-US" sz="2200" dirty="0" err="1">
                <a:solidFill>
                  <a:srgbClr val="000092"/>
                </a:solidFill>
                <a:latin typeface="#9Slide03 NettoOT" panose="02000500000000000000" pitchFamily="2" charset="0"/>
              </a:rPr>
              <a:t>từ</a:t>
            </a:r>
            <a:r>
              <a:rPr lang="en-US" sz="2200" dirty="0">
                <a:solidFill>
                  <a:srgbClr val="000092"/>
                </a:solidFill>
                <a:latin typeface="#9Slide03 NettoOT" panose="02000500000000000000" pitchFamily="2" charset="0"/>
              </a:rPr>
              <a:t>/</a:t>
            </a:r>
            <a:r>
              <a:rPr lang="en-US" sz="2200" dirty="0" err="1">
                <a:solidFill>
                  <a:srgbClr val="000092"/>
                </a:solidFill>
                <a:latin typeface="#9Slide03 NettoOT" panose="02000500000000000000" pitchFamily="2" charset="0"/>
              </a:rPr>
              <a:t>Tài</a:t>
            </a:r>
            <a:r>
              <a:rPr lang="en-US" sz="2200" dirty="0">
                <a:solidFill>
                  <a:srgbClr val="000092"/>
                </a:solidFill>
                <a:latin typeface="#9Slide03 NettoOT" panose="02000500000000000000" pitchFamily="2" charset="0"/>
              </a:rPr>
              <a:t> </a:t>
            </a:r>
            <a:r>
              <a:rPr lang="en-US" sz="2200" dirty="0" err="1">
                <a:solidFill>
                  <a:srgbClr val="000092"/>
                </a:solidFill>
                <a:latin typeface="#9Slide03 NettoOT" panose="02000500000000000000" pitchFamily="2" charset="0"/>
              </a:rPr>
              <a:t>liệu</a:t>
            </a:r>
            <a:endParaRPr lang="en-US" sz="2200" dirty="0">
              <a:solidFill>
                <a:srgbClr val="000092"/>
              </a:solidFill>
              <a:latin typeface="#9Slide03 NettoOT" panose="02000500000000000000" pitchFamily="2" charset="0"/>
            </a:endParaRPr>
          </a:p>
        </p:txBody>
      </p:sp>
      <p:grpSp>
        <p:nvGrpSpPr>
          <p:cNvPr id="2" name="Group 1">
            <a:extLst>
              <a:ext uri="{FF2B5EF4-FFF2-40B4-BE49-F238E27FC236}">
                <a16:creationId xmlns:a16="http://schemas.microsoft.com/office/drawing/2014/main" id="{D2B2BAFE-18DE-651E-69B7-27FBF9F9E7C4}"/>
              </a:ext>
            </a:extLst>
          </p:cNvPr>
          <p:cNvGrpSpPr/>
          <p:nvPr/>
        </p:nvGrpSpPr>
        <p:grpSpPr>
          <a:xfrm>
            <a:off x="970743" y="2275104"/>
            <a:ext cx="5543395" cy="4249363"/>
            <a:chOff x="1321593" y="2253036"/>
            <a:chExt cx="5543395" cy="4249363"/>
          </a:xfrm>
        </p:grpSpPr>
        <p:sp>
          <p:nvSpPr>
            <p:cNvPr id="53" name="Cylinder 52">
              <a:extLst>
                <a:ext uri="{FF2B5EF4-FFF2-40B4-BE49-F238E27FC236}">
                  <a16:creationId xmlns:a16="http://schemas.microsoft.com/office/drawing/2014/main" id="{2B63DF11-5B84-2488-9781-CC8F2EBA4C69}"/>
                </a:ext>
              </a:extLst>
            </p:cNvPr>
            <p:cNvSpPr/>
            <p:nvPr/>
          </p:nvSpPr>
          <p:spPr>
            <a:xfrm>
              <a:off x="1321593" y="2345340"/>
              <a:ext cx="1350595" cy="1597660"/>
            </a:xfrm>
            <a:prstGeom prst="can">
              <a:avLst>
                <a:gd name="adj" fmla="val 19080"/>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54" name="Rectangle: Folded Corner 53">
              <a:extLst>
                <a:ext uri="{FF2B5EF4-FFF2-40B4-BE49-F238E27FC236}">
                  <a16:creationId xmlns:a16="http://schemas.microsoft.com/office/drawing/2014/main" id="{A5C22E4F-7E78-CB1E-3AD1-F60A8E1422C5}"/>
                </a:ext>
              </a:extLst>
            </p:cNvPr>
            <p:cNvSpPr/>
            <p:nvPr/>
          </p:nvSpPr>
          <p:spPr>
            <a:xfrm>
              <a:off x="1494084" y="2617312"/>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Folded Corner 54">
              <a:extLst>
                <a:ext uri="{FF2B5EF4-FFF2-40B4-BE49-F238E27FC236}">
                  <a16:creationId xmlns:a16="http://schemas.microsoft.com/office/drawing/2014/main" id="{DB8D3ECB-7526-C865-D698-A73C9DE9852C}"/>
                </a:ext>
              </a:extLst>
            </p:cNvPr>
            <p:cNvSpPr/>
            <p:nvPr/>
          </p:nvSpPr>
          <p:spPr>
            <a:xfrm>
              <a:off x="1807611" y="2750199"/>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Folded Corner 55">
              <a:extLst>
                <a:ext uri="{FF2B5EF4-FFF2-40B4-BE49-F238E27FC236}">
                  <a16:creationId xmlns:a16="http://schemas.microsoft.com/office/drawing/2014/main" id="{8FEDAF36-9172-AE3D-9092-2BA543CD19C1}"/>
                </a:ext>
              </a:extLst>
            </p:cNvPr>
            <p:cNvSpPr/>
            <p:nvPr/>
          </p:nvSpPr>
          <p:spPr>
            <a:xfrm>
              <a:off x="2121138" y="2883086"/>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Folded Corner 56">
              <a:extLst>
                <a:ext uri="{FF2B5EF4-FFF2-40B4-BE49-F238E27FC236}">
                  <a16:creationId xmlns:a16="http://schemas.microsoft.com/office/drawing/2014/main" id="{8AA562CB-82BC-421A-0F46-756C5749ED0E}"/>
                </a:ext>
              </a:extLst>
            </p:cNvPr>
            <p:cNvSpPr/>
            <p:nvPr/>
          </p:nvSpPr>
          <p:spPr>
            <a:xfrm>
              <a:off x="2434665" y="3015973"/>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Folded Corner 58">
              <a:extLst>
                <a:ext uri="{FF2B5EF4-FFF2-40B4-BE49-F238E27FC236}">
                  <a16:creationId xmlns:a16="http://schemas.microsoft.com/office/drawing/2014/main" id="{68F44A44-83F7-8C73-0160-0CE105E80AAF}"/>
                </a:ext>
              </a:extLst>
            </p:cNvPr>
            <p:cNvSpPr/>
            <p:nvPr/>
          </p:nvSpPr>
          <p:spPr>
            <a:xfrm>
              <a:off x="1494084" y="3050180"/>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Folded Corner 59">
              <a:extLst>
                <a:ext uri="{FF2B5EF4-FFF2-40B4-BE49-F238E27FC236}">
                  <a16:creationId xmlns:a16="http://schemas.microsoft.com/office/drawing/2014/main" id="{8BF82E63-EA13-DC05-A6BE-8A6138A8631C}"/>
                </a:ext>
              </a:extLst>
            </p:cNvPr>
            <p:cNvSpPr/>
            <p:nvPr/>
          </p:nvSpPr>
          <p:spPr>
            <a:xfrm>
              <a:off x="1807611" y="3183067"/>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Folded Corner 60">
              <a:extLst>
                <a:ext uri="{FF2B5EF4-FFF2-40B4-BE49-F238E27FC236}">
                  <a16:creationId xmlns:a16="http://schemas.microsoft.com/office/drawing/2014/main" id="{0899419B-6C46-0041-6EE9-261DA5ACB9CB}"/>
                </a:ext>
              </a:extLst>
            </p:cNvPr>
            <p:cNvSpPr/>
            <p:nvPr/>
          </p:nvSpPr>
          <p:spPr>
            <a:xfrm>
              <a:off x="2121138" y="3315954"/>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Folded Corner 61">
              <a:extLst>
                <a:ext uri="{FF2B5EF4-FFF2-40B4-BE49-F238E27FC236}">
                  <a16:creationId xmlns:a16="http://schemas.microsoft.com/office/drawing/2014/main" id="{C98603B8-ECB6-1DD5-9F49-87EAEBA9BC53}"/>
                </a:ext>
              </a:extLst>
            </p:cNvPr>
            <p:cNvSpPr/>
            <p:nvPr/>
          </p:nvSpPr>
          <p:spPr>
            <a:xfrm>
              <a:off x="2434665" y="3448841"/>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Folded Corner 63">
              <a:extLst>
                <a:ext uri="{FF2B5EF4-FFF2-40B4-BE49-F238E27FC236}">
                  <a16:creationId xmlns:a16="http://schemas.microsoft.com/office/drawing/2014/main" id="{FEAD2537-5F30-8B8C-2350-999BE76CCB4C}"/>
                </a:ext>
              </a:extLst>
            </p:cNvPr>
            <p:cNvSpPr/>
            <p:nvPr/>
          </p:nvSpPr>
          <p:spPr>
            <a:xfrm>
              <a:off x="1494084" y="3483048"/>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Folded Corner 64">
              <a:extLst>
                <a:ext uri="{FF2B5EF4-FFF2-40B4-BE49-F238E27FC236}">
                  <a16:creationId xmlns:a16="http://schemas.microsoft.com/office/drawing/2014/main" id="{D82EA27E-387C-F419-0420-AB15F7EE9901}"/>
                </a:ext>
              </a:extLst>
            </p:cNvPr>
            <p:cNvSpPr/>
            <p:nvPr/>
          </p:nvSpPr>
          <p:spPr>
            <a:xfrm>
              <a:off x="1807611" y="3615935"/>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Folded Corner 66">
              <a:extLst>
                <a:ext uri="{FF2B5EF4-FFF2-40B4-BE49-F238E27FC236}">
                  <a16:creationId xmlns:a16="http://schemas.microsoft.com/office/drawing/2014/main" id="{7EB263BF-9424-11F9-B529-2C7504057139}"/>
                </a:ext>
              </a:extLst>
            </p:cNvPr>
            <p:cNvSpPr/>
            <p:nvPr/>
          </p:nvSpPr>
          <p:spPr>
            <a:xfrm>
              <a:off x="1689280" y="4306112"/>
              <a:ext cx="601244" cy="820064"/>
            </a:xfrm>
            <a:prstGeom prst="foldedCorner">
              <a:avLst>
                <a:gd name="adj" fmla="val 25621"/>
              </a:avLst>
            </a:prstGeom>
            <a:solidFill>
              <a:schemeClr val="bg1">
                <a:lumMod val="95000"/>
              </a:schemeClr>
            </a:solidFill>
            <a:ln w="19050">
              <a:solidFill>
                <a:srgbClr val="000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Folded Corner 67">
              <a:extLst>
                <a:ext uri="{FF2B5EF4-FFF2-40B4-BE49-F238E27FC236}">
                  <a16:creationId xmlns:a16="http://schemas.microsoft.com/office/drawing/2014/main" id="{8520482D-C676-F35F-AF4C-95B4B9E035FF}"/>
                </a:ext>
              </a:extLst>
            </p:cNvPr>
            <p:cNvSpPr/>
            <p:nvPr/>
          </p:nvSpPr>
          <p:spPr>
            <a:xfrm>
              <a:off x="2441684" y="2641404"/>
              <a:ext cx="149930" cy="223588"/>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87DB7631-2E73-CF46-6C7B-6E98D10E85C3}"/>
                </a:ext>
              </a:extLst>
            </p:cNvPr>
            <p:cNvCxnSpPr>
              <a:cxnSpLocks/>
              <a:stCxn id="53" idx="4"/>
              <a:endCxn id="95" idx="1"/>
            </p:cNvCxnSpPr>
            <p:nvPr/>
          </p:nvCxnSpPr>
          <p:spPr>
            <a:xfrm>
              <a:off x="2672188" y="3144170"/>
              <a:ext cx="2265262" cy="2753"/>
            </a:xfrm>
            <a:prstGeom prst="straightConnector1">
              <a:avLst/>
            </a:prstGeom>
            <a:ln w="28575">
              <a:solidFill>
                <a:srgbClr val="00009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179ECB1-7FA7-35FD-2388-7539912CC78F}"/>
                </a:ext>
              </a:extLst>
            </p:cNvPr>
            <p:cNvCxnSpPr>
              <a:cxnSpLocks/>
              <a:stCxn id="67" idx="3"/>
              <a:endCxn id="83" idx="1"/>
            </p:cNvCxnSpPr>
            <p:nvPr/>
          </p:nvCxnSpPr>
          <p:spPr>
            <a:xfrm flipV="1">
              <a:off x="2290524" y="4704324"/>
              <a:ext cx="2146546" cy="11820"/>
            </a:xfrm>
            <a:prstGeom prst="line">
              <a:avLst/>
            </a:prstGeom>
            <a:ln w="28575">
              <a:solidFill>
                <a:srgbClr val="000092"/>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5C0E659-DC97-0612-2377-251AE0914FF9}"/>
                </a:ext>
              </a:extLst>
            </p:cNvPr>
            <p:cNvCxnSpPr>
              <a:cxnSpLocks/>
              <a:stCxn id="53" idx="3"/>
              <a:endCxn id="67" idx="0"/>
            </p:cNvCxnSpPr>
            <p:nvPr/>
          </p:nvCxnSpPr>
          <p:spPr>
            <a:xfrm flipH="1">
              <a:off x="1989902" y="3943000"/>
              <a:ext cx="6989" cy="363112"/>
            </a:xfrm>
            <a:prstGeom prst="straightConnector1">
              <a:avLst/>
            </a:prstGeom>
            <a:ln w="28575">
              <a:solidFill>
                <a:srgbClr val="000092"/>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31C7C86-AA91-CB43-51A2-8A28C493E44B}"/>
                </a:ext>
              </a:extLst>
            </p:cNvPr>
            <p:cNvSpPr/>
            <p:nvPr/>
          </p:nvSpPr>
          <p:spPr>
            <a:xfrm>
              <a:off x="4437070" y="4399817"/>
              <a:ext cx="2393452" cy="609013"/>
            </a:xfrm>
            <a:prstGeom prst="rect">
              <a:avLst/>
            </a:prstGeom>
            <a:solidFill>
              <a:schemeClr val="bg1"/>
            </a:solidFill>
            <a:ln>
              <a:solidFill>
                <a:srgbClr val="000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Document 94">
              <a:extLst>
                <a:ext uri="{FF2B5EF4-FFF2-40B4-BE49-F238E27FC236}">
                  <a16:creationId xmlns:a16="http://schemas.microsoft.com/office/drawing/2014/main" id="{9D403FD4-D9E8-E9C9-77B9-242ED8A087F0}"/>
                </a:ext>
              </a:extLst>
            </p:cNvPr>
            <p:cNvSpPr/>
            <p:nvPr/>
          </p:nvSpPr>
          <p:spPr>
            <a:xfrm>
              <a:off x="4937450" y="2253036"/>
              <a:ext cx="1428294" cy="1787773"/>
            </a:xfrm>
            <a:prstGeom prst="flowChartDocument">
              <a:avLst/>
            </a:prstGeom>
            <a:ln w="19050">
              <a:solidFill>
                <a:srgbClr val="00009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err="1">
                  <a:latin typeface="#9Slide03 NettoOT" panose="02000500000000000000" pitchFamily="2" charset="0"/>
                </a:rPr>
                <a:t>Tập</a:t>
              </a:r>
              <a:r>
                <a:rPr lang="en-US" b="1" dirty="0">
                  <a:latin typeface="#9Slide03 NettoOT" panose="02000500000000000000" pitchFamily="2" charset="0"/>
                </a:rPr>
                <a:t> </a:t>
              </a:r>
              <a:r>
                <a:rPr lang="en-US" b="1" dirty="0" err="1">
                  <a:latin typeface="#9Slide03 NettoOT" panose="02000500000000000000" pitchFamily="2" charset="0"/>
                </a:rPr>
                <a:t>từ</a:t>
              </a:r>
              <a:r>
                <a:rPr lang="en-US" b="1" dirty="0">
                  <a:latin typeface="#9Slide03 NettoOT" panose="02000500000000000000" pitchFamily="2" charset="0"/>
                </a:rPr>
                <a:t> </a:t>
              </a:r>
              <a:r>
                <a:rPr lang="en-US" b="1" dirty="0" err="1">
                  <a:latin typeface="#9Slide03 NettoOT" panose="02000500000000000000" pitchFamily="2" charset="0"/>
                </a:rPr>
                <a:t>vựng</a:t>
              </a:r>
              <a:endParaRPr lang="en-US" b="1" dirty="0">
                <a:latin typeface="#9Slide03 NettoOT" panose="02000500000000000000" pitchFamily="2" charset="0"/>
              </a:endParaRPr>
            </a:p>
            <a:p>
              <a:pPr algn="ctr"/>
              <a:r>
                <a:rPr lang="en-US" dirty="0">
                  <a:latin typeface="#9Slide03 NettoOT" panose="02000500000000000000" pitchFamily="2" charset="0"/>
                </a:rPr>
                <a:t>t</a:t>
              </a:r>
              <a:r>
                <a:rPr lang="en-US" baseline="-25000" dirty="0">
                  <a:latin typeface="#9Slide03 NettoOT" panose="02000500000000000000" pitchFamily="2" charset="0"/>
                </a:rPr>
                <a:t>1</a:t>
              </a:r>
              <a:endParaRPr lang="en-US" dirty="0">
                <a:latin typeface="#9Slide03 NettoOT" panose="02000500000000000000" pitchFamily="2" charset="0"/>
              </a:endParaRPr>
            </a:p>
            <a:p>
              <a:pPr algn="ctr"/>
              <a:r>
                <a:rPr lang="en-US" dirty="0">
                  <a:latin typeface="#9Slide03 NettoOT" panose="02000500000000000000" pitchFamily="2" charset="0"/>
                </a:rPr>
                <a:t>t</a:t>
              </a:r>
              <a:r>
                <a:rPr lang="en-US" baseline="-25000" dirty="0">
                  <a:latin typeface="#9Slide03 NettoOT" panose="02000500000000000000" pitchFamily="2" charset="0"/>
                </a:rPr>
                <a:t>2</a:t>
              </a:r>
            </a:p>
            <a:p>
              <a:pPr algn="ctr"/>
              <a:r>
                <a:rPr lang="en-US" dirty="0">
                  <a:latin typeface="#9Slide03 NettoOT" panose="02000500000000000000" pitchFamily="2" charset="0"/>
                </a:rPr>
                <a:t>...</a:t>
              </a:r>
            </a:p>
            <a:p>
              <a:pPr algn="ctr"/>
              <a:r>
                <a:rPr lang="en-US" dirty="0" err="1">
                  <a:latin typeface="#9Slide03 NettoOT" panose="02000500000000000000" pitchFamily="2" charset="0"/>
                </a:rPr>
                <a:t>t</a:t>
              </a:r>
              <a:r>
                <a:rPr lang="en-US" baseline="-25000" dirty="0" err="1">
                  <a:latin typeface="#9Slide03 NettoOT" panose="02000500000000000000" pitchFamily="2" charset="0"/>
                </a:rPr>
                <a:t>n</a:t>
              </a:r>
              <a:endParaRPr lang="en-US" dirty="0">
                <a:latin typeface="#9Slide03 NettoOT" panose="02000500000000000000" pitchFamily="2" charset="0"/>
              </a:endParaRPr>
            </a:p>
          </p:txBody>
        </p:sp>
        <p:sp>
          <p:nvSpPr>
            <p:cNvPr id="99" name="TextBox 98">
              <a:extLst>
                <a:ext uri="{FF2B5EF4-FFF2-40B4-BE49-F238E27FC236}">
                  <a16:creationId xmlns:a16="http://schemas.microsoft.com/office/drawing/2014/main" id="{EE8BC9C7-55A4-8E71-D484-8BC4B4D1891A}"/>
                </a:ext>
              </a:extLst>
            </p:cNvPr>
            <p:cNvSpPr txBox="1"/>
            <p:nvPr/>
          </p:nvSpPr>
          <p:spPr>
            <a:xfrm>
              <a:off x="4454870" y="4381157"/>
              <a:ext cx="2393453" cy="646331"/>
            </a:xfrm>
            <a:prstGeom prst="rect">
              <a:avLst/>
            </a:prstGeom>
            <a:noFill/>
          </p:spPr>
          <p:txBody>
            <a:bodyPr wrap="square">
              <a:spAutoFit/>
            </a:bodyPr>
            <a:lstStyle/>
            <a:p>
              <a:r>
                <a:rPr lang="vi-VN">
                  <a:solidFill>
                    <a:srgbClr val="131A43"/>
                  </a:solidFill>
                  <a:latin typeface="#9Slide03 NettoOT" panose="02000500000000000000" pitchFamily="2" charset="0"/>
                </a:rPr>
                <a:t>Tính trọng số w</a:t>
              </a:r>
              <a:r>
                <a:rPr lang="vi-VN" baseline="-25000">
                  <a:solidFill>
                    <a:srgbClr val="131A43"/>
                  </a:solidFill>
                  <a:latin typeface="#9Slide03 NettoOT" panose="02000500000000000000" pitchFamily="2" charset="0"/>
                </a:rPr>
                <a:t>i</a:t>
              </a:r>
              <a:r>
                <a:rPr lang="vi-VN">
                  <a:solidFill>
                    <a:srgbClr val="131A43"/>
                  </a:solidFill>
                  <a:latin typeface="#9Slide03 NettoOT" panose="02000500000000000000" pitchFamily="2" charset="0"/>
                </a:rPr>
                <a:t> của từ t</a:t>
              </a:r>
              <a:r>
                <a:rPr lang="vi-VN" baseline="-25000">
                  <a:solidFill>
                    <a:srgbClr val="131A43"/>
                  </a:solidFill>
                  <a:latin typeface="#9Slide03 NettoOT" panose="02000500000000000000" pitchFamily="2" charset="0"/>
                </a:rPr>
                <a:t>i </a:t>
              </a:r>
              <a:r>
                <a:rPr lang="vi-VN">
                  <a:solidFill>
                    <a:srgbClr val="131A43"/>
                  </a:solidFill>
                  <a:latin typeface="#9Slide03 NettoOT" panose="02000500000000000000" pitchFamily="2" charset="0"/>
                </a:rPr>
                <a:t>trong văn bản d</a:t>
              </a:r>
              <a:endParaRPr lang="vi-VN" baseline="-25000" dirty="0" err="1">
                <a:solidFill>
                  <a:srgbClr val="131A43"/>
                </a:solidFill>
                <a:latin typeface="#9Slide03 NettoOT" panose="02000500000000000000" pitchFamily="2" charset="0"/>
              </a:endParaRPr>
            </a:p>
          </p:txBody>
        </p:sp>
        <p:sp>
          <p:nvSpPr>
            <p:cNvPr id="117" name="Rectangle 116">
              <a:extLst>
                <a:ext uri="{FF2B5EF4-FFF2-40B4-BE49-F238E27FC236}">
                  <a16:creationId xmlns:a16="http://schemas.microsoft.com/office/drawing/2014/main" id="{728264BF-8080-2807-44BD-BA924128869F}"/>
                </a:ext>
              </a:extLst>
            </p:cNvPr>
            <p:cNvSpPr/>
            <p:nvPr/>
          </p:nvSpPr>
          <p:spPr>
            <a:xfrm>
              <a:off x="4431866" y="5555115"/>
              <a:ext cx="2393452" cy="383443"/>
            </a:xfrm>
            <a:prstGeom prst="rect">
              <a:avLst/>
            </a:prstGeom>
            <a:solidFill>
              <a:schemeClr val="bg1"/>
            </a:solidFill>
            <a:ln>
              <a:solidFill>
                <a:srgbClr val="000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57A749D8-43F8-7ED6-66F7-6B346814735E}"/>
                </a:ext>
              </a:extLst>
            </p:cNvPr>
            <p:cNvCxnSpPr>
              <a:cxnSpLocks/>
              <a:stCxn id="95" idx="2"/>
              <a:endCxn id="99" idx="0"/>
            </p:cNvCxnSpPr>
            <p:nvPr/>
          </p:nvCxnSpPr>
          <p:spPr>
            <a:xfrm>
              <a:off x="5651597" y="3922617"/>
              <a:ext cx="0" cy="458540"/>
            </a:xfrm>
            <a:prstGeom prst="straightConnector1">
              <a:avLst/>
            </a:prstGeom>
            <a:ln w="28575">
              <a:solidFill>
                <a:srgbClr val="000092"/>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18DC017-D8E8-FD07-ABCA-9E0E2C34BBC6}"/>
                </a:ext>
              </a:extLst>
            </p:cNvPr>
            <p:cNvCxnSpPr>
              <a:cxnSpLocks/>
              <a:stCxn id="83" idx="2"/>
              <a:endCxn id="117" idx="0"/>
            </p:cNvCxnSpPr>
            <p:nvPr/>
          </p:nvCxnSpPr>
          <p:spPr>
            <a:xfrm flipH="1">
              <a:off x="5628592" y="5008830"/>
              <a:ext cx="5204" cy="546285"/>
            </a:xfrm>
            <a:prstGeom prst="straightConnector1">
              <a:avLst/>
            </a:prstGeom>
            <a:ln w="28575">
              <a:solidFill>
                <a:srgbClr val="000092"/>
              </a:solidFill>
              <a:tailEnd type="triangl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555CD336-9980-3EBC-CE07-CDDAEB542892}"/>
                </a:ext>
              </a:extLst>
            </p:cNvPr>
            <p:cNvSpPr/>
            <p:nvPr/>
          </p:nvSpPr>
          <p:spPr>
            <a:xfrm>
              <a:off x="4477874" y="5635476"/>
              <a:ext cx="200570" cy="222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D8010D9-5A2C-6716-1D0D-88A57C693250}"/>
                </a:ext>
              </a:extLst>
            </p:cNvPr>
            <p:cNvSpPr/>
            <p:nvPr/>
          </p:nvSpPr>
          <p:spPr>
            <a:xfrm>
              <a:off x="4777971" y="5635476"/>
              <a:ext cx="200570" cy="222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AF6182C6-D6C0-FFF8-D9E9-BEEE67DC2080}"/>
                </a:ext>
              </a:extLst>
            </p:cNvPr>
            <p:cNvSpPr/>
            <p:nvPr/>
          </p:nvSpPr>
          <p:spPr>
            <a:xfrm>
              <a:off x="5078068" y="5635476"/>
              <a:ext cx="200570" cy="222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CE0663A-04DB-9009-DB0C-EEB5C1D15D1D}"/>
                </a:ext>
              </a:extLst>
            </p:cNvPr>
            <p:cNvSpPr/>
            <p:nvPr/>
          </p:nvSpPr>
          <p:spPr>
            <a:xfrm>
              <a:off x="5678262" y="5635476"/>
              <a:ext cx="200570" cy="222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E5DFCF84-5620-2827-94B5-64921279B7E6}"/>
                </a:ext>
              </a:extLst>
            </p:cNvPr>
            <p:cNvSpPr/>
            <p:nvPr/>
          </p:nvSpPr>
          <p:spPr>
            <a:xfrm>
              <a:off x="6532156" y="5635476"/>
              <a:ext cx="200570" cy="2227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D6B2A811-9DB1-37E5-2308-24A7304C356B}"/>
                </a:ext>
              </a:extLst>
            </p:cNvPr>
            <p:cNvSpPr txBox="1"/>
            <p:nvPr/>
          </p:nvSpPr>
          <p:spPr>
            <a:xfrm>
              <a:off x="4401386" y="5585254"/>
              <a:ext cx="2463602" cy="307777"/>
            </a:xfrm>
            <a:prstGeom prst="rect">
              <a:avLst/>
            </a:prstGeom>
            <a:noFill/>
          </p:spPr>
          <p:txBody>
            <a:bodyPr wrap="square">
              <a:spAutoFit/>
            </a:bodyPr>
            <a:lstStyle/>
            <a:p>
              <a:r>
                <a:rPr lang="vi-VN" sz="1400">
                  <a:solidFill>
                    <a:srgbClr val="131A43"/>
                  </a:solidFill>
                  <a:latin typeface="#9Slide03 NettoOT" panose="02000500000000000000" pitchFamily="2" charset="0"/>
                </a:rPr>
                <a:t>w</a:t>
              </a:r>
              <a:r>
                <a:rPr lang="vi-VN" sz="1400" baseline="-25000">
                  <a:solidFill>
                    <a:srgbClr val="131A43"/>
                  </a:solidFill>
                  <a:latin typeface="#9Slide03 NettoOT" panose="02000500000000000000" pitchFamily="2" charset="0"/>
                </a:rPr>
                <a:t>1    </a:t>
              </a:r>
              <a:r>
                <a:rPr lang="vi-VN" sz="1400">
                  <a:solidFill>
                    <a:srgbClr val="131A43"/>
                  </a:solidFill>
                  <a:latin typeface="#9Slide03 NettoOT" panose="02000500000000000000" pitchFamily="2" charset="0"/>
                </a:rPr>
                <a:t>w</a:t>
              </a:r>
              <a:r>
                <a:rPr lang="vi-VN" sz="1400" baseline="-25000">
                  <a:solidFill>
                    <a:srgbClr val="131A43"/>
                  </a:solidFill>
                  <a:latin typeface="#9Slide03 NettoOT" panose="02000500000000000000" pitchFamily="2" charset="0"/>
                </a:rPr>
                <a:t>2 </a:t>
              </a:r>
              <a:r>
                <a:rPr lang="vi-VN" sz="1400">
                  <a:solidFill>
                    <a:srgbClr val="131A43"/>
                  </a:solidFill>
                  <a:latin typeface="#9Slide03 NettoOT" panose="02000500000000000000" pitchFamily="2" charset="0"/>
                </a:rPr>
                <a:t>  w</a:t>
              </a:r>
              <a:r>
                <a:rPr lang="vi-VN" sz="1400" baseline="-25000">
                  <a:solidFill>
                    <a:srgbClr val="131A43"/>
                  </a:solidFill>
                  <a:latin typeface="#9Slide03 NettoOT" panose="02000500000000000000" pitchFamily="2" charset="0"/>
                </a:rPr>
                <a:t>3</a:t>
              </a:r>
              <a:r>
                <a:rPr lang="vi-VN" sz="1400">
                  <a:solidFill>
                    <a:srgbClr val="131A43"/>
                  </a:solidFill>
                  <a:latin typeface="#9Slide03 NettoOT" panose="02000500000000000000" pitchFamily="2" charset="0"/>
                </a:rPr>
                <a:t>  ---   w</a:t>
              </a:r>
              <a:r>
                <a:rPr lang="vi-VN" sz="1400" baseline="-25000">
                  <a:solidFill>
                    <a:srgbClr val="131A43"/>
                  </a:solidFill>
                  <a:latin typeface="#9Slide03 NettoOT" panose="02000500000000000000" pitchFamily="2" charset="0"/>
                </a:rPr>
                <a:t>i</a:t>
              </a:r>
              <a:r>
                <a:rPr lang="vi-VN" sz="1400">
                  <a:solidFill>
                    <a:srgbClr val="131A43"/>
                  </a:solidFill>
                  <a:latin typeface="#9Slide03 NettoOT" panose="02000500000000000000" pitchFamily="2" charset="0"/>
                </a:rPr>
                <a:t>   ------   w</a:t>
              </a:r>
              <a:r>
                <a:rPr lang="vi-VN" sz="1400" baseline="-25000">
                  <a:solidFill>
                    <a:srgbClr val="131A43"/>
                  </a:solidFill>
                  <a:latin typeface="#9Slide03 NettoOT" panose="02000500000000000000" pitchFamily="2" charset="0"/>
                </a:rPr>
                <a:t>n</a:t>
              </a:r>
              <a:endParaRPr lang="vi-VN" sz="1400" baseline="-25000" dirty="0" err="1">
                <a:solidFill>
                  <a:srgbClr val="131A43"/>
                </a:solidFill>
                <a:latin typeface="#9Slide03 NettoOT" panose="02000500000000000000" pitchFamily="2" charset="0"/>
              </a:endParaRPr>
            </a:p>
          </p:txBody>
        </p:sp>
        <p:sp>
          <p:nvSpPr>
            <p:cNvPr id="147" name="TextBox 146">
              <a:extLst>
                <a:ext uri="{FF2B5EF4-FFF2-40B4-BE49-F238E27FC236}">
                  <a16:creationId xmlns:a16="http://schemas.microsoft.com/office/drawing/2014/main" id="{20BF1304-0AE4-2684-3EF0-8DB835E7E0B9}"/>
                </a:ext>
              </a:extLst>
            </p:cNvPr>
            <p:cNvSpPr txBox="1"/>
            <p:nvPr/>
          </p:nvSpPr>
          <p:spPr>
            <a:xfrm>
              <a:off x="1644014" y="6071512"/>
              <a:ext cx="4554028" cy="430887"/>
            </a:xfrm>
            <a:prstGeom prst="rect">
              <a:avLst/>
            </a:prstGeom>
            <a:noFill/>
          </p:spPr>
          <p:txBody>
            <a:bodyPr wrap="square" rtlCol="0">
              <a:spAutoFit/>
            </a:bodyPr>
            <a:lstStyle/>
            <a:p>
              <a:r>
                <a:rPr lang="en-US" sz="2200" dirty="0" err="1">
                  <a:solidFill>
                    <a:srgbClr val="000092"/>
                  </a:solidFill>
                  <a:latin typeface="#9Slide03 NettoOT" panose="02000500000000000000" pitchFamily="2" charset="0"/>
                </a:rPr>
                <a:t>Quá</a:t>
              </a:r>
              <a:r>
                <a:rPr lang="en-US" sz="2200" dirty="0">
                  <a:solidFill>
                    <a:srgbClr val="000092"/>
                  </a:solidFill>
                  <a:latin typeface="#9Slide03 NettoOT" panose="02000500000000000000" pitchFamily="2" charset="0"/>
                </a:rPr>
                <a:t> </a:t>
              </a:r>
              <a:r>
                <a:rPr lang="en-US" sz="2200" dirty="0" err="1">
                  <a:solidFill>
                    <a:srgbClr val="000092"/>
                  </a:solidFill>
                  <a:latin typeface="#9Slide03 NettoOT" panose="02000500000000000000" pitchFamily="2" charset="0"/>
                </a:rPr>
                <a:t>trình</a:t>
              </a:r>
              <a:r>
                <a:rPr lang="en-US" sz="2200" dirty="0">
                  <a:solidFill>
                    <a:srgbClr val="000092"/>
                  </a:solidFill>
                  <a:latin typeface="#9Slide03 NettoOT" panose="02000500000000000000" pitchFamily="2" charset="0"/>
                </a:rPr>
                <a:t> vector </a:t>
              </a:r>
              <a:r>
                <a:rPr lang="en-US" sz="2200" dirty="0" err="1">
                  <a:solidFill>
                    <a:srgbClr val="000092"/>
                  </a:solidFill>
                  <a:latin typeface="#9Slide03 NettoOT" panose="02000500000000000000" pitchFamily="2" charset="0"/>
                </a:rPr>
                <a:t>hóa</a:t>
              </a:r>
              <a:r>
                <a:rPr lang="en-US" sz="2200" dirty="0">
                  <a:solidFill>
                    <a:srgbClr val="000092"/>
                  </a:solidFill>
                  <a:latin typeface="#9Slide03 NettoOT" panose="02000500000000000000" pitchFamily="2" charset="0"/>
                </a:rPr>
                <a:t> </a:t>
              </a:r>
              <a:r>
                <a:rPr lang="en-US" sz="2200" dirty="0" err="1">
                  <a:solidFill>
                    <a:srgbClr val="000092"/>
                  </a:solidFill>
                  <a:latin typeface="#9Slide03 NettoOT" panose="02000500000000000000" pitchFamily="2" charset="0"/>
                </a:rPr>
                <a:t>theo</a:t>
              </a:r>
              <a:r>
                <a:rPr lang="en-US" sz="2200" dirty="0">
                  <a:solidFill>
                    <a:srgbClr val="000092"/>
                  </a:solidFill>
                  <a:latin typeface="#9Slide03 NettoOT" panose="02000500000000000000" pitchFamily="2" charset="0"/>
                </a:rPr>
                <a:t> </a:t>
              </a:r>
              <a:r>
                <a:rPr lang="en-US" sz="2200" dirty="0" err="1">
                  <a:solidFill>
                    <a:srgbClr val="000092"/>
                  </a:solidFill>
                  <a:latin typeface="#9Slide03 NettoOT" panose="02000500000000000000" pitchFamily="2" charset="0"/>
                </a:rPr>
                <a:t>đơn</a:t>
              </a:r>
              <a:r>
                <a:rPr lang="en-US" sz="2200" dirty="0">
                  <a:solidFill>
                    <a:srgbClr val="000092"/>
                  </a:solidFill>
                  <a:latin typeface="#9Slide03 NettoOT" panose="02000500000000000000" pitchFamily="2" charset="0"/>
                </a:rPr>
                <a:t> </a:t>
              </a:r>
              <a:r>
                <a:rPr lang="en-US" sz="2200" dirty="0" err="1">
                  <a:solidFill>
                    <a:srgbClr val="000092"/>
                  </a:solidFill>
                  <a:latin typeface="#9Slide03 NettoOT" panose="02000500000000000000" pitchFamily="2" charset="0"/>
                </a:rPr>
                <a:t>vị</a:t>
              </a:r>
              <a:r>
                <a:rPr lang="en-US" sz="2200" dirty="0">
                  <a:solidFill>
                    <a:srgbClr val="000092"/>
                  </a:solidFill>
                  <a:latin typeface="#9Slide03 NettoOT" panose="02000500000000000000" pitchFamily="2" charset="0"/>
                </a:rPr>
                <a:t> </a:t>
              </a:r>
              <a:r>
                <a:rPr lang="en-US" sz="2200" dirty="0" err="1">
                  <a:solidFill>
                    <a:srgbClr val="000092"/>
                  </a:solidFill>
                  <a:latin typeface="#9Slide03 NettoOT" panose="02000500000000000000" pitchFamily="2" charset="0"/>
                </a:rPr>
                <a:t>từ</a:t>
              </a:r>
              <a:endParaRPr lang="en-US" sz="2200" dirty="0">
                <a:solidFill>
                  <a:srgbClr val="000092"/>
                </a:solidFill>
                <a:latin typeface="#9Slide03 NettoOT" panose="02000500000000000000" pitchFamily="2" charset="0"/>
              </a:endParaRPr>
            </a:p>
          </p:txBody>
        </p:sp>
        <p:sp>
          <p:nvSpPr>
            <p:cNvPr id="148" name="TextBox 147">
              <a:extLst>
                <a:ext uri="{FF2B5EF4-FFF2-40B4-BE49-F238E27FC236}">
                  <a16:creationId xmlns:a16="http://schemas.microsoft.com/office/drawing/2014/main" id="{002E68CE-4DC3-ACC8-2A27-BE3A23E5D315}"/>
                </a:ext>
              </a:extLst>
            </p:cNvPr>
            <p:cNvSpPr txBox="1"/>
            <p:nvPr/>
          </p:nvSpPr>
          <p:spPr>
            <a:xfrm>
              <a:off x="2334754" y="5575249"/>
              <a:ext cx="2393453" cy="369332"/>
            </a:xfrm>
            <a:prstGeom prst="rect">
              <a:avLst/>
            </a:prstGeom>
            <a:noFill/>
          </p:spPr>
          <p:txBody>
            <a:bodyPr wrap="square">
              <a:spAutoFit/>
            </a:bodyPr>
            <a:lstStyle/>
            <a:p>
              <a:r>
                <a:rPr lang="vi-VN">
                  <a:solidFill>
                    <a:srgbClr val="131A43"/>
                  </a:solidFill>
                  <a:latin typeface="#9Slide03 NettoOT" panose="02000500000000000000" pitchFamily="2" charset="0"/>
                </a:rPr>
                <a:t>Vector hóa văn bản d</a:t>
              </a:r>
              <a:endParaRPr lang="vi-VN" baseline="-25000" dirty="0" err="1">
                <a:solidFill>
                  <a:srgbClr val="131A43"/>
                </a:solidFill>
                <a:latin typeface="#9Slide03 NettoOT" panose="02000500000000000000" pitchFamily="2" charset="0"/>
              </a:endParaRPr>
            </a:p>
          </p:txBody>
        </p:sp>
      </p:grpSp>
      <p:sp>
        <p:nvSpPr>
          <p:cNvPr id="149" name="TextBox 148">
            <a:extLst>
              <a:ext uri="{FF2B5EF4-FFF2-40B4-BE49-F238E27FC236}">
                <a16:creationId xmlns:a16="http://schemas.microsoft.com/office/drawing/2014/main" id="{0FF4F8AF-F6FE-399E-8AB5-13A9BBF93267}"/>
              </a:ext>
            </a:extLst>
          </p:cNvPr>
          <p:cNvSpPr txBox="1"/>
          <p:nvPr/>
        </p:nvSpPr>
        <p:spPr>
          <a:xfrm>
            <a:off x="302885" y="6414813"/>
            <a:ext cx="6815415" cy="369332"/>
          </a:xfrm>
          <a:prstGeom prst="rect">
            <a:avLst/>
          </a:prstGeom>
          <a:noFill/>
        </p:spPr>
        <p:txBody>
          <a:bodyPr wrap="square">
            <a:spAutoFit/>
          </a:bodyPr>
          <a:lstStyle/>
          <a:p>
            <a:r>
              <a:rPr lang="vi-VN" i="1">
                <a:solidFill>
                  <a:srgbClr val="131A43"/>
                </a:solidFill>
                <a:latin typeface="#9Slide03 NettoOT" panose="02000500000000000000" pitchFamily="2" charset="0"/>
              </a:rPr>
              <a:t>(Vector hóa là quá trình gán trọng số cho các từ trong văn bản d trong D)</a:t>
            </a:r>
            <a:endParaRPr lang="vi-VN" i="1" baseline="-25000" dirty="0" err="1">
              <a:solidFill>
                <a:srgbClr val="131A43"/>
              </a:solidFill>
              <a:latin typeface="#9Slide03 NettoOT" panose="02000500000000000000" pitchFamily="2" charset="0"/>
            </a:endParaRPr>
          </a:p>
        </p:txBody>
      </p:sp>
      <p:grpSp>
        <p:nvGrpSpPr>
          <p:cNvPr id="23" name="Group 22">
            <a:extLst>
              <a:ext uri="{FF2B5EF4-FFF2-40B4-BE49-F238E27FC236}">
                <a16:creationId xmlns:a16="http://schemas.microsoft.com/office/drawing/2014/main" id="{A07B6583-6466-9711-C2F3-02950154BF23}"/>
              </a:ext>
            </a:extLst>
          </p:cNvPr>
          <p:cNvGrpSpPr/>
          <p:nvPr/>
        </p:nvGrpSpPr>
        <p:grpSpPr>
          <a:xfrm>
            <a:off x="11657852" y="6416644"/>
            <a:ext cx="753449" cy="753449"/>
            <a:chOff x="-604988" y="-51894"/>
            <a:chExt cx="1408758" cy="1408759"/>
          </a:xfrm>
        </p:grpSpPr>
        <p:sp>
          <p:nvSpPr>
            <p:cNvPr id="24" name="Freeform: Shape 23">
              <a:extLst>
                <a:ext uri="{FF2B5EF4-FFF2-40B4-BE49-F238E27FC236}">
                  <a16:creationId xmlns:a16="http://schemas.microsoft.com/office/drawing/2014/main" id="{D5C7592C-D14B-7928-9865-831566A41DFE}"/>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6" name="Freeform: Shape 25">
              <a:extLst>
                <a:ext uri="{FF2B5EF4-FFF2-40B4-BE49-F238E27FC236}">
                  <a16:creationId xmlns:a16="http://schemas.microsoft.com/office/drawing/2014/main" id="{FEADFE97-5A9D-1A79-D60E-BC227CF34AE7}"/>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7" name="Freeform: Shape 26">
              <a:extLst>
                <a:ext uri="{FF2B5EF4-FFF2-40B4-BE49-F238E27FC236}">
                  <a16:creationId xmlns:a16="http://schemas.microsoft.com/office/drawing/2014/main" id="{A7AD1A8D-1A3F-7612-2A3A-06D74C3C8EFB}"/>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8" name="Freeform: Shape 27">
              <a:extLst>
                <a:ext uri="{FF2B5EF4-FFF2-40B4-BE49-F238E27FC236}">
                  <a16:creationId xmlns:a16="http://schemas.microsoft.com/office/drawing/2014/main" id="{B87061FD-7AF2-5342-D2AF-7FE2A9DC5F6D}"/>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Tree>
    <p:extLst>
      <p:ext uri="{BB962C8B-B14F-4D97-AF65-F5344CB8AC3E}">
        <p14:creationId xmlns:p14="http://schemas.microsoft.com/office/powerpoint/2010/main" val="2031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750" fill="hold"/>
                                        <p:tgtEl>
                                          <p:spTgt spid="23"/>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13"/>
                                        </p:tgtEl>
                                        <p:attrNameLst>
                                          <p:attrName>r</p:attrName>
                                        </p:attrNameLst>
                                      </p:cBhvr>
                                    </p:animRot>
                                  </p:childTnLst>
                                </p:cTn>
                              </p:par>
                            </p:childTnLst>
                          </p:cTn>
                        </p:par>
                        <p:par>
                          <p:cTn id="9" fill="hold">
                            <p:stCondLst>
                              <p:cond delay="175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250"/>
                            </p:stCondLst>
                            <p:childTnLst>
                              <p:par>
                                <p:cTn id="14" presetID="2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0-#ppt_w/2"/>
                                          </p:val>
                                        </p:tav>
                                        <p:tav tm="100000">
                                          <p:val>
                                            <p:strVal val="#ppt_x"/>
                                          </p:val>
                                        </p:tav>
                                      </p:tavLst>
                                    </p:anim>
                                    <p:anim calcmode="lin" valueType="num">
                                      <p:cBhvr additive="base">
                                        <p:cTn id="27" dur="500" fill="hold"/>
                                        <p:tgtEl>
                                          <p:spTgt spid="22"/>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0-#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par>
                                <p:cTn id="32" presetID="16" presetClass="entr" presetSubtype="37"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outVertical)">
                                      <p:cBhvr>
                                        <p:cTn id="34" dur="500"/>
                                        <p:tgtEl>
                                          <p:spTgt spid="2"/>
                                        </p:tgtEl>
                                      </p:cBhvr>
                                    </p:animEffect>
                                  </p:childTnLst>
                                </p:cTn>
                              </p:par>
                              <p:par>
                                <p:cTn id="35" presetID="10" presetClass="entr" presetSubtype="0" fill="hold" nodeType="withEffect">
                                  <p:stCondLst>
                                    <p:cond delay="1000"/>
                                  </p:stCondLst>
                                  <p:childTnLst>
                                    <p:set>
                                      <p:cBhvr>
                                        <p:cTn id="36" dur="1" fill="hold">
                                          <p:stCondLst>
                                            <p:cond delay="0"/>
                                          </p:stCondLst>
                                        </p:cTn>
                                        <p:tgtEl>
                                          <p:spTgt spid="149"/>
                                        </p:tgtEl>
                                        <p:attrNameLst>
                                          <p:attrName>style.visibility</p:attrName>
                                        </p:attrNameLst>
                                      </p:cBhvr>
                                      <p:to>
                                        <p:strVal val="visible"/>
                                      </p:to>
                                    </p:set>
                                    <p:animEffect transition="in" filter="fade">
                                      <p:cBhvr>
                                        <p:cTn id="37" dur="1000"/>
                                        <p:tgtEl>
                                          <p:spTgt spid="14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1000"/>
                                        <p:tgtEl>
                                          <p:spTgt spid="96"/>
                                        </p:tgtEl>
                                      </p:cBhvr>
                                    </p:animEffect>
                                  </p:childTnLst>
                                </p:cTn>
                              </p:par>
                              <p:par>
                                <p:cTn id="43" presetID="16" presetClass="entr" presetSubtype="37"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barn(outVertical)">
                                      <p:cBhvr>
                                        <p:cTn id="45" dur="500"/>
                                        <p:tgtEl>
                                          <p:spTgt spid="92"/>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barn(outVertical)">
                                      <p:cBhvr>
                                        <p:cTn id="48" dur="500"/>
                                        <p:tgtEl>
                                          <p:spTgt spid="93"/>
                                        </p:tgtEl>
                                      </p:cBhvr>
                                    </p:animEffect>
                                  </p:childTnLst>
                                </p:cTn>
                              </p:par>
                              <p:par>
                                <p:cTn id="49" presetID="16" presetClass="entr" presetSubtype="37"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barn(outVertical)">
                                      <p:cBhvr>
                                        <p:cTn id="51" dur="500"/>
                                        <p:tgtEl>
                                          <p:spTgt spid="94"/>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barn(outVertical)">
                                      <p:cBhvr>
                                        <p:cTn id="5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p:bldP spid="22" grpId="0" animBg="1"/>
      <p:bldP spid="93" grpId="0"/>
      <p:bldP spid="94" grpId="0"/>
      <p:bldP spid="96" grpId="0"/>
      <p:bldP spid="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CA32F9C-ADAB-C03D-0F4E-482670BAA42D}"/>
              </a:ext>
            </a:extLst>
          </p:cNvPr>
          <p:cNvSpPr/>
          <p:nvPr/>
        </p:nvSpPr>
        <p:spPr>
          <a:xfrm>
            <a:off x="5977781" y="1856227"/>
            <a:ext cx="6068669" cy="4699340"/>
          </a:xfrm>
          <a:prstGeom prst="roundRect">
            <a:avLst>
              <a:gd name="adj" fmla="val 0"/>
            </a:avLst>
          </a:prstGeom>
          <a:solidFill>
            <a:srgbClr val="F8F9FA"/>
          </a:solidFill>
          <a:ln w="57150">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Rounded Corners 5">
            <a:extLst>
              <a:ext uri="{FF2B5EF4-FFF2-40B4-BE49-F238E27FC236}">
                <a16:creationId xmlns:a16="http://schemas.microsoft.com/office/drawing/2014/main" id="{D2C7275A-7F01-D765-4E83-9D07FD4A389C}"/>
              </a:ext>
            </a:extLst>
          </p:cNvPr>
          <p:cNvSpPr/>
          <p:nvPr/>
        </p:nvSpPr>
        <p:spPr>
          <a:xfrm>
            <a:off x="312029" y="1801647"/>
            <a:ext cx="5197520" cy="4702021"/>
          </a:xfrm>
          <a:prstGeom prst="roundRect">
            <a:avLst>
              <a:gd name="adj" fmla="val 0"/>
            </a:avLst>
          </a:prstGeom>
          <a:solidFill>
            <a:srgbClr val="F8F9FA"/>
          </a:solidFill>
          <a:ln w="57150">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13" name="Group 12">
            <a:extLst>
              <a:ext uri="{FF2B5EF4-FFF2-40B4-BE49-F238E27FC236}">
                <a16:creationId xmlns:a16="http://schemas.microsoft.com/office/drawing/2014/main" id="{D8CCA823-3330-DAD6-3752-69EBAED6BEE3}"/>
              </a:ext>
            </a:extLst>
          </p:cNvPr>
          <p:cNvGrpSpPr/>
          <p:nvPr/>
        </p:nvGrpSpPr>
        <p:grpSpPr>
          <a:xfrm>
            <a:off x="-18827" y="-95628"/>
            <a:ext cx="1408758" cy="1408759"/>
            <a:chOff x="-604988" y="-51894"/>
            <a:chExt cx="1408758" cy="1408759"/>
          </a:xfrm>
        </p:grpSpPr>
        <p:sp>
          <p:nvSpPr>
            <p:cNvPr id="14" name="Freeform: Shape 13">
              <a:extLst>
                <a:ext uri="{FF2B5EF4-FFF2-40B4-BE49-F238E27FC236}">
                  <a16:creationId xmlns:a16="http://schemas.microsoft.com/office/drawing/2014/main" id="{7D726921-69AE-E377-D844-37FDA2B85A29}"/>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a:extLst>
                <a:ext uri="{FF2B5EF4-FFF2-40B4-BE49-F238E27FC236}">
                  <a16:creationId xmlns:a16="http://schemas.microsoft.com/office/drawing/2014/main" id="{11ECABDF-A6BD-3AF4-7733-BC56E2836E17}"/>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a:extLst>
                <a:ext uri="{FF2B5EF4-FFF2-40B4-BE49-F238E27FC236}">
                  <a16:creationId xmlns:a16="http://schemas.microsoft.com/office/drawing/2014/main" id="{35432431-F38E-99E8-AE41-198694FD33E8}"/>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a:extLst>
                <a:ext uri="{FF2B5EF4-FFF2-40B4-BE49-F238E27FC236}">
                  <a16:creationId xmlns:a16="http://schemas.microsoft.com/office/drawing/2014/main" id="{C67ECA77-E356-4BC6-4FD6-E454DB0D6D0B}"/>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a:extLst>
              <a:ext uri="{FF2B5EF4-FFF2-40B4-BE49-F238E27FC236}">
                <a16:creationId xmlns:a16="http://schemas.microsoft.com/office/drawing/2014/main" id="{D91E77BC-90C6-BE70-988C-65FDFF76E573}"/>
              </a:ext>
            </a:extLst>
          </p:cNvPr>
          <p:cNvSpPr/>
          <p:nvPr/>
        </p:nvSpPr>
        <p:spPr>
          <a:xfrm rot="2758965">
            <a:off x="2608383" y="278936"/>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a:extLst>
              <a:ext uri="{FF2B5EF4-FFF2-40B4-BE49-F238E27FC236}">
                <a16:creationId xmlns:a16="http://schemas.microsoft.com/office/drawing/2014/main" id="{B88D4775-3095-5E19-393E-B25618D2A196}"/>
              </a:ext>
            </a:extLst>
          </p:cNvPr>
          <p:cNvSpPr/>
          <p:nvPr/>
        </p:nvSpPr>
        <p:spPr>
          <a:xfrm rot="2758965">
            <a:off x="2597197" y="274672"/>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0" name="Freeform: Shape 19">
            <a:extLst>
              <a:ext uri="{FF2B5EF4-FFF2-40B4-BE49-F238E27FC236}">
                <a16:creationId xmlns:a16="http://schemas.microsoft.com/office/drawing/2014/main" id="{2D98224A-ECA7-F107-4E9D-83432B5BF3C7}"/>
              </a:ext>
            </a:extLst>
          </p:cNvPr>
          <p:cNvSpPr/>
          <p:nvPr/>
        </p:nvSpPr>
        <p:spPr>
          <a:xfrm rot="2758965">
            <a:off x="1482154" y="-1216581"/>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21" name="TextBox 20">
            <a:extLst>
              <a:ext uri="{FF2B5EF4-FFF2-40B4-BE49-F238E27FC236}">
                <a16:creationId xmlns:a16="http://schemas.microsoft.com/office/drawing/2014/main" id="{65C851D5-9B81-E500-74C5-28B4FCA4DB7C}"/>
              </a:ext>
            </a:extLst>
          </p:cNvPr>
          <p:cNvSpPr txBox="1"/>
          <p:nvPr/>
        </p:nvSpPr>
        <p:spPr>
          <a:xfrm>
            <a:off x="1505041" y="268002"/>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THUẬT TOÁN</a:t>
            </a:r>
            <a:endParaRPr lang="en-US" sz="4400" dirty="0">
              <a:solidFill>
                <a:schemeClr val="bg1"/>
              </a:solidFill>
              <a:latin typeface="#9Slide03 NettoOT" panose="02000500000000000000" pitchFamily="2" charset="0"/>
            </a:endParaRPr>
          </a:p>
        </p:txBody>
      </p:sp>
      <p:sp>
        <p:nvSpPr>
          <p:cNvPr id="22" name="Rectangle 21">
            <a:extLst>
              <a:ext uri="{FF2B5EF4-FFF2-40B4-BE49-F238E27FC236}">
                <a16:creationId xmlns:a16="http://schemas.microsoft.com/office/drawing/2014/main" id="{72D18FCD-F5BD-C54B-FEC4-D6997FB930C1}"/>
              </a:ext>
            </a:extLst>
          </p:cNvPr>
          <p:cNvSpPr/>
          <p:nvPr/>
        </p:nvSpPr>
        <p:spPr>
          <a:xfrm flipH="1">
            <a:off x="204626" y="1801648"/>
            <a:ext cx="45719" cy="4725562"/>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25" name="TextBox 24">
            <a:extLst>
              <a:ext uri="{FF2B5EF4-FFF2-40B4-BE49-F238E27FC236}">
                <a16:creationId xmlns:a16="http://schemas.microsoft.com/office/drawing/2014/main" id="{FE4EA2A1-9D58-6010-AD5E-37ECAC727D70}"/>
              </a:ext>
            </a:extLst>
          </p:cNvPr>
          <p:cNvSpPr txBox="1"/>
          <p:nvPr/>
        </p:nvSpPr>
        <p:spPr>
          <a:xfrm>
            <a:off x="327268" y="206675"/>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2</a:t>
            </a:r>
            <a:endParaRPr lang="en-US" sz="4400" b="1">
              <a:solidFill>
                <a:srgbClr val="131A43"/>
              </a:solidFill>
              <a:latin typeface="#9Slide03 NettoOT" panose="02000500000000000000" pitchFamily="2" charset="0"/>
            </a:endParaRPr>
          </a:p>
        </p:txBody>
      </p:sp>
      <p:sp>
        <p:nvSpPr>
          <p:cNvPr id="52" name="TextBox 51">
            <a:extLst>
              <a:ext uri="{FF2B5EF4-FFF2-40B4-BE49-F238E27FC236}">
                <a16:creationId xmlns:a16="http://schemas.microsoft.com/office/drawing/2014/main" id="{9BBB5586-B6DB-A308-99C6-799BFCD385D3}"/>
              </a:ext>
            </a:extLst>
          </p:cNvPr>
          <p:cNvSpPr txBox="1"/>
          <p:nvPr/>
        </p:nvSpPr>
        <p:spPr>
          <a:xfrm>
            <a:off x="204061" y="1172871"/>
            <a:ext cx="11709209" cy="584775"/>
          </a:xfrm>
          <a:prstGeom prst="rect">
            <a:avLst/>
          </a:prstGeom>
          <a:noFill/>
        </p:spPr>
        <p:txBody>
          <a:bodyPr wrap="square">
            <a:spAutoFit/>
          </a:bodyPr>
          <a:lstStyle/>
          <a:p>
            <a:r>
              <a:rPr lang="vi-VN" sz="3200">
                <a:solidFill>
                  <a:srgbClr val="131A43"/>
                </a:solidFill>
                <a:latin typeface="#9Slide03 NettoOT" panose="02000500000000000000" pitchFamily="2" charset="0"/>
              </a:rPr>
              <a:t>Tính trọng số của từ</a:t>
            </a:r>
            <a:endParaRPr lang="vi-VN" sz="3200" dirty="0" err="1">
              <a:solidFill>
                <a:srgbClr val="131A43"/>
              </a:solidFill>
              <a:latin typeface="#9Slide03 NettoOT" panose="02000500000000000000"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8C9760C-CC8F-AD0C-EA43-761E204082E4}"/>
                  </a:ext>
                </a:extLst>
              </p:cNvPr>
              <p:cNvSpPr txBox="1"/>
              <p:nvPr/>
            </p:nvSpPr>
            <p:spPr>
              <a:xfrm>
                <a:off x="470938" y="2542088"/>
                <a:ext cx="4971294" cy="3221138"/>
              </a:xfrm>
              <a:prstGeom prst="rect">
                <a:avLst/>
              </a:prstGeom>
              <a:noFill/>
            </p:spPr>
            <p:txBody>
              <a:bodyPr wrap="square">
                <a:spAutoFit/>
              </a:bodyPr>
              <a:lstStyle/>
              <a:p>
                <a:pPr algn="just">
                  <a:lnSpc>
                    <a:spcPct val="114000"/>
                  </a:lnSpc>
                </a:pPr>
                <a:r>
                  <a:rPr lang="vi-VN" sz="2200" dirty="0">
                    <a:solidFill>
                      <a:srgbClr val="131A43"/>
                    </a:solidFill>
                    <a:latin typeface="#9Slide03 NettoOT" panose="02000500000000000000" pitchFamily="2" charset="0"/>
                  </a:rPr>
                  <a:t>w</a:t>
                </a:r>
                <a:r>
                  <a:rPr lang="en-US" sz="2200" baseline="-25000" dirty="0" err="1">
                    <a:solidFill>
                      <a:srgbClr val="131A43"/>
                    </a:solidFill>
                    <a:latin typeface="#9Slide03 NettoOT" panose="02000500000000000000" pitchFamily="2" charset="0"/>
                  </a:rPr>
                  <a:t>tf</a:t>
                </a:r>
                <a:r>
                  <a:rPr lang="vi-VN" sz="2200" dirty="0">
                    <a:solidFill>
                      <a:srgbClr val="131A43"/>
                    </a:solidFill>
                    <a:latin typeface="#9Slide03 NettoOT" panose="02000500000000000000" pitchFamily="2" charset="0"/>
                  </a:rPr>
                  <a:t> (t,d) </a:t>
                </a:r>
                <a:r>
                  <a:rPr lang="en-US" sz="2200" dirty="0" err="1">
                    <a:solidFill>
                      <a:srgbClr val="131A43"/>
                    </a:solidFill>
                    <a:latin typeface="#9Slide03 NettoOT" panose="02000500000000000000" pitchFamily="2" charset="0"/>
                  </a:rPr>
                  <a:t>đánh</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giá</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độ</a:t>
                </a:r>
                <a:r>
                  <a:rPr lang="en-US" sz="2200" dirty="0">
                    <a:solidFill>
                      <a:srgbClr val="131A43"/>
                    </a:solidFill>
                    <a:latin typeface="#9Slide03 NettoOT" panose="02000500000000000000" pitchFamily="2" charset="0"/>
                  </a:rPr>
                  <a:t> </a:t>
                </a:r>
                <a:r>
                  <a:rPr lang="vi-VN" sz="2200" dirty="0">
                    <a:solidFill>
                      <a:srgbClr val="131A43"/>
                    </a:solidFill>
                    <a:latin typeface="#9Slide03 NettoOT" panose="02000500000000000000" pitchFamily="2" charset="0"/>
                  </a:rPr>
                  <a:t>quan trọng của từ t trong văn bản d phụ thuộc </a:t>
                </a:r>
                <a:r>
                  <a:rPr lang="vi-VN" sz="2200">
                    <a:solidFill>
                      <a:srgbClr val="131A43"/>
                    </a:solidFill>
                    <a:latin typeface="#9Slide03 NettoOT" panose="02000500000000000000" pitchFamily="2" charset="0"/>
                  </a:rPr>
                  <a:t>vào tần suất xuất </a:t>
                </a:r>
                <a:r>
                  <a:rPr lang="vi-VN" sz="2200" dirty="0">
                    <a:solidFill>
                      <a:srgbClr val="131A43"/>
                    </a:solidFill>
                    <a:latin typeface="#9Slide03 NettoOT" panose="02000500000000000000" pitchFamily="2" charset="0"/>
                  </a:rPr>
                  <a:t>hiện của từ t (tf</a:t>
                </a:r>
                <a:r>
                  <a:rPr lang="en-US" sz="2200" baseline="-25000" dirty="0" err="1">
                    <a:solidFill>
                      <a:srgbClr val="131A43"/>
                    </a:solidFill>
                    <a:latin typeface="#9Slide03 NettoOT" panose="02000500000000000000" pitchFamily="2" charset="0"/>
                  </a:rPr>
                  <a:t>t,d</a:t>
                </a:r>
                <a:r>
                  <a:rPr lang="vi-VN" sz="2200" dirty="0">
                    <a:solidFill>
                      <a:srgbClr val="131A43"/>
                    </a:solidFill>
                    <a:latin typeface="#9Slide03 NettoOT" panose="02000500000000000000" pitchFamily="2" charset="0"/>
                  </a:rPr>
                  <a:t>) trong văn bản d theo </a:t>
                </a:r>
                <a:r>
                  <a:rPr lang="vi-VN" sz="2200">
                    <a:solidFill>
                      <a:srgbClr val="131A43"/>
                    </a:solidFill>
                    <a:latin typeface="#9Slide03 NettoOT" panose="02000500000000000000" pitchFamily="2" charset="0"/>
                  </a:rPr>
                  <a:t>công thức</a:t>
                </a:r>
                <a14:m>
                  <m:oMath xmlns:m="http://schemas.openxmlformats.org/officeDocument/2006/math">
                    <m:r>
                      <a:rPr lang="vi-VN" sz="2200" b="0" i="0" kern="100" smtClean="0">
                        <a:latin typeface="Cambria Math" panose="02040503050406030204" pitchFamily="18" charset="0"/>
                        <a:ea typeface="Calibri" panose="020F0502020204030204" pitchFamily="34" charset="0"/>
                        <a:cs typeface="Times New Roman" panose="02020603050405020304" pitchFamily="18" charset="0"/>
                      </a:rPr>
                      <m:t>:</m:t>
                    </m:r>
                  </m:oMath>
                </a14:m>
                <a:endParaRPr lang="vi-VN" sz="2200" b="0" i="0" kern="100">
                  <a:latin typeface="Cambria Math" panose="02040503050406030204" pitchFamily="18" charset="0"/>
                  <a:ea typeface="Calibri" panose="020F0502020204030204" pitchFamily="34" charset="0"/>
                  <a:cs typeface="Times New Roman" panose="02020603050405020304" pitchFamily="18" charset="0"/>
                </a:endParaRPr>
              </a:p>
              <a:p>
                <a:pPr algn="just">
                  <a:lnSpc>
                    <a:spcPct val="114000"/>
                  </a:lnSpc>
                </a:pPr>
                <a14:m>
                  <m:oMath xmlns:m="http://schemas.openxmlformats.org/officeDocument/2006/math">
                    <m:sSub>
                      <m:sSubPr>
                        <m:ctrlPr>
                          <a:rPr lang="en-US" sz="22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w</m:t>
                        </m:r>
                      </m:e>
                      <m:sub>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sub>
                    </m:sSub>
                    <m:d>
                      <m:d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d>
                      <m:dPr>
                        <m:begChr m:val="{"/>
                        <m:endChr m:val=""/>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eqArrPr>
                          <m:e>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1+</m:t>
                            </m:r>
                            <m:func>
                              <m:func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2200" b="1" i="0"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e>
                                      <m:sub>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e>
                                </m:d>
                                <m:r>
                                  <a:rPr lang="vi-VN" sz="22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t>   </m:t>
                                </m:r>
                              </m:e>
                            </m:func>
                            <m:r>
                              <m:rPr>
                                <m:nor/>
                              </m:rPr>
                              <a:rPr lang="en-US" sz="2200" b="1" i="0"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n</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ế</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u</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sSub>
                              <m:sSub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e>
                              <m:sub>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&gt;0</m:t>
                            </m:r>
                          </m:e>
                          <m:e>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0                        </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n</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ế</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u</m:t>
                            </m:r>
                            <m:r>
                              <m:rPr>
                                <m:nor/>
                              </m:rPr>
                              <a:rPr lang="en-US" sz="2200" b="1" i="0"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r>
                              <m:rPr>
                                <m:sty m:val="p"/>
                              </m:rPr>
                              <a:rPr lang="vi-VN"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ng</m:t>
                            </m:r>
                            <m:r>
                              <a:rPr lang="vi-VN"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ượ</m:t>
                            </m:r>
                            <m:r>
                              <m:rPr>
                                <m:sty m:val="p"/>
                              </m:rPr>
                              <a:rPr lang="vi-VN"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c</m:t>
                            </m:r>
                            <m:r>
                              <a:rPr lang="vi-VN" sz="22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l</m:t>
                            </m:r>
                            <m:r>
                              <a:rPr lang="vi-VN"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ạ</m:t>
                            </m:r>
                            <m:r>
                              <m:rPr>
                                <m:sty m:val="p"/>
                              </m:rPr>
                              <a:rPr lang="vi-VN"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t>i</m:t>
                            </m:r>
                          </m:e>
                        </m:eqArr>
                      </m:e>
                    </m:d>
                  </m:oMath>
                </a14:m>
                <a:r>
                  <a:rPr lang="en-US" sz="2200" kern="100" dirty="0">
                    <a:latin typeface="#9Slide03 NettoOT" panose="02000500000000000000" pitchFamily="2" charset="0"/>
                    <a:ea typeface="Calibri" panose="020F0502020204030204" pitchFamily="34" charset="0"/>
                    <a:cs typeface="Times New Roman" panose="02020603050405020304" pitchFamily="18" charset="0"/>
                  </a:rPr>
                  <a:t> </a:t>
                </a:r>
              </a:p>
              <a:p>
                <a:pPr marL="342900" indent="-342900">
                  <a:lnSpc>
                    <a:spcPct val="114000"/>
                  </a:lnSpc>
                  <a:buFont typeface="Arial" panose="020B0604020202020204" pitchFamily="34" charset="0"/>
                  <a:buChar char="•"/>
                </a:pPr>
                <a:endParaRPr lang="en-US" sz="2200" dirty="0">
                  <a:solidFill>
                    <a:srgbClr val="131A43"/>
                  </a:solidFill>
                  <a:latin typeface="#9Slide03 NettoOT" panose="02000500000000000000" pitchFamily="2" charset="0"/>
                </a:endParaRPr>
              </a:p>
            </p:txBody>
          </p:sp>
        </mc:Choice>
        <mc:Fallback>
          <p:sp>
            <p:nvSpPr>
              <p:cNvPr id="2" name="TextBox 1">
                <a:extLst>
                  <a:ext uri="{FF2B5EF4-FFF2-40B4-BE49-F238E27FC236}">
                    <a16:creationId xmlns:a16="http://schemas.microsoft.com/office/drawing/2014/main" id="{78C9760C-CC8F-AD0C-EA43-761E204082E4}"/>
                  </a:ext>
                </a:extLst>
              </p:cNvPr>
              <p:cNvSpPr txBox="1">
                <a:spLocks noRot="1" noChangeAspect="1" noMove="1" noResize="1" noEditPoints="1" noAdjustHandles="1" noChangeArrowheads="1" noChangeShapeType="1" noTextEdit="1"/>
              </p:cNvSpPr>
              <p:nvPr/>
            </p:nvSpPr>
            <p:spPr>
              <a:xfrm>
                <a:off x="470938" y="2542088"/>
                <a:ext cx="4971294" cy="3221138"/>
              </a:xfrm>
              <a:prstGeom prst="rect">
                <a:avLst/>
              </a:prstGeom>
              <a:blipFill>
                <a:blip r:embed="rId3"/>
                <a:stretch>
                  <a:fillRect l="-1593" t="-947" r="-147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D2C627E-0C8E-C677-C9DD-3749A1934BCB}"/>
              </a:ext>
            </a:extLst>
          </p:cNvPr>
          <p:cNvSpPr txBox="1"/>
          <p:nvPr/>
        </p:nvSpPr>
        <p:spPr>
          <a:xfrm>
            <a:off x="376210" y="1915743"/>
            <a:ext cx="4288619" cy="523220"/>
          </a:xfrm>
          <a:prstGeom prst="rect">
            <a:avLst/>
          </a:prstGeom>
          <a:noFill/>
        </p:spPr>
        <p:txBody>
          <a:bodyPr wrap="square">
            <a:spAutoFit/>
          </a:bodyPr>
          <a:lstStyle/>
          <a:p>
            <a:r>
              <a:rPr lang="en-US" sz="2800" b="1" dirty="0" err="1">
                <a:ln>
                  <a:solidFill>
                    <a:schemeClr val="bg1"/>
                  </a:solidFill>
                </a:ln>
                <a:solidFill>
                  <a:srgbClr val="000092"/>
                </a:solidFill>
                <a:latin typeface="#9Slide03 NettoOT" panose="02000500000000000000" pitchFamily="2" charset="0"/>
              </a:rPr>
              <a:t>Trọng</a:t>
            </a:r>
            <a:r>
              <a:rPr lang="en-US" sz="2800" b="1" dirty="0">
                <a:ln>
                  <a:solidFill>
                    <a:schemeClr val="bg1"/>
                  </a:solidFill>
                </a:ln>
                <a:solidFill>
                  <a:srgbClr val="000092"/>
                </a:solidFill>
                <a:latin typeface="#9Slide03 NettoOT" panose="02000500000000000000" pitchFamily="2" charset="0"/>
              </a:rPr>
              <a:t> </a:t>
            </a:r>
            <a:r>
              <a:rPr lang="en-US" sz="2800" b="1" dirty="0" err="1">
                <a:ln>
                  <a:solidFill>
                    <a:schemeClr val="bg1"/>
                  </a:solidFill>
                </a:ln>
                <a:solidFill>
                  <a:srgbClr val="000092"/>
                </a:solidFill>
                <a:latin typeface="#9Slide03 NettoOT" panose="02000500000000000000" pitchFamily="2" charset="0"/>
              </a:rPr>
              <a:t>số</a:t>
            </a:r>
            <a:r>
              <a:rPr lang="en-US" sz="2800" b="1" dirty="0">
                <a:ln>
                  <a:solidFill>
                    <a:schemeClr val="bg1"/>
                  </a:solidFill>
                </a:ln>
                <a:solidFill>
                  <a:srgbClr val="000092"/>
                </a:solidFill>
                <a:latin typeface="#9Slide03 NettoOT" panose="02000500000000000000" pitchFamily="2" charset="0"/>
              </a:rPr>
              <a:t> TF</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5E37CEA-9435-D8E0-B43F-3C6BC50BC0EE}"/>
                  </a:ext>
                </a:extLst>
              </p:cNvPr>
              <p:cNvSpPr txBox="1"/>
              <p:nvPr/>
            </p:nvSpPr>
            <p:spPr>
              <a:xfrm>
                <a:off x="6071694" y="2424541"/>
                <a:ext cx="6019814" cy="3998339"/>
              </a:xfrm>
              <a:prstGeom prst="rect">
                <a:avLst/>
              </a:prstGeom>
              <a:noFill/>
            </p:spPr>
            <p:txBody>
              <a:bodyPr wrap="square">
                <a:spAutoFit/>
              </a:bodyPr>
              <a:lstStyle/>
              <a:p>
                <a:pPr>
                  <a:lnSpc>
                    <a:spcPct val="114000"/>
                  </a:lnSpc>
                </a:pPr>
                <a:r>
                  <a:rPr lang="vi-VN" sz="2200" dirty="0">
                    <a:solidFill>
                      <a:srgbClr val="131A43"/>
                    </a:solidFill>
                    <a:latin typeface="#9Slide03 NettoOT" panose="02000500000000000000" pitchFamily="2" charset="0"/>
                  </a:rPr>
                  <a:t>idf(t,D) </a:t>
                </a:r>
                <a:r>
                  <a:rPr lang="en-US" sz="2200" dirty="0" err="1">
                    <a:solidFill>
                      <a:srgbClr val="131A43"/>
                    </a:solidFill>
                    <a:latin typeface="#9Slide03 NettoOT" panose="02000500000000000000" pitchFamily="2" charset="0"/>
                  </a:rPr>
                  <a:t>đánh</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giá</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độ</a:t>
                </a:r>
                <a:r>
                  <a:rPr lang="vi-VN" sz="2200" dirty="0">
                    <a:solidFill>
                      <a:srgbClr val="131A43"/>
                    </a:solidFill>
                    <a:latin typeface="#9Slide03 NettoOT" panose="02000500000000000000" pitchFamily="2" charset="0"/>
                  </a:rPr>
                  <a:t> quan trọng của từ t </a:t>
                </a:r>
                <a:r>
                  <a:rPr lang="vi-VN" sz="2200">
                    <a:solidFill>
                      <a:srgbClr val="131A43"/>
                    </a:solidFill>
                    <a:latin typeface="#9Slide03 NettoOT" panose="02000500000000000000" pitchFamily="2" charset="0"/>
                  </a:rPr>
                  <a:t>trong tập văn </a:t>
                </a:r>
                <a:r>
                  <a:rPr lang="vi-VN" sz="2200" dirty="0">
                    <a:solidFill>
                      <a:srgbClr val="131A43"/>
                    </a:solidFill>
                    <a:latin typeface="#9Slide03 NettoOT" panose="02000500000000000000" pitchFamily="2" charset="0"/>
                  </a:rPr>
                  <a:t>bản D phụ thuộc vào số lượng văn bản có chứa từ t (d</a:t>
                </a:r>
                <a:r>
                  <a:rPr lang="en-US" sz="2200" dirty="0" err="1">
                    <a:solidFill>
                      <a:srgbClr val="131A43"/>
                    </a:solidFill>
                    <a:latin typeface="#9Slide03 NettoOT" panose="02000500000000000000" pitchFamily="2" charset="0"/>
                  </a:rPr>
                  <a:t>f</a:t>
                </a:r>
                <a:r>
                  <a:rPr lang="en-US" sz="2200" baseline="-25000" dirty="0" err="1">
                    <a:solidFill>
                      <a:srgbClr val="131A43"/>
                    </a:solidFill>
                    <a:latin typeface="#9Slide03 NettoOT" panose="02000500000000000000" pitchFamily="2" charset="0"/>
                  </a:rPr>
                  <a:t>t,D</a:t>
                </a:r>
                <a:r>
                  <a:rPr lang="vi-VN" sz="2200" dirty="0">
                    <a:solidFill>
                      <a:srgbClr val="131A43"/>
                    </a:solidFill>
                    <a:latin typeface="#9Slide03 NettoOT" panose="02000500000000000000" pitchFamily="2" charset="0"/>
                  </a:rPr>
                  <a:t>)  theo công thứ</a:t>
                </a:r>
                <a:r>
                  <a:rPr lang="en-US" sz="2200" dirty="0">
                    <a:solidFill>
                      <a:srgbClr val="131A43"/>
                    </a:solidFill>
                    <a:latin typeface="#9Slide03 NettoOT" panose="02000500000000000000" pitchFamily="2" charset="0"/>
                  </a:rPr>
                  <a:t>c:</a:t>
                </a:r>
                <a:endParaRPr lang="en-US" sz="2200" kern="100" dirty="0">
                  <a:latin typeface="#9Slide03 NettoOT" panose="02000500000000000000" pitchFamily="2" charset="0"/>
                  <a:ea typeface="Calibri" panose="020F0502020204030204" pitchFamily="34" charset="0"/>
                  <a:cs typeface="Times New Roman" panose="02020603050405020304" pitchFamily="18" charset="0"/>
                </a:endParaRPr>
              </a:p>
              <a:p>
                <a:pPr algn="ctr">
                  <a:lnSpc>
                    <a:spcPct val="114000"/>
                  </a:lnSpc>
                </a:pPr>
                <a14:m>
                  <m:oMath xmlns:m="http://schemas.openxmlformats.org/officeDocument/2006/math">
                    <m:r>
                      <m:rPr>
                        <m:nor/>
                      </m:rPr>
                      <a:rPr lang="en-US" sz="2200" b="1" i="0"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idf</m:t>
                    </m:r>
                    <m:d>
                      <m:d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func>
                      <m:func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uncPr>
                      <m:fName>
                        <m:r>
                          <m:rPr>
                            <m:nor/>
                          </m:rPr>
                          <a:rPr lang="en-US" sz="2200" b="1" i="0" kern="100" smtClean="0">
                            <a:solidFill>
                              <a:srgbClr val="1111CA"/>
                            </a:solidFill>
                            <a:latin typeface="#9Slide03 NettoOT" panose="02000500000000000000" pitchFamily="2" charset="0"/>
                            <a:ea typeface="Calibri" panose="020F0502020204030204" pitchFamily="34" charset="0"/>
                            <a:cs typeface="Times New Roman" panose="02020603050405020304" pitchFamily="18" charset="0"/>
                          </a:rPr>
                          <m:t>log</m:t>
                        </m:r>
                      </m:fName>
                      <m:e>
                        <m:d>
                          <m:d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fPr>
                              <m:num>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N</m:t>
                                </m:r>
                              </m:num>
                              <m:den>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Sub>
                                  <m:sSubPr>
                                    <m:ctrlPr>
                                      <a:rPr lang="en-US" sz="22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f</m:t>
                                    </m:r>
                                  </m:e>
                                  <m:sub>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2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sub>
                                </m:sSub>
                              </m:den>
                            </m:f>
                          </m:e>
                        </m:d>
                      </m:e>
                    </m:func>
                  </m:oMath>
                </a14:m>
                <a:r>
                  <a:rPr lang="vi-VN" sz="2200" b="1" kern="100">
                    <a:latin typeface="#9Slide03 NettoOT" panose="02000500000000000000" pitchFamily="2" charset="0"/>
                    <a:ea typeface="Calibri" panose="020F0502020204030204" pitchFamily="34" charset="0"/>
                    <a:cs typeface="Times New Roman" panose="02020603050405020304" pitchFamily="18" charset="0"/>
                  </a:rPr>
                  <a:t>	</a:t>
                </a:r>
              </a:p>
              <a:p>
                <a:pPr algn="ctr">
                  <a:lnSpc>
                    <a:spcPct val="114000"/>
                  </a:lnSpc>
                </a:pPr>
                <a:r>
                  <a:rPr lang="vi-VN" kern="100">
                    <a:latin typeface="#9Slide03 NettoOT" panose="02000500000000000000" pitchFamily="2" charset="0"/>
                    <a:ea typeface="Calibri" panose="020F0502020204030204" pitchFamily="34" charset="0"/>
                    <a:cs typeface="Times New Roman" panose="02020603050405020304" pitchFamily="18" charset="0"/>
                  </a:rPr>
                  <a:t>			</a:t>
                </a:r>
                <a:r>
                  <a:rPr lang="vi-VN" i="1" kern="100">
                    <a:latin typeface="#9Slide03 NettoOT" panose="02000500000000000000" pitchFamily="2" charset="0"/>
                    <a:ea typeface="Calibri" panose="020F0502020204030204" pitchFamily="34" charset="0"/>
                    <a:cs typeface="Times New Roman" panose="02020603050405020304" pitchFamily="18" charset="0"/>
                  </a:rPr>
                  <a:t>N: số lượng văn bản trong D</a:t>
                </a:r>
              </a:p>
              <a:p>
                <a:pPr algn="ctr">
                  <a:lnSpc>
                    <a:spcPct val="114000"/>
                  </a:lnSpc>
                </a:pPr>
                <a:r>
                  <a:rPr lang="vi-VN" i="1" kern="100">
                    <a:latin typeface="#9Slide03 NettoOT" panose="02000500000000000000" pitchFamily="2" charset="0"/>
                    <a:ea typeface="Calibri" panose="020F0502020204030204" pitchFamily="34" charset="0"/>
                    <a:cs typeface="Times New Roman" panose="02020603050405020304" pitchFamily="18" charset="0"/>
                  </a:rPr>
                  <a:t>			df</a:t>
                </a:r>
                <a:r>
                  <a:rPr lang="vi-VN" i="1" kern="100" baseline="-25000">
                    <a:latin typeface="#9Slide03 NettoOT" panose="02000500000000000000" pitchFamily="2" charset="0"/>
                    <a:ea typeface="Calibri" panose="020F0502020204030204" pitchFamily="34" charset="0"/>
                    <a:cs typeface="Times New Roman" panose="02020603050405020304" pitchFamily="18" charset="0"/>
                  </a:rPr>
                  <a:t>t,D</a:t>
                </a:r>
                <a:r>
                  <a:rPr lang="vi-VN" i="1" kern="100">
                    <a:latin typeface="#9Slide03 NettoOT" panose="02000500000000000000" pitchFamily="2" charset="0"/>
                    <a:ea typeface="Calibri" panose="020F0502020204030204" pitchFamily="34" charset="0"/>
                    <a:cs typeface="Times New Roman" panose="02020603050405020304" pitchFamily="18" charset="0"/>
                  </a:rPr>
                  <a:t>: số lượng văn bản chứa t</a:t>
                </a:r>
                <a:endParaRPr lang="en-US" i="1" kern="100" dirty="0">
                  <a:latin typeface="#9Slide03 NettoOT" panose="02000500000000000000" pitchFamily="2" charset="0"/>
                  <a:ea typeface="Calibri" panose="020F0502020204030204" pitchFamily="34" charset="0"/>
                  <a:cs typeface="Times New Roman" panose="02020603050405020304" pitchFamily="18" charset="0"/>
                </a:endParaRPr>
              </a:p>
              <a:p>
                <a:pPr>
                  <a:lnSpc>
                    <a:spcPct val="114000"/>
                  </a:lnSpc>
                </a:pPr>
                <a:r>
                  <a:rPr lang="vi-VN" sz="2200">
                    <a:solidFill>
                      <a:srgbClr val="131A43"/>
                    </a:solidFill>
                    <a:latin typeface="#9Slide03 NettoOT" panose="02000500000000000000" pitchFamily="2" charset="0"/>
                  </a:rPr>
                  <a:t>w</a:t>
                </a:r>
                <a:r>
                  <a:rPr lang="en-US" sz="2200" baseline="-25000">
                    <a:solidFill>
                      <a:srgbClr val="131A43"/>
                    </a:solidFill>
                    <a:latin typeface="#9Slide03 NettoOT" panose="02000500000000000000" pitchFamily="2" charset="0"/>
                  </a:rPr>
                  <a:t>tf</a:t>
                </a:r>
                <a:r>
                  <a:rPr lang="vi-VN" sz="2200" baseline="-25000">
                    <a:solidFill>
                      <a:srgbClr val="131A43"/>
                    </a:solidFill>
                    <a:latin typeface="#9Slide03 NettoOT" panose="02000500000000000000" pitchFamily="2" charset="0"/>
                  </a:rPr>
                  <a:t>.</a:t>
                </a:r>
                <a:r>
                  <a:rPr lang="en-US" sz="2200" baseline="-25000">
                    <a:solidFill>
                      <a:srgbClr val="131A43"/>
                    </a:solidFill>
                    <a:latin typeface="#9Slide03 NettoOT" panose="02000500000000000000" pitchFamily="2" charset="0"/>
                  </a:rPr>
                  <a:t>idf </a:t>
                </a:r>
                <a:r>
                  <a:rPr lang="en-US" sz="2200" dirty="0" err="1">
                    <a:solidFill>
                      <a:srgbClr val="131A43"/>
                    </a:solidFill>
                    <a:latin typeface="#9Slide03 NettoOT" panose="02000500000000000000" pitchFamily="2" charset="0"/>
                  </a:rPr>
                  <a:t>đánh</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giá</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độ</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quan</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trọng</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của</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từ</a:t>
                </a:r>
                <a:r>
                  <a:rPr lang="en-US" sz="2200" dirty="0">
                    <a:solidFill>
                      <a:srgbClr val="131A43"/>
                    </a:solidFill>
                    <a:latin typeface="#9Slide03 NettoOT" panose="02000500000000000000" pitchFamily="2" charset="0"/>
                  </a:rPr>
                  <a:t> t </a:t>
                </a:r>
                <a:r>
                  <a:rPr lang="en-US" sz="2200" dirty="0" err="1">
                    <a:solidFill>
                      <a:srgbClr val="131A43"/>
                    </a:solidFill>
                    <a:latin typeface="#9Slide03 NettoOT" panose="02000500000000000000" pitchFamily="2" charset="0"/>
                  </a:rPr>
                  <a:t>trong</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văn</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bản</a:t>
                </a:r>
                <a:r>
                  <a:rPr lang="en-US" sz="2200" dirty="0">
                    <a:solidFill>
                      <a:srgbClr val="131A43"/>
                    </a:solidFill>
                    <a:latin typeface="#9Slide03 NettoOT" panose="02000500000000000000" pitchFamily="2" charset="0"/>
                  </a:rPr>
                  <a:t> d </a:t>
                </a:r>
                <a:r>
                  <a:rPr lang="en-US" sz="2200" dirty="0" err="1">
                    <a:solidFill>
                      <a:srgbClr val="131A43"/>
                    </a:solidFill>
                    <a:latin typeface="#9Slide03 NettoOT" panose="02000500000000000000" pitchFamily="2" charset="0"/>
                  </a:rPr>
                  <a:t>phụ</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thuộc</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vào</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cả</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tf</a:t>
                </a:r>
                <a:r>
                  <a:rPr lang="en-US" sz="2200" baseline="-25000" dirty="0" err="1">
                    <a:solidFill>
                      <a:srgbClr val="131A43"/>
                    </a:solidFill>
                    <a:latin typeface="#9Slide03 NettoOT" panose="02000500000000000000" pitchFamily="2" charset="0"/>
                  </a:rPr>
                  <a:t>t,d</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và</a:t>
                </a:r>
                <a:r>
                  <a:rPr lang="en-US" sz="2200" dirty="0">
                    <a:solidFill>
                      <a:srgbClr val="131A43"/>
                    </a:solidFill>
                    <a:latin typeface="#9Slide03 NettoOT" panose="02000500000000000000" pitchFamily="2" charset="0"/>
                  </a:rPr>
                  <a:t> </a:t>
                </a:r>
                <a:r>
                  <a:rPr lang="en-US" sz="2200" dirty="0" err="1">
                    <a:solidFill>
                      <a:srgbClr val="131A43"/>
                    </a:solidFill>
                    <a:latin typeface="#9Slide03 NettoOT" panose="02000500000000000000" pitchFamily="2" charset="0"/>
                  </a:rPr>
                  <a:t>df</a:t>
                </a:r>
                <a:r>
                  <a:rPr lang="en-US" sz="2200" baseline="-25000" dirty="0" err="1">
                    <a:solidFill>
                      <a:srgbClr val="131A43"/>
                    </a:solidFill>
                    <a:latin typeface="#9Slide03 NettoOT" panose="02000500000000000000" pitchFamily="2" charset="0"/>
                  </a:rPr>
                  <a:t>t,D</a:t>
                </a:r>
                <a:r>
                  <a:rPr lang="en-US" sz="2200" dirty="0">
                    <a:solidFill>
                      <a:srgbClr val="131A43"/>
                    </a:solidFill>
                    <a:latin typeface="#9Slide03 NettoOT" panose="02000500000000000000" pitchFamily="2" charset="0"/>
                  </a:rPr>
                  <a:t> </a:t>
                </a:r>
                <a:r>
                  <a:rPr lang="en-US" sz="2200" err="1">
                    <a:solidFill>
                      <a:srgbClr val="131A43"/>
                    </a:solidFill>
                    <a:latin typeface="#9Slide03 NettoOT" panose="02000500000000000000" pitchFamily="2" charset="0"/>
                  </a:rPr>
                  <a:t>theo</a:t>
                </a:r>
                <a:r>
                  <a:rPr lang="en-US" sz="2200">
                    <a:solidFill>
                      <a:srgbClr val="131A43"/>
                    </a:solidFill>
                    <a:latin typeface="#9Slide03 NettoOT" panose="02000500000000000000" pitchFamily="2" charset="0"/>
                  </a:rPr>
                  <a:t> công</a:t>
                </a:r>
                <a:r>
                  <a:rPr lang="vi-VN" sz="2200">
                    <a:solidFill>
                      <a:srgbClr val="131A43"/>
                    </a:solidFill>
                    <a:latin typeface="#9Slide03 NettoOT" panose="02000500000000000000" pitchFamily="2" charset="0"/>
                  </a:rPr>
                  <a:t> </a:t>
                </a:r>
                <a:r>
                  <a:rPr lang="en-US" sz="2200">
                    <a:solidFill>
                      <a:srgbClr val="131A43"/>
                    </a:solidFill>
                    <a:latin typeface="#9Slide03 NettoOT" panose="02000500000000000000" pitchFamily="2" charset="0"/>
                  </a:rPr>
                  <a:t>thức</a:t>
                </a:r>
                <a:r>
                  <a:rPr lang="en-US" sz="2200" dirty="0">
                    <a:solidFill>
                      <a:srgbClr val="131A43"/>
                    </a:solidFill>
                    <a:latin typeface="#9Slide03 NettoOT" panose="02000500000000000000" pitchFamily="2" charset="0"/>
                  </a:rPr>
                  <a:t>:</a:t>
                </a:r>
                <a:endParaRPr lang="vi-VN" sz="2200" dirty="0">
                  <a:solidFill>
                    <a:srgbClr val="131A43"/>
                  </a:solidFill>
                  <a:latin typeface="#9Slide03 NettoOT" panose="02000500000000000000" pitchFamily="2" charset="0"/>
                </a:endParaRPr>
              </a:p>
              <a:p>
                <a:pPr algn="ctr">
                  <a:lnSpc>
                    <a:spcPct val="114000"/>
                  </a:lnSpc>
                </a:pPr>
                <a:r>
                  <a:rPr lang="vi-VN" sz="2200" dirty="0">
                    <a:solidFill>
                      <a:srgbClr val="131A43"/>
                    </a:solidFill>
                    <a:latin typeface="#9Slide03 NettoOT" panose="02000500000000000000" pitchFamily="2" charset="0"/>
                  </a:rPr>
                  <a:t> </a:t>
                </a:r>
                <a14:m>
                  <m:oMath xmlns:m="http://schemas.openxmlformats.org/officeDocument/2006/math">
                    <m:r>
                      <a:rPr lang="vi-VN" sz="2400" b="0" i="0" kern="100" smtClean="0">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kern="100" smtClean="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w</m:t>
                        </m:r>
                      </m:e>
                      <m:sub>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idf</m:t>
                        </m:r>
                      </m:sub>
                    </m:sSub>
                    <m:d>
                      <m:dPr>
                        <m:ctrlPr>
                          <a:rPr lang="en-US" sz="24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sSub>
                      <m:sSubPr>
                        <m:ctrlPr>
                          <a:rPr lang="en-US" sz="24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w</m:t>
                        </m:r>
                      </m:e>
                      <m:sub>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tf</m:t>
                        </m:r>
                      </m:sub>
                    </m:sSub>
                    <m:d>
                      <m:dPr>
                        <m:ctrlPr>
                          <a:rPr lang="en-US" sz="24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 </m:t>
                    </m:r>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idf</m:t>
                    </m:r>
                    <m:d>
                      <m:dPr>
                        <m:ctrlPr>
                          <a:rPr lang="en-US" sz="2400" b="1" i="1" kern="100">
                            <a:solidFill>
                              <a:srgbClr val="1111CA"/>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t</m:t>
                        </m:r>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2400" b="1" i="0" kern="100">
                            <a:solidFill>
                              <a:srgbClr val="1111CA"/>
                            </a:solidFill>
                            <a:latin typeface="#9Slide03 NettoOT" panose="02000500000000000000" pitchFamily="2" charset="0"/>
                            <a:ea typeface="Calibri" panose="020F0502020204030204" pitchFamily="34" charset="0"/>
                            <a:cs typeface="Times New Roman" panose="02020603050405020304" pitchFamily="18" charset="0"/>
                          </a:rPr>
                          <m:t>D</m:t>
                        </m:r>
                      </m:e>
                    </m:d>
                  </m:oMath>
                </a14:m>
                <a:endParaRPr lang="en-US" sz="2200" b="1" dirty="0">
                  <a:solidFill>
                    <a:srgbClr val="131A43"/>
                  </a:solidFill>
                  <a:latin typeface="#9Slide03 NettoOT" panose="02000500000000000000" pitchFamily="2" charset="0"/>
                </a:endParaRPr>
              </a:p>
            </p:txBody>
          </p:sp>
        </mc:Choice>
        <mc:Fallback>
          <p:sp>
            <p:nvSpPr>
              <p:cNvPr id="4" name="TextBox 3">
                <a:extLst>
                  <a:ext uri="{FF2B5EF4-FFF2-40B4-BE49-F238E27FC236}">
                    <a16:creationId xmlns:a16="http://schemas.microsoft.com/office/drawing/2014/main" id="{45E37CEA-9435-D8E0-B43F-3C6BC50BC0EE}"/>
                  </a:ext>
                </a:extLst>
              </p:cNvPr>
              <p:cNvSpPr txBox="1">
                <a:spLocks noRot="1" noChangeAspect="1" noMove="1" noResize="1" noEditPoints="1" noAdjustHandles="1" noChangeArrowheads="1" noChangeShapeType="1" noTextEdit="1"/>
              </p:cNvSpPr>
              <p:nvPr/>
            </p:nvSpPr>
            <p:spPr>
              <a:xfrm>
                <a:off x="6071694" y="2424541"/>
                <a:ext cx="6019814" cy="3998339"/>
              </a:xfrm>
              <a:prstGeom prst="rect">
                <a:avLst/>
              </a:prstGeom>
              <a:blipFill>
                <a:blip r:embed="rId4"/>
                <a:stretch>
                  <a:fillRect l="-1316" t="-762" r="-2227" b="-7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43D1DDC-EB48-15EF-E188-8F170FEA5AE2}"/>
              </a:ext>
            </a:extLst>
          </p:cNvPr>
          <p:cNvSpPr txBox="1"/>
          <p:nvPr/>
        </p:nvSpPr>
        <p:spPr>
          <a:xfrm>
            <a:off x="6138452" y="1960385"/>
            <a:ext cx="4288619" cy="523220"/>
          </a:xfrm>
          <a:prstGeom prst="rect">
            <a:avLst/>
          </a:prstGeom>
          <a:noFill/>
        </p:spPr>
        <p:txBody>
          <a:bodyPr wrap="square">
            <a:spAutoFit/>
          </a:bodyPr>
          <a:lstStyle/>
          <a:p>
            <a:r>
              <a:rPr lang="en-US" sz="2800" b="1" dirty="0" err="1">
                <a:ln>
                  <a:solidFill>
                    <a:schemeClr val="bg1"/>
                  </a:solidFill>
                </a:ln>
                <a:solidFill>
                  <a:srgbClr val="000092"/>
                </a:solidFill>
                <a:latin typeface="#9Slide03 NettoOT" panose="02000500000000000000" pitchFamily="2" charset="0"/>
              </a:rPr>
              <a:t>Trọng</a:t>
            </a:r>
            <a:r>
              <a:rPr lang="en-US" sz="2800" b="1" dirty="0">
                <a:ln>
                  <a:solidFill>
                    <a:schemeClr val="bg1"/>
                  </a:solidFill>
                </a:ln>
                <a:solidFill>
                  <a:srgbClr val="000092"/>
                </a:solidFill>
                <a:latin typeface="#9Slide03 NettoOT" panose="02000500000000000000" pitchFamily="2" charset="0"/>
              </a:rPr>
              <a:t> </a:t>
            </a:r>
            <a:r>
              <a:rPr lang="en-US" sz="2800" b="1" dirty="0" err="1">
                <a:ln>
                  <a:solidFill>
                    <a:schemeClr val="bg1"/>
                  </a:solidFill>
                </a:ln>
                <a:solidFill>
                  <a:srgbClr val="000092"/>
                </a:solidFill>
                <a:latin typeface="#9Slide03 NettoOT" panose="02000500000000000000" pitchFamily="2" charset="0"/>
              </a:rPr>
              <a:t>số</a:t>
            </a:r>
            <a:r>
              <a:rPr lang="en-US" sz="2800" b="1" dirty="0">
                <a:ln>
                  <a:solidFill>
                    <a:schemeClr val="bg1"/>
                  </a:solidFill>
                </a:ln>
                <a:solidFill>
                  <a:srgbClr val="000092"/>
                </a:solidFill>
                <a:latin typeface="#9Slide03 NettoOT" panose="02000500000000000000" pitchFamily="2" charset="0"/>
              </a:rPr>
              <a:t> TF.IDF</a:t>
            </a:r>
            <a:endParaRPr lang="en-US" sz="2800" b="1" baseline="-25000" dirty="0">
              <a:ln>
                <a:solidFill>
                  <a:schemeClr val="bg1"/>
                </a:solidFill>
              </a:ln>
              <a:solidFill>
                <a:srgbClr val="000092"/>
              </a:solidFill>
              <a:latin typeface="#9Slide03 NettoOT" panose="02000500000000000000" pitchFamily="2" charset="0"/>
            </a:endParaRPr>
          </a:p>
        </p:txBody>
      </p:sp>
      <p:sp>
        <p:nvSpPr>
          <p:cNvPr id="8" name="Rectangle 7">
            <a:extLst>
              <a:ext uri="{FF2B5EF4-FFF2-40B4-BE49-F238E27FC236}">
                <a16:creationId xmlns:a16="http://schemas.microsoft.com/office/drawing/2014/main" id="{66FF9497-F2C9-090A-96F3-2B5F957241F7}"/>
              </a:ext>
            </a:extLst>
          </p:cNvPr>
          <p:cNvSpPr/>
          <p:nvPr/>
        </p:nvSpPr>
        <p:spPr>
          <a:xfrm>
            <a:off x="5767762" y="1853858"/>
            <a:ext cx="45719" cy="4701708"/>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grpSp>
        <p:nvGrpSpPr>
          <p:cNvPr id="9" name="Group 8">
            <a:extLst>
              <a:ext uri="{FF2B5EF4-FFF2-40B4-BE49-F238E27FC236}">
                <a16:creationId xmlns:a16="http://schemas.microsoft.com/office/drawing/2014/main" id="{1B3C0EDF-16E0-4ECB-B62A-B8087E933E3A}"/>
              </a:ext>
            </a:extLst>
          </p:cNvPr>
          <p:cNvGrpSpPr/>
          <p:nvPr/>
        </p:nvGrpSpPr>
        <p:grpSpPr>
          <a:xfrm>
            <a:off x="11657852" y="6416644"/>
            <a:ext cx="753449" cy="753449"/>
            <a:chOff x="-604988" y="-51894"/>
            <a:chExt cx="1408758" cy="1408759"/>
          </a:xfrm>
        </p:grpSpPr>
        <p:sp>
          <p:nvSpPr>
            <p:cNvPr id="10" name="Freeform: Shape 9">
              <a:extLst>
                <a:ext uri="{FF2B5EF4-FFF2-40B4-BE49-F238E27FC236}">
                  <a16:creationId xmlns:a16="http://schemas.microsoft.com/office/drawing/2014/main" id="{3AF6D158-5D62-D07E-10D0-3CE54C618CF0}"/>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1" name="Freeform: Shape 10">
              <a:extLst>
                <a:ext uri="{FF2B5EF4-FFF2-40B4-BE49-F238E27FC236}">
                  <a16:creationId xmlns:a16="http://schemas.microsoft.com/office/drawing/2014/main" id="{1E1FF9AE-D457-6D08-E460-7E36815407C4}"/>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2" name="Freeform: Shape 11">
              <a:extLst>
                <a:ext uri="{FF2B5EF4-FFF2-40B4-BE49-F238E27FC236}">
                  <a16:creationId xmlns:a16="http://schemas.microsoft.com/office/drawing/2014/main" id="{6F43E977-4A9C-BD6C-B1B0-89E00CCDAA9E}"/>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3" name="Freeform: Shape 22">
              <a:extLst>
                <a:ext uri="{FF2B5EF4-FFF2-40B4-BE49-F238E27FC236}">
                  <a16:creationId xmlns:a16="http://schemas.microsoft.com/office/drawing/2014/main" id="{FA3AE089-FF8F-998A-10F0-AA8C2D2C9EDA}"/>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Tree>
    <p:extLst>
      <p:ext uri="{BB962C8B-B14F-4D97-AF65-F5344CB8AC3E}">
        <p14:creationId xmlns:p14="http://schemas.microsoft.com/office/powerpoint/2010/main" val="215037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750" fill="hold"/>
                                        <p:tgtEl>
                                          <p:spTgt spid="9"/>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13"/>
                                        </p:tgtEl>
                                        <p:attrNameLst>
                                          <p:attrName>r</p:attrName>
                                        </p:attrNameLst>
                                      </p:cBhvr>
                                    </p:animRot>
                                  </p:childTnLst>
                                </p:cTn>
                              </p:par>
                            </p:childTnLst>
                          </p:cTn>
                        </p:par>
                        <p:par>
                          <p:cTn id="9" fill="hold">
                            <p:stCondLst>
                              <p:cond delay="175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250"/>
                            </p:stCondLst>
                            <p:childTnLst>
                              <p:par>
                                <p:cTn id="14" presetID="2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0-#ppt_w/2"/>
                                          </p:val>
                                        </p:tav>
                                        <p:tav tm="100000">
                                          <p:val>
                                            <p:strVal val="#ppt_x"/>
                                          </p:val>
                                        </p:tav>
                                      </p:tavLst>
                                    </p:anim>
                                    <p:anim calcmode="lin" valueType="num">
                                      <p:cBhvr additive="base">
                                        <p:cTn id="27" dur="500" fill="hold"/>
                                        <p:tgtEl>
                                          <p:spTgt spid="22"/>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par>
                                <p:cTn id="32" presetID="22" presetClass="entr" presetSubtype="8"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par>
                                <p:cTn id="35" presetID="10" presetClass="entr" presetSubtype="0" fill="hold" nodeType="withEffect">
                                  <p:stCondLst>
                                    <p:cond delay="100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0-#ppt_w/2"/>
                                          </p:val>
                                        </p:tav>
                                        <p:tav tm="100000">
                                          <p:val>
                                            <p:strVal val="#ppt_x"/>
                                          </p:val>
                                        </p:tav>
                                      </p:tavLst>
                                    </p:anim>
                                    <p:anim calcmode="lin" valueType="num">
                                      <p:cBhvr additive="base">
                                        <p:cTn id="43" dur="500" fill="hold"/>
                                        <p:tgtEl>
                                          <p:spTgt spid="8"/>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22" presetClass="entr" presetSubtype="8"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par>
                                <p:cTn id="51" presetID="10" presetClass="entr" presetSubtype="0" fill="hold" nodeType="withEffect">
                                  <p:stCondLst>
                                    <p:cond delay="100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0" grpId="0" animBg="1"/>
      <p:bldP spid="21" grpId="0"/>
      <p:bldP spid="22" grpId="0" animBg="1"/>
      <p:bldP spid="3" grpId="0"/>
      <p:bldP spid="5"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A038B49-D1F2-0CFD-4995-6D25E8D7CCB7}"/>
              </a:ext>
            </a:extLst>
          </p:cNvPr>
          <p:cNvSpPr/>
          <p:nvPr/>
        </p:nvSpPr>
        <p:spPr>
          <a:xfrm>
            <a:off x="558872" y="1800472"/>
            <a:ext cx="11206076" cy="4907458"/>
          </a:xfrm>
          <a:prstGeom prst="roundRect">
            <a:avLst>
              <a:gd name="adj" fmla="val 0"/>
            </a:avLst>
          </a:prstGeom>
          <a:solidFill>
            <a:srgbClr val="F8F9FA"/>
          </a:solidFill>
          <a:ln w="57150">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13" name="Group 12">
            <a:extLst>
              <a:ext uri="{FF2B5EF4-FFF2-40B4-BE49-F238E27FC236}">
                <a16:creationId xmlns:a16="http://schemas.microsoft.com/office/drawing/2014/main" id="{D8CCA823-3330-DAD6-3752-69EBAED6BEE3}"/>
              </a:ext>
            </a:extLst>
          </p:cNvPr>
          <p:cNvGrpSpPr/>
          <p:nvPr/>
        </p:nvGrpSpPr>
        <p:grpSpPr>
          <a:xfrm>
            <a:off x="-38150" y="-44927"/>
            <a:ext cx="1408758" cy="1408759"/>
            <a:chOff x="-604988" y="-51894"/>
            <a:chExt cx="1408758" cy="1408759"/>
          </a:xfrm>
        </p:grpSpPr>
        <p:sp>
          <p:nvSpPr>
            <p:cNvPr id="14" name="Freeform: Shape 13">
              <a:extLst>
                <a:ext uri="{FF2B5EF4-FFF2-40B4-BE49-F238E27FC236}">
                  <a16:creationId xmlns:a16="http://schemas.microsoft.com/office/drawing/2014/main" id="{7D726921-69AE-E377-D844-37FDA2B85A29}"/>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a:extLst>
                <a:ext uri="{FF2B5EF4-FFF2-40B4-BE49-F238E27FC236}">
                  <a16:creationId xmlns:a16="http://schemas.microsoft.com/office/drawing/2014/main" id="{11ECABDF-A6BD-3AF4-7733-BC56E2836E17}"/>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a:extLst>
                <a:ext uri="{FF2B5EF4-FFF2-40B4-BE49-F238E27FC236}">
                  <a16:creationId xmlns:a16="http://schemas.microsoft.com/office/drawing/2014/main" id="{35432431-F38E-99E8-AE41-198694FD33E8}"/>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a:extLst>
                <a:ext uri="{FF2B5EF4-FFF2-40B4-BE49-F238E27FC236}">
                  <a16:creationId xmlns:a16="http://schemas.microsoft.com/office/drawing/2014/main" id="{C67ECA77-E356-4BC6-4FD6-E454DB0D6D0B}"/>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a:extLst>
              <a:ext uri="{FF2B5EF4-FFF2-40B4-BE49-F238E27FC236}">
                <a16:creationId xmlns:a16="http://schemas.microsoft.com/office/drawing/2014/main" id="{D91E77BC-90C6-BE70-988C-65FDFF76E573}"/>
              </a:ext>
            </a:extLst>
          </p:cNvPr>
          <p:cNvSpPr/>
          <p:nvPr/>
        </p:nvSpPr>
        <p:spPr>
          <a:xfrm rot="2758965">
            <a:off x="2570233" y="307868"/>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a:extLst>
              <a:ext uri="{FF2B5EF4-FFF2-40B4-BE49-F238E27FC236}">
                <a16:creationId xmlns:a16="http://schemas.microsoft.com/office/drawing/2014/main" id="{B88D4775-3095-5E19-393E-B25618D2A196}"/>
              </a:ext>
            </a:extLst>
          </p:cNvPr>
          <p:cNvSpPr/>
          <p:nvPr/>
        </p:nvSpPr>
        <p:spPr>
          <a:xfrm rot="2758965">
            <a:off x="2559047" y="303604"/>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0" name="Freeform: Shape 19">
            <a:extLst>
              <a:ext uri="{FF2B5EF4-FFF2-40B4-BE49-F238E27FC236}">
                <a16:creationId xmlns:a16="http://schemas.microsoft.com/office/drawing/2014/main" id="{2D98224A-ECA7-F107-4E9D-83432B5BF3C7}"/>
              </a:ext>
            </a:extLst>
          </p:cNvPr>
          <p:cNvSpPr/>
          <p:nvPr/>
        </p:nvSpPr>
        <p:spPr>
          <a:xfrm rot="2758965">
            <a:off x="1462831" y="-1165880"/>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21" name="TextBox 20">
            <a:extLst>
              <a:ext uri="{FF2B5EF4-FFF2-40B4-BE49-F238E27FC236}">
                <a16:creationId xmlns:a16="http://schemas.microsoft.com/office/drawing/2014/main" id="{65C851D5-9B81-E500-74C5-28B4FCA4DB7C}"/>
              </a:ext>
            </a:extLst>
          </p:cNvPr>
          <p:cNvSpPr txBox="1"/>
          <p:nvPr/>
        </p:nvSpPr>
        <p:spPr>
          <a:xfrm>
            <a:off x="1466891" y="296934"/>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THUẬT TOÁN</a:t>
            </a:r>
            <a:endParaRPr lang="en-US" sz="4400" dirty="0">
              <a:solidFill>
                <a:schemeClr val="bg1"/>
              </a:solidFill>
              <a:latin typeface="#9Slide03 NettoOT" panose="02000500000000000000" pitchFamily="2" charset="0"/>
            </a:endParaRPr>
          </a:p>
        </p:txBody>
      </p:sp>
      <p:sp>
        <p:nvSpPr>
          <p:cNvPr id="22" name="Rectangle 21">
            <a:extLst>
              <a:ext uri="{FF2B5EF4-FFF2-40B4-BE49-F238E27FC236}">
                <a16:creationId xmlns:a16="http://schemas.microsoft.com/office/drawing/2014/main" id="{72D18FCD-F5BD-C54B-FEC4-D6997FB930C1}"/>
              </a:ext>
            </a:extLst>
          </p:cNvPr>
          <p:cNvSpPr/>
          <p:nvPr/>
        </p:nvSpPr>
        <p:spPr>
          <a:xfrm>
            <a:off x="353628" y="1800471"/>
            <a:ext cx="73421" cy="4768513"/>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25" name="TextBox 24">
            <a:extLst>
              <a:ext uri="{FF2B5EF4-FFF2-40B4-BE49-F238E27FC236}">
                <a16:creationId xmlns:a16="http://schemas.microsoft.com/office/drawing/2014/main" id="{FE4EA2A1-9D58-6010-AD5E-37ECAC727D70}"/>
              </a:ext>
            </a:extLst>
          </p:cNvPr>
          <p:cNvSpPr txBox="1"/>
          <p:nvPr/>
        </p:nvSpPr>
        <p:spPr>
          <a:xfrm>
            <a:off x="289118" y="235607"/>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2</a:t>
            </a:r>
            <a:endParaRPr lang="en-US" sz="4400" b="1">
              <a:solidFill>
                <a:srgbClr val="131A43"/>
              </a:solidFill>
              <a:latin typeface="#9Slide03 NettoOT" panose="02000500000000000000" pitchFamily="2" charset="0"/>
            </a:endParaRPr>
          </a:p>
        </p:txBody>
      </p:sp>
      <p:pic>
        <p:nvPicPr>
          <p:cNvPr id="8" name="Picture 7">
            <a:extLst>
              <a:ext uri="{FF2B5EF4-FFF2-40B4-BE49-F238E27FC236}">
                <a16:creationId xmlns:a16="http://schemas.microsoft.com/office/drawing/2014/main" id="{8E8502C7-B416-DE8A-0C20-F988045CB47A}"/>
              </a:ext>
            </a:extLst>
          </p:cNvPr>
          <p:cNvPicPr>
            <a:picLocks noChangeAspect="1"/>
          </p:cNvPicPr>
          <p:nvPr/>
        </p:nvPicPr>
        <p:blipFill>
          <a:blip r:embed="rId3"/>
          <a:stretch>
            <a:fillRect/>
          </a:stretch>
        </p:blipFill>
        <p:spPr>
          <a:xfrm>
            <a:off x="2417889" y="2837708"/>
            <a:ext cx="6818056" cy="2374517"/>
          </a:xfrm>
          <a:prstGeom prst="rect">
            <a:avLst/>
          </a:prstGeom>
        </p:spPr>
      </p:pic>
      <p:pic>
        <p:nvPicPr>
          <p:cNvPr id="7" name="Picture 6">
            <a:extLst>
              <a:ext uri="{FF2B5EF4-FFF2-40B4-BE49-F238E27FC236}">
                <a16:creationId xmlns:a16="http://schemas.microsoft.com/office/drawing/2014/main" id="{BBFA141C-070A-14E1-8446-016049196FD2}"/>
              </a:ext>
            </a:extLst>
          </p:cNvPr>
          <p:cNvPicPr>
            <a:picLocks noChangeAspect="1"/>
          </p:cNvPicPr>
          <p:nvPr/>
        </p:nvPicPr>
        <p:blipFill>
          <a:blip r:embed="rId4"/>
          <a:stretch>
            <a:fillRect/>
          </a:stretch>
        </p:blipFill>
        <p:spPr>
          <a:xfrm>
            <a:off x="6365885" y="2116015"/>
            <a:ext cx="2495678" cy="1009702"/>
          </a:xfrm>
          <a:prstGeom prst="rect">
            <a:avLst/>
          </a:prstGeom>
        </p:spPr>
      </p:pic>
      <p:sp>
        <p:nvSpPr>
          <p:cNvPr id="52" name="TextBox 51">
            <a:extLst>
              <a:ext uri="{FF2B5EF4-FFF2-40B4-BE49-F238E27FC236}">
                <a16:creationId xmlns:a16="http://schemas.microsoft.com/office/drawing/2014/main" id="{9BBB5586-B6DB-A308-99C6-799BFCD385D3}"/>
              </a:ext>
            </a:extLst>
          </p:cNvPr>
          <p:cNvSpPr txBox="1"/>
          <p:nvPr/>
        </p:nvSpPr>
        <p:spPr>
          <a:xfrm>
            <a:off x="214755" y="1195026"/>
            <a:ext cx="11762486" cy="584775"/>
          </a:xfrm>
          <a:prstGeom prst="rect">
            <a:avLst/>
          </a:prstGeom>
          <a:noFill/>
        </p:spPr>
        <p:txBody>
          <a:bodyPr wrap="square">
            <a:spAutoFit/>
          </a:bodyPr>
          <a:lstStyle/>
          <a:p>
            <a:r>
              <a:rPr lang="vi-VN" sz="3200">
                <a:solidFill>
                  <a:srgbClr val="131A43"/>
                </a:solidFill>
                <a:latin typeface="#9Slide03 NettoOT" panose="02000500000000000000" pitchFamily="2" charset="0"/>
              </a:rPr>
              <a:t>Chuẩn hóa độ dài</a:t>
            </a:r>
            <a:endParaRPr lang="vi-VN" sz="3200" dirty="0" err="1">
              <a:solidFill>
                <a:srgbClr val="131A43"/>
              </a:solidFill>
              <a:latin typeface="#9Slide03 NettoOT" panose="02000500000000000000" pitchFamily="2"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3AC3C8-E841-4AB5-0146-C328144A2D3F}"/>
                  </a:ext>
                </a:extLst>
              </p:cNvPr>
              <p:cNvSpPr txBox="1"/>
              <p:nvPr/>
            </p:nvSpPr>
            <p:spPr>
              <a:xfrm>
                <a:off x="480393" y="1800471"/>
                <a:ext cx="11231213" cy="954107"/>
              </a:xfrm>
              <a:prstGeom prst="rect">
                <a:avLst/>
              </a:prstGeom>
              <a:noFill/>
            </p:spPr>
            <p:txBody>
              <a:bodyPr wrap="square">
                <a:spAutoFit/>
              </a:bodyPr>
              <a:lstStyle/>
              <a:p>
                <a:pPr algn="just"/>
                <a:r>
                  <a:rPr lang="vi-VN" sz="2800" dirty="0">
                    <a:solidFill>
                      <a:srgbClr val="131A43"/>
                    </a:solidFill>
                    <a:latin typeface="#9Slide03 NettoOT" panose="02000500000000000000" pitchFamily="2" charset="0"/>
                  </a:rPr>
                  <a:t>Mỗi vector có thể được chuẩn hóa bằng cách chia mỗi thành phần của nó cho độ dài của nó (định </a:t>
                </a:r>
                <a:r>
                  <a:rPr lang="vi-VN" sz="2800">
                    <a:solidFill>
                      <a:srgbClr val="131A43"/>
                    </a:solidFill>
                    <a:latin typeface="#9Slide03 NettoOT" panose="02000500000000000000" pitchFamily="2" charset="0"/>
                  </a:rPr>
                  <a:t>mức </a:t>
                </a:r>
                <a14:m>
                  <m:oMath xmlns:m="http://schemas.openxmlformats.org/officeDocument/2006/math">
                    <m:r>
                      <a:rPr lang="vi-VN" sz="2800" i="1" smtClean="0">
                        <a:solidFill>
                          <a:srgbClr val="131A43"/>
                        </a:solidFill>
                        <a:latin typeface="Cambria Math" panose="02040503050406030204" pitchFamily="18" charset="0"/>
                        <a:ea typeface="Cambria Math" panose="02040503050406030204" pitchFamily="18" charset="0"/>
                      </a:rPr>
                      <m:t>ℓ</m:t>
                    </m:r>
                  </m:oMath>
                </a14:m>
                <a:r>
                  <a:rPr lang="vi-VN" sz="2800">
                    <a:solidFill>
                      <a:srgbClr val="131A43"/>
                    </a:solidFill>
                    <a:latin typeface="#9Slide03 NettoOT" panose="02000500000000000000" pitchFamily="2" charset="0"/>
                  </a:rPr>
                  <a:t>2</a:t>
                </a:r>
                <a:r>
                  <a:rPr lang="en-US" sz="2800">
                    <a:solidFill>
                      <a:srgbClr val="131A43"/>
                    </a:solidFill>
                    <a:latin typeface="#9Slide03 NettoOT" panose="02000500000000000000" pitchFamily="2" charset="0"/>
                  </a:rPr>
                  <a:t> hay</a:t>
                </a:r>
                <a14:m>
                  <m:oMath xmlns:m="http://schemas.openxmlformats.org/officeDocument/2006/math">
                    <m:r>
                      <a:rPr lang="vi-VN" sz="2800" b="0" i="0" smtClean="0">
                        <a:solidFill>
                          <a:srgbClr val="131A43"/>
                        </a:solidFill>
                        <a:latin typeface="Cambria Math" panose="02040503050406030204" pitchFamily="18" charset="0"/>
                        <a:ea typeface="Cambria Math" panose="02040503050406030204" pitchFamily="18" charset="0"/>
                      </a:rPr>
                      <m:t> </m:t>
                    </m:r>
                    <m:r>
                      <a:rPr lang="vi-VN" sz="2800" i="1">
                        <a:solidFill>
                          <a:srgbClr val="131A43"/>
                        </a:solidFill>
                        <a:latin typeface="Cambria Math" panose="02040503050406030204" pitchFamily="18" charset="0"/>
                        <a:ea typeface="Cambria Math" panose="02040503050406030204" pitchFamily="18" charset="0"/>
                      </a:rPr>
                      <m:t>ℓ</m:t>
                    </m:r>
                  </m:oMath>
                </a14:m>
                <a:r>
                  <a:rPr lang="vi-VN" sz="2800">
                    <a:solidFill>
                      <a:srgbClr val="131A43"/>
                    </a:solidFill>
                    <a:latin typeface="#9Slide03 NettoOT" panose="02000500000000000000" pitchFamily="2" charset="0"/>
                  </a:rPr>
                  <a:t>2-</a:t>
                </a:r>
                <a:r>
                  <a:rPr lang="vi-VN" sz="2800" dirty="0">
                    <a:solidFill>
                      <a:srgbClr val="131A43"/>
                    </a:solidFill>
                    <a:latin typeface="#9Slide03 NettoOT" panose="02000500000000000000" pitchFamily="2" charset="0"/>
                  </a:rPr>
                  <a:t>norm)</a:t>
                </a:r>
                <a:r>
                  <a:rPr lang="en-US" sz="2800" dirty="0">
                    <a:solidFill>
                      <a:srgbClr val="131A43"/>
                    </a:solidFill>
                    <a:latin typeface="#9Slide03 NettoOT" panose="02000500000000000000" pitchFamily="2" charset="0"/>
                  </a:rPr>
                  <a:t>:</a:t>
                </a:r>
                <a:endParaRPr lang="vi-VN" sz="2800" dirty="0">
                  <a:solidFill>
                    <a:srgbClr val="131A43"/>
                  </a:solidFill>
                  <a:latin typeface="#9Slide03 NettoOT" panose="02000500000000000000" pitchFamily="2" charset="0"/>
                </a:endParaRPr>
              </a:p>
            </p:txBody>
          </p:sp>
        </mc:Choice>
        <mc:Fallback xmlns="">
          <p:sp>
            <p:nvSpPr>
              <p:cNvPr id="6" name="TextBox 5">
                <a:extLst>
                  <a:ext uri="{FF2B5EF4-FFF2-40B4-BE49-F238E27FC236}">
                    <a16:creationId xmlns:a16="http://schemas.microsoft.com/office/drawing/2014/main" id="{4D3AC3C8-E841-4AB5-0146-C328144A2D3F}"/>
                  </a:ext>
                </a:extLst>
              </p:cNvPr>
              <p:cNvSpPr txBox="1">
                <a:spLocks noRot="1" noChangeAspect="1" noMove="1" noResize="1" noEditPoints="1" noAdjustHandles="1" noChangeArrowheads="1" noChangeShapeType="1" noTextEdit="1"/>
              </p:cNvSpPr>
              <p:nvPr/>
            </p:nvSpPr>
            <p:spPr>
              <a:xfrm>
                <a:off x="480393" y="1800471"/>
                <a:ext cx="11231213" cy="954107"/>
              </a:xfrm>
              <a:prstGeom prst="rect">
                <a:avLst/>
              </a:prstGeom>
              <a:blipFill>
                <a:blip r:embed="rId5"/>
                <a:stretch>
                  <a:fillRect l="-1140" t="-6369" r="-1086" b="-165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6163C6-8AD6-1B9E-A566-9BB10FCEE049}"/>
                  </a:ext>
                </a:extLst>
              </p:cNvPr>
              <p:cNvSpPr txBox="1"/>
              <p:nvPr/>
            </p:nvSpPr>
            <p:spPr>
              <a:xfrm>
                <a:off x="651709" y="4972395"/>
                <a:ext cx="10888579" cy="1584088"/>
              </a:xfrm>
              <a:prstGeom prst="rect">
                <a:avLst/>
              </a:prstGeom>
              <a:noFill/>
            </p:spPr>
            <p:txBody>
              <a:bodyPr wrap="square">
                <a:spAutoFit/>
              </a:bodyPr>
              <a:lstStyle/>
              <a:p>
                <a:pPr algn="ctr"/>
                <a14:m>
                  <m:oMath xmlns:m="http://schemas.openxmlformats.org/officeDocument/2006/math">
                    <m:r>
                      <m:rPr>
                        <m:nor/>
                      </m:rPr>
                      <a:rPr lang="en-US" sz="2000" i="0" kern="100" smtClean="0">
                        <a:effectLst/>
                        <a:latin typeface="#9Slide03 NettoOT" panose="02000500000000000000" pitchFamily="2" charset="0"/>
                        <a:ea typeface="Calibri" panose="020F0502020204030204" pitchFamily="34" charset="0"/>
                        <a:cs typeface="Times New Roman" panose="02020603050405020304" pitchFamily="18" charset="0"/>
                      </a:rPr>
                      <m:t>Cosin</m:t>
                    </m:r>
                    <m:d>
                      <m:d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q</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m:t>
                    </m:r>
                    <m:f>
                      <m:f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q</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d</m:t>
                        </m:r>
                      </m:num>
                      <m:den>
                        <m:d>
                          <m:dPr>
                            <m:begChr m:val="‖"/>
                            <m:endChr m:val="‖"/>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q</m:t>
                            </m:r>
                          </m:e>
                        </m:d>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m:t>
                        </m:r>
                        <m:d>
                          <m:dPr>
                            <m:begChr m:val="‖"/>
                            <m:endChr m:val="‖"/>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d</m:t>
                            </m:r>
                          </m:e>
                        </m:d>
                      </m:den>
                    </m:f>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m:t>
                    </m:r>
                    <m:f>
                      <m:f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q</m:t>
                        </m:r>
                      </m:num>
                      <m:den>
                        <m:d>
                          <m:dPr>
                            <m:begChr m:val="‖"/>
                            <m:endChr m:val="‖"/>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q</m:t>
                            </m:r>
                          </m:e>
                        </m:d>
                      </m:den>
                    </m:f>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 </m:t>
                    </m:r>
                    <m:f>
                      <m:f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d</m:t>
                        </m:r>
                      </m:num>
                      <m:den>
                        <m:d>
                          <m:dPr>
                            <m:begChr m:val="‖"/>
                            <m:endChr m:val="‖"/>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d</m:t>
                            </m:r>
                          </m:e>
                        </m:d>
                      </m:den>
                    </m:f>
                  </m:oMath>
                </a14:m>
                <a:r>
                  <a:rPr lang="en-US" sz="2000" kern="100" dirty="0">
                    <a:effectLst/>
                    <a:latin typeface="#9Slide03 NettoOT" panose="02000500000000000000" pitchFamily="2" charset="0"/>
                    <a:ea typeface="Times New Roman" panose="02020603050405020304" pitchFamily="18" charset="0"/>
                    <a:cs typeface="Times New Roman" panose="02020603050405020304" pitchFamily="18" charset="0"/>
                  </a:rPr>
                  <a:t> </a:t>
                </a:r>
                <a:endParaRPr lang="en-US" sz="2000" kern="100" dirty="0">
                  <a:latin typeface="#9Slide03 NettoOT" panose="02000500000000000000" pitchFamily="2"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
                    </m:oMathParaPr>
                    <m:oMath xmlns:m="http://schemas.openxmlformats.org/officeDocument/2006/math">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Gi</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ả </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s</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ử </m:t>
                      </m:r>
                      <m:sSup>
                        <m:sSup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q</m:t>
                          </m:r>
                        </m:e>
                        <m:sup>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m:t>
                          </m:r>
                        </m:sup>
                      </m:sSup>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m:t>
                      </m:r>
                      <m:sSup>
                        <m:sSupPr>
                          <m:ctrlPr>
                            <a:rPr lang="en-US" sz="2000" i="1" kern="100">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d</m:t>
                          </m:r>
                        </m:e>
                        <m:sup>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m:t>
                          </m:r>
                        </m:sup>
                      </m:sSup>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l</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à </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vector</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đã </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chu</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ẩ</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n</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h</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ó</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a</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độ </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d</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à</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i</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c</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ủ</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a</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q</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d</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khi</m:t>
                      </m:r>
                      <m:r>
                        <m:rPr>
                          <m:nor/>
                        </m:rPr>
                        <a:rPr lang="en-US" sz="2000" i="0" kern="100">
                          <a:effectLst/>
                          <a:latin typeface="#9Slide03 NettoOT" panose="02000500000000000000" pitchFamily="2" charset="0"/>
                          <a:ea typeface="Calibri" panose="020F0502020204030204" pitchFamily="34" charset="0"/>
                          <a:cs typeface="Times New Roman" panose="02020603050405020304" pitchFamily="18" charset="0"/>
                        </a:rPr>
                        <m:t> đó:      </m:t>
                      </m:r>
                      <m:r>
                        <m:rPr>
                          <m:nor/>
                        </m:rPr>
                        <a:rPr lang="en-US" sz="2000" i="0">
                          <a:latin typeface="#9Slide03 NettoOT" panose="02000500000000000000" pitchFamily="2" charset="0"/>
                        </a:rPr>
                        <m:t>Cosin</m:t>
                      </m:r>
                      <m:d>
                        <m:dPr>
                          <m:ctrlPr>
                            <a:rPr lang="en-US" sz="2000" i="1">
                              <a:latin typeface="Cambria Math" panose="02040503050406030204" pitchFamily="18" charset="0"/>
                            </a:rPr>
                          </m:ctrlPr>
                        </m:dPr>
                        <m:e>
                          <m:r>
                            <m:rPr>
                              <m:nor/>
                            </m:rPr>
                            <a:rPr lang="en-US" sz="2000" i="0">
                              <a:latin typeface="#9Slide03 NettoOT" panose="02000500000000000000" pitchFamily="2" charset="0"/>
                            </a:rPr>
                            <m:t>q</m:t>
                          </m:r>
                          <m:r>
                            <m:rPr>
                              <m:nor/>
                            </m:rPr>
                            <a:rPr lang="en-US" sz="2000" i="0">
                              <a:latin typeface="#9Slide03 NettoOT" panose="02000500000000000000" pitchFamily="2" charset="0"/>
                            </a:rPr>
                            <m:t>,</m:t>
                          </m:r>
                          <m:r>
                            <m:rPr>
                              <m:nor/>
                            </m:rPr>
                            <a:rPr lang="en-US" sz="2000" i="0">
                              <a:latin typeface="#9Slide03 NettoOT" panose="02000500000000000000" pitchFamily="2" charset="0"/>
                            </a:rPr>
                            <m:t>d</m:t>
                          </m:r>
                        </m:e>
                      </m:d>
                      <m:r>
                        <m:rPr>
                          <m:nor/>
                        </m:rPr>
                        <a:rPr lang="en-US" sz="2000" i="0">
                          <a:latin typeface="#9Slide03 NettoOT" panose="02000500000000000000" pitchFamily="2" charset="0"/>
                        </a:rPr>
                        <m:t>=</m:t>
                      </m:r>
                      <m:sSup>
                        <m:sSupPr>
                          <m:ctrlPr>
                            <a:rPr lang="en-US" sz="2000" i="1">
                              <a:latin typeface="Cambria Math" panose="02040503050406030204" pitchFamily="18" charset="0"/>
                            </a:rPr>
                          </m:ctrlPr>
                        </m:sSupPr>
                        <m:e>
                          <m:r>
                            <m:rPr>
                              <m:nor/>
                            </m:rPr>
                            <a:rPr lang="en-US" sz="2000" i="0">
                              <a:latin typeface="#9Slide03 NettoOT" panose="02000500000000000000" pitchFamily="2" charset="0"/>
                            </a:rPr>
                            <m:t>q</m:t>
                          </m:r>
                        </m:e>
                        <m:sup>
                          <m:r>
                            <m:rPr>
                              <m:nor/>
                            </m:rPr>
                            <a:rPr lang="en-US" sz="2000" i="0">
                              <a:latin typeface="#9Slide03 NettoOT" panose="02000500000000000000" pitchFamily="2" charset="0"/>
                            </a:rPr>
                            <m:t>′</m:t>
                          </m:r>
                        </m:sup>
                      </m:sSup>
                      <m:r>
                        <m:rPr>
                          <m:nor/>
                        </m:rPr>
                        <a:rPr lang="en-US" sz="2000" i="0">
                          <a:latin typeface="#9Slide03 NettoOT" panose="02000500000000000000" pitchFamily="2" charset="0"/>
                        </a:rPr>
                        <m:t>.</m:t>
                      </m:r>
                      <m:sSup>
                        <m:sSupPr>
                          <m:ctrlPr>
                            <a:rPr lang="en-US" sz="2000" i="1">
                              <a:latin typeface="Cambria Math" panose="02040503050406030204" pitchFamily="18" charset="0"/>
                            </a:rPr>
                          </m:ctrlPr>
                        </m:sSupPr>
                        <m:e>
                          <m:r>
                            <m:rPr>
                              <m:nor/>
                            </m:rPr>
                            <a:rPr lang="en-US" sz="2000" i="0">
                              <a:latin typeface="#9Slide03 NettoOT" panose="02000500000000000000" pitchFamily="2" charset="0"/>
                            </a:rPr>
                            <m:t>d</m:t>
                          </m:r>
                        </m:e>
                        <m:sup>
                          <m:r>
                            <m:rPr>
                              <m:nor/>
                            </m:rPr>
                            <a:rPr lang="en-US" sz="2000" i="0">
                              <a:latin typeface="#9Slide03 NettoOT" panose="02000500000000000000" pitchFamily="2" charset="0"/>
                            </a:rPr>
                            <m:t>′</m:t>
                          </m:r>
                        </m:sup>
                      </m:sSup>
                      <m:r>
                        <m:rPr>
                          <m:nor/>
                        </m:rPr>
                        <a:rPr lang="en-US" sz="2000" i="0">
                          <a:latin typeface="#9Slide03 NettoOT" panose="02000500000000000000" pitchFamily="2" charset="0"/>
                        </a:rPr>
                        <m:t>=</m:t>
                      </m:r>
                      <m:nary>
                        <m:naryPr>
                          <m:chr m:val="∑"/>
                          <m:limLoc m:val="undOvr"/>
                          <m:ctrlPr>
                            <a:rPr lang="en-US" sz="2000" i="1">
                              <a:latin typeface="Cambria Math" panose="02040503050406030204" pitchFamily="18" charset="0"/>
                            </a:rPr>
                          </m:ctrlPr>
                        </m:naryPr>
                        <m:sub>
                          <m:r>
                            <m:rPr>
                              <m:nor/>
                            </m:rPr>
                            <a:rPr lang="en-US" sz="2000" i="0">
                              <a:latin typeface="#9Slide03 NettoOT" panose="02000500000000000000" pitchFamily="2" charset="0"/>
                            </a:rPr>
                            <m:t>i</m:t>
                          </m:r>
                          <m:r>
                            <m:rPr>
                              <m:nor/>
                            </m:rPr>
                            <a:rPr lang="en-US" sz="2000" i="0">
                              <a:latin typeface="#9Slide03 NettoOT" panose="02000500000000000000" pitchFamily="2" charset="0"/>
                            </a:rPr>
                            <m:t>=1</m:t>
                          </m:r>
                        </m:sub>
                        <m:sup>
                          <m:r>
                            <m:rPr>
                              <m:nor/>
                            </m:rPr>
                            <a:rPr lang="en-US" sz="2000" i="0">
                              <a:latin typeface="#9Slide03 NettoOT" panose="02000500000000000000" pitchFamily="2" charset="0"/>
                            </a:rPr>
                            <m:t>n</m:t>
                          </m:r>
                        </m:sup>
                        <m:e>
                          <m:sSubSup>
                            <m:sSubSupPr>
                              <m:ctrlPr>
                                <a:rPr lang="en-US" sz="2000" i="1">
                                  <a:latin typeface="Cambria Math" panose="02040503050406030204" pitchFamily="18" charset="0"/>
                                </a:rPr>
                              </m:ctrlPr>
                            </m:sSubSupPr>
                            <m:e>
                              <m:r>
                                <m:rPr>
                                  <m:nor/>
                                </m:rPr>
                                <a:rPr lang="en-US" sz="2000" i="0">
                                  <a:latin typeface="#9Slide03 NettoOT" panose="02000500000000000000" pitchFamily="2" charset="0"/>
                                </a:rPr>
                                <m:t>q</m:t>
                              </m:r>
                            </m:e>
                            <m:sub>
                              <m:r>
                                <m:rPr>
                                  <m:nor/>
                                </m:rPr>
                                <a:rPr lang="en-US" sz="2000" i="0">
                                  <a:latin typeface="#9Slide03 NettoOT" panose="02000500000000000000" pitchFamily="2" charset="0"/>
                                </a:rPr>
                                <m:t>i</m:t>
                              </m:r>
                            </m:sub>
                            <m:sup>
                              <m:r>
                                <m:rPr>
                                  <m:nor/>
                                </m:rPr>
                                <a:rPr lang="en-US" sz="2000" i="0">
                                  <a:latin typeface="#9Slide03 NettoOT" panose="02000500000000000000" pitchFamily="2" charset="0"/>
                                </a:rPr>
                                <m:t>′</m:t>
                              </m:r>
                            </m:sup>
                          </m:sSubSup>
                          <m:r>
                            <m:rPr>
                              <m:nor/>
                            </m:rPr>
                            <a:rPr lang="en-US" sz="2000" i="0">
                              <a:latin typeface="#9Slide03 NettoOT" panose="02000500000000000000" pitchFamily="2" charset="0"/>
                            </a:rPr>
                            <m:t>.</m:t>
                          </m:r>
                          <m:sSubSup>
                            <m:sSubSupPr>
                              <m:ctrlPr>
                                <a:rPr lang="en-US" sz="2000" i="1">
                                  <a:latin typeface="Cambria Math" panose="02040503050406030204" pitchFamily="18" charset="0"/>
                                </a:rPr>
                              </m:ctrlPr>
                            </m:sSubSupPr>
                            <m:e>
                              <m:r>
                                <m:rPr>
                                  <m:nor/>
                                </m:rPr>
                                <a:rPr lang="en-US" sz="2000" i="0">
                                  <a:latin typeface="#9Slide03 NettoOT" panose="02000500000000000000" pitchFamily="2" charset="0"/>
                                </a:rPr>
                                <m:t>d</m:t>
                              </m:r>
                            </m:e>
                            <m:sub>
                              <m:r>
                                <m:rPr>
                                  <m:nor/>
                                </m:rPr>
                                <a:rPr lang="en-US" sz="2000" i="0">
                                  <a:latin typeface="#9Slide03 NettoOT" panose="02000500000000000000" pitchFamily="2" charset="0"/>
                                </a:rPr>
                                <m:t>i</m:t>
                              </m:r>
                            </m:sub>
                            <m:sup>
                              <m:r>
                                <m:rPr>
                                  <m:nor/>
                                </m:rPr>
                                <a:rPr lang="en-US" sz="2000" i="0">
                                  <a:latin typeface="#9Slide03 NettoOT" panose="02000500000000000000" pitchFamily="2" charset="0"/>
                                </a:rPr>
                                <m:t>′</m:t>
                              </m:r>
                            </m:sup>
                          </m:sSubSup>
                        </m:e>
                      </m:nary>
                    </m:oMath>
                  </m:oMathPara>
                </a14:m>
                <a:endParaRPr lang="en-US" sz="1800" kern="100" dirty="0">
                  <a:effectLst/>
                  <a:latin typeface="#9Slide03 NettoOT" panose="02000500000000000000" pitchFamily="2"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9D6163C6-8AD6-1B9E-A566-9BB10FCEE049}"/>
                  </a:ext>
                </a:extLst>
              </p:cNvPr>
              <p:cNvSpPr txBox="1">
                <a:spLocks noRot="1" noChangeAspect="1" noMove="1" noResize="1" noEditPoints="1" noAdjustHandles="1" noChangeArrowheads="1" noChangeShapeType="1" noTextEdit="1"/>
              </p:cNvSpPr>
              <p:nvPr/>
            </p:nvSpPr>
            <p:spPr>
              <a:xfrm>
                <a:off x="651709" y="4972395"/>
                <a:ext cx="10888579" cy="1584088"/>
              </a:xfrm>
              <a:prstGeom prst="rect">
                <a:avLst/>
              </a:prstGeom>
              <a:blipFill>
                <a:blip r:embed="rId6"/>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8360FC6-6042-C199-5691-D03859342B47}"/>
              </a:ext>
            </a:extLst>
          </p:cNvPr>
          <p:cNvGrpSpPr/>
          <p:nvPr/>
        </p:nvGrpSpPr>
        <p:grpSpPr>
          <a:xfrm>
            <a:off x="11657852" y="6416644"/>
            <a:ext cx="753449" cy="753449"/>
            <a:chOff x="-604988" y="-51894"/>
            <a:chExt cx="1408758" cy="1408759"/>
          </a:xfrm>
        </p:grpSpPr>
        <p:sp>
          <p:nvSpPr>
            <p:cNvPr id="5" name="Freeform: Shape 4">
              <a:extLst>
                <a:ext uri="{FF2B5EF4-FFF2-40B4-BE49-F238E27FC236}">
                  <a16:creationId xmlns:a16="http://schemas.microsoft.com/office/drawing/2014/main" id="{EB33B0BF-0673-F463-3DE5-1BE206E999AA}"/>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0" name="Freeform: Shape 9">
              <a:extLst>
                <a:ext uri="{FF2B5EF4-FFF2-40B4-BE49-F238E27FC236}">
                  <a16:creationId xmlns:a16="http://schemas.microsoft.com/office/drawing/2014/main" id="{6855E5A6-970E-F2F0-9411-897A58D4EC0D}"/>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1" name="Freeform: Shape 10">
              <a:extLst>
                <a:ext uri="{FF2B5EF4-FFF2-40B4-BE49-F238E27FC236}">
                  <a16:creationId xmlns:a16="http://schemas.microsoft.com/office/drawing/2014/main" id="{C41C0ABE-CECE-6F19-CF77-DD19F0ADFB67}"/>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2" name="Freeform: Shape 11">
              <a:extLst>
                <a:ext uri="{FF2B5EF4-FFF2-40B4-BE49-F238E27FC236}">
                  <a16:creationId xmlns:a16="http://schemas.microsoft.com/office/drawing/2014/main" id="{ECEB9951-602D-C52D-A0E2-B3E0B1E35F61}"/>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Tree>
    <p:extLst>
      <p:ext uri="{BB962C8B-B14F-4D97-AF65-F5344CB8AC3E}">
        <p14:creationId xmlns:p14="http://schemas.microsoft.com/office/powerpoint/2010/main" val="327224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750" fill="hold"/>
                                        <p:tgtEl>
                                          <p:spTgt spid="4"/>
                                        </p:tgtEl>
                                        <p:attrNameLst>
                                          <p:attrName>r</p:attrName>
                                        </p:attrNameLst>
                                      </p:cBhvr>
                                    </p:animRot>
                                  </p:childTnLst>
                                </p:cTn>
                              </p:par>
                              <p:par>
                                <p:cTn id="7" presetID="8" presetClass="emph" presetSubtype="0" fill="hold" nodeType="withEffect">
                                  <p:stCondLst>
                                    <p:cond delay="0"/>
                                  </p:stCondLst>
                                  <p:childTnLst>
                                    <p:animRot by="21600000">
                                      <p:cBhvr>
                                        <p:cTn id="8" dur="500" fill="hold"/>
                                        <p:tgtEl>
                                          <p:spTgt spid="13"/>
                                        </p:tgtEl>
                                        <p:attrNameLst>
                                          <p:attrName>r</p:attrName>
                                        </p:attrNameLst>
                                      </p:cBhvr>
                                    </p:animRot>
                                  </p:childTnLst>
                                </p:cTn>
                              </p:par>
                            </p:childTnLst>
                          </p:cTn>
                        </p:par>
                        <p:par>
                          <p:cTn id="9" fill="hold">
                            <p:stCondLst>
                              <p:cond delay="175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250"/>
                            </p:stCondLst>
                            <p:childTnLst>
                              <p:par>
                                <p:cTn id="14" presetID="2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arn(outVertical)">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37"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arn(outVertical)">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p:bldP spid="22" grpId="0" animBg="1"/>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4F16893-7058-CE27-6363-3A4283671531}"/>
              </a:ext>
            </a:extLst>
          </p:cNvPr>
          <p:cNvSpPr/>
          <p:nvPr/>
        </p:nvSpPr>
        <p:spPr>
          <a:xfrm>
            <a:off x="6192314" y="2763297"/>
            <a:ext cx="5712059" cy="3768850"/>
          </a:xfrm>
          <a:prstGeom prst="roundRect">
            <a:avLst>
              <a:gd name="adj" fmla="val 0"/>
            </a:avLst>
          </a:prstGeom>
          <a:solidFill>
            <a:srgbClr val="F8F9FA"/>
          </a:solidFill>
          <a:ln w="57150">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13" name="Group 12">
            <a:extLst>
              <a:ext uri="{FF2B5EF4-FFF2-40B4-BE49-F238E27FC236}">
                <a16:creationId xmlns:a16="http://schemas.microsoft.com/office/drawing/2014/main" id="{D8CCA823-3330-DAD6-3752-69EBAED6BEE3}"/>
              </a:ext>
            </a:extLst>
          </p:cNvPr>
          <p:cNvGrpSpPr/>
          <p:nvPr/>
        </p:nvGrpSpPr>
        <p:grpSpPr>
          <a:xfrm>
            <a:off x="-17056" y="-95401"/>
            <a:ext cx="1408758" cy="1408759"/>
            <a:chOff x="-604988" y="-51894"/>
            <a:chExt cx="1408758" cy="1408759"/>
          </a:xfrm>
        </p:grpSpPr>
        <p:sp>
          <p:nvSpPr>
            <p:cNvPr id="14" name="Freeform: Shape 13">
              <a:extLst>
                <a:ext uri="{FF2B5EF4-FFF2-40B4-BE49-F238E27FC236}">
                  <a16:creationId xmlns:a16="http://schemas.microsoft.com/office/drawing/2014/main" id="{7D726921-69AE-E377-D844-37FDA2B85A29}"/>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5" name="Freeform: Shape 14">
              <a:extLst>
                <a:ext uri="{FF2B5EF4-FFF2-40B4-BE49-F238E27FC236}">
                  <a16:creationId xmlns:a16="http://schemas.microsoft.com/office/drawing/2014/main" id="{11ECABDF-A6BD-3AF4-7733-BC56E2836E17}"/>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6" name="Freeform: Shape 15">
              <a:extLst>
                <a:ext uri="{FF2B5EF4-FFF2-40B4-BE49-F238E27FC236}">
                  <a16:creationId xmlns:a16="http://schemas.microsoft.com/office/drawing/2014/main" id="{35432431-F38E-99E8-AE41-198694FD33E8}"/>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7" name="Freeform: Shape 16">
              <a:extLst>
                <a:ext uri="{FF2B5EF4-FFF2-40B4-BE49-F238E27FC236}">
                  <a16:creationId xmlns:a16="http://schemas.microsoft.com/office/drawing/2014/main" id="{C67ECA77-E356-4BC6-4FD6-E454DB0D6D0B}"/>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18" name="Freeform: Shape 17">
            <a:extLst>
              <a:ext uri="{FF2B5EF4-FFF2-40B4-BE49-F238E27FC236}">
                <a16:creationId xmlns:a16="http://schemas.microsoft.com/office/drawing/2014/main" id="{D91E77BC-90C6-BE70-988C-65FDFF76E573}"/>
              </a:ext>
            </a:extLst>
          </p:cNvPr>
          <p:cNvSpPr/>
          <p:nvPr/>
        </p:nvSpPr>
        <p:spPr>
          <a:xfrm rot="2758965">
            <a:off x="2591327" y="257394"/>
            <a:ext cx="674" cy="766"/>
          </a:xfrm>
          <a:custGeom>
            <a:avLst/>
            <a:gdLst>
              <a:gd name="connsiteX0" fmla="*/ 0 w 674"/>
              <a:gd name="connsiteY0" fmla="*/ 0 h 766"/>
              <a:gd name="connsiteX1" fmla="*/ 674 w 674"/>
              <a:gd name="connsiteY1" fmla="*/ 68 h 766"/>
              <a:gd name="connsiteX2" fmla="*/ 0 w 674"/>
              <a:gd name="connsiteY2" fmla="*/ 766 h 766"/>
              <a:gd name="connsiteX3" fmla="*/ 0 w 674"/>
              <a:gd name="connsiteY3" fmla="*/ 0 h 766"/>
            </a:gdLst>
            <a:ahLst/>
            <a:cxnLst>
              <a:cxn ang="0">
                <a:pos x="connsiteX0" y="connsiteY0"/>
              </a:cxn>
              <a:cxn ang="0">
                <a:pos x="connsiteX1" y="connsiteY1"/>
              </a:cxn>
              <a:cxn ang="0">
                <a:pos x="connsiteX2" y="connsiteY2"/>
              </a:cxn>
              <a:cxn ang="0">
                <a:pos x="connsiteX3" y="connsiteY3"/>
              </a:cxn>
            </a:cxnLst>
            <a:rect l="l" t="t" r="r" b="b"/>
            <a:pathLst>
              <a:path w="674" h="766">
                <a:moveTo>
                  <a:pt x="0" y="0"/>
                </a:moveTo>
                <a:lnTo>
                  <a:pt x="674" y="68"/>
                </a:lnTo>
                <a:lnTo>
                  <a:pt x="0" y="766"/>
                </a:lnTo>
                <a:lnTo>
                  <a:pt x="0" y="0"/>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19" name="Freeform: Shape 18">
            <a:extLst>
              <a:ext uri="{FF2B5EF4-FFF2-40B4-BE49-F238E27FC236}">
                <a16:creationId xmlns:a16="http://schemas.microsoft.com/office/drawing/2014/main" id="{B88D4775-3095-5E19-393E-B25618D2A196}"/>
              </a:ext>
            </a:extLst>
          </p:cNvPr>
          <p:cNvSpPr/>
          <p:nvPr/>
        </p:nvSpPr>
        <p:spPr>
          <a:xfrm rot="2758965">
            <a:off x="2580141" y="253130"/>
            <a:ext cx="7028" cy="14065"/>
          </a:xfrm>
          <a:custGeom>
            <a:avLst/>
            <a:gdLst>
              <a:gd name="connsiteX0" fmla="*/ 0 w 7028"/>
              <a:gd name="connsiteY0" fmla="*/ 7274 h 14065"/>
              <a:gd name="connsiteX1" fmla="*/ 7028 w 7028"/>
              <a:gd name="connsiteY1" fmla="*/ 0 h 14065"/>
              <a:gd name="connsiteX2" fmla="*/ 7028 w 7028"/>
              <a:gd name="connsiteY2" fmla="*/ 14065 h 14065"/>
              <a:gd name="connsiteX3" fmla="*/ 0 w 7028"/>
              <a:gd name="connsiteY3" fmla="*/ 7274 h 14065"/>
            </a:gdLst>
            <a:ahLst/>
            <a:cxnLst>
              <a:cxn ang="0">
                <a:pos x="connsiteX0" y="connsiteY0"/>
              </a:cxn>
              <a:cxn ang="0">
                <a:pos x="connsiteX1" y="connsiteY1"/>
              </a:cxn>
              <a:cxn ang="0">
                <a:pos x="connsiteX2" y="connsiteY2"/>
              </a:cxn>
              <a:cxn ang="0">
                <a:pos x="connsiteX3" y="connsiteY3"/>
              </a:cxn>
            </a:cxnLst>
            <a:rect l="l" t="t" r="r" b="b"/>
            <a:pathLst>
              <a:path w="7028" h="14065">
                <a:moveTo>
                  <a:pt x="0" y="7274"/>
                </a:moveTo>
                <a:lnTo>
                  <a:pt x="7028" y="0"/>
                </a:lnTo>
                <a:lnTo>
                  <a:pt x="7028" y="14065"/>
                </a:lnTo>
                <a:lnTo>
                  <a:pt x="0" y="7274"/>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20" name="Freeform: Shape 19">
            <a:extLst>
              <a:ext uri="{FF2B5EF4-FFF2-40B4-BE49-F238E27FC236}">
                <a16:creationId xmlns:a16="http://schemas.microsoft.com/office/drawing/2014/main" id="{2D98224A-ECA7-F107-4E9D-83432B5BF3C7}"/>
              </a:ext>
            </a:extLst>
          </p:cNvPr>
          <p:cNvSpPr/>
          <p:nvPr/>
        </p:nvSpPr>
        <p:spPr>
          <a:xfrm rot="2758965">
            <a:off x="1483925" y="-1216354"/>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2" name="Rectangle: Rounded Corners 1">
            <a:extLst>
              <a:ext uri="{FF2B5EF4-FFF2-40B4-BE49-F238E27FC236}">
                <a16:creationId xmlns:a16="http://schemas.microsoft.com/office/drawing/2014/main" id="{2099290E-A8F6-5E51-C28A-593A19CEF7F6}"/>
              </a:ext>
            </a:extLst>
          </p:cNvPr>
          <p:cNvSpPr/>
          <p:nvPr/>
        </p:nvSpPr>
        <p:spPr>
          <a:xfrm>
            <a:off x="367761" y="2747817"/>
            <a:ext cx="5358481" cy="3830916"/>
          </a:xfrm>
          <a:prstGeom prst="roundRect">
            <a:avLst>
              <a:gd name="adj" fmla="val 0"/>
            </a:avLst>
          </a:prstGeom>
          <a:solidFill>
            <a:srgbClr val="F8F9FA"/>
          </a:solidFill>
          <a:ln w="57150">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TextBox 20">
            <a:extLst>
              <a:ext uri="{FF2B5EF4-FFF2-40B4-BE49-F238E27FC236}">
                <a16:creationId xmlns:a16="http://schemas.microsoft.com/office/drawing/2014/main" id="{65C851D5-9B81-E500-74C5-28B4FCA4DB7C}"/>
              </a:ext>
            </a:extLst>
          </p:cNvPr>
          <p:cNvSpPr txBox="1"/>
          <p:nvPr/>
        </p:nvSpPr>
        <p:spPr>
          <a:xfrm>
            <a:off x="1487985" y="246460"/>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THUẬT TOÁN</a:t>
            </a:r>
            <a:endParaRPr lang="en-US" sz="4400" dirty="0">
              <a:solidFill>
                <a:schemeClr val="bg1"/>
              </a:solidFill>
              <a:latin typeface="#9Slide03 NettoOT" panose="02000500000000000000" pitchFamily="2" charset="0"/>
            </a:endParaRPr>
          </a:p>
        </p:txBody>
      </p:sp>
      <p:sp>
        <p:nvSpPr>
          <p:cNvPr id="22" name="Rectangle 21">
            <a:extLst>
              <a:ext uri="{FF2B5EF4-FFF2-40B4-BE49-F238E27FC236}">
                <a16:creationId xmlns:a16="http://schemas.microsoft.com/office/drawing/2014/main" id="{72D18FCD-F5BD-C54B-FEC4-D6997FB930C1}"/>
              </a:ext>
            </a:extLst>
          </p:cNvPr>
          <p:cNvSpPr/>
          <p:nvPr/>
        </p:nvSpPr>
        <p:spPr>
          <a:xfrm flipH="1">
            <a:off x="116543" y="2758440"/>
            <a:ext cx="108328" cy="3934190"/>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25" name="TextBox 24">
            <a:extLst>
              <a:ext uri="{FF2B5EF4-FFF2-40B4-BE49-F238E27FC236}">
                <a16:creationId xmlns:a16="http://schemas.microsoft.com/office/drawing/2014/main" id="{FE4EA2A1-9D58-6010-AD5E-37ECAC727D70}"/>
              </a:ext>
            </a:extLst>
          </p:cNvPr>
          <p:cNvSpPr txBox="1"/>
          <p:nvPr/>
        </p:nvSpPr>
        <p:spPr>
          <a:xfrm>
            <a:off x="310212" y="18513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2</a:t>
            </a:r>
            <a:endParaRPr lang="en-US" sz="4400" b="1">
              <a:solidFill>
                <a:srgbClr val="131A43"/>
              </a:solidFill>
              <a:latin typeface="#9Slide03 NettoOT" panose="02000500000000000000" pitchFamily="2" charset="0"/>
            </a:endParaRPr>
          </a:p>
        </p:txBody>
      </p:sp>
      <p:sp>
        <p:nvSpPr>
          <p:cNvPr id="52" name="TextBox 51">
            <a:extLst>
              <a:ext uri="{FF2B5EF4-FFF2-40B4-BE49-F238E27FC236}">
                <a16:creationId xmlns:a16="http://schemas.microsoft.com/office/drawing/2014/main" id="{9BBB5586-B6DB-A308-99C6-799BFCD385D3}"/>
              </a:ext>
            </a:extLst>
          </p:cNvPr>
          <p:cNvSpPr txBox="1"/>
          <p:nvPr/>
        </p:nvSpPr>
        <p:spPr>
          <a:xfrm>
            <a:off x="224871" y="1170167"/>
            <a:ext cx="11762486" cy="584775"/>
          </a:xfrm>
          <a:prstGeom prst="rect">
            <a:avLst/>
          </a:prstGeom>
          <a:noFill/>
        </p:spPr>
        <p:txBody>
          <a:bodyPr wrap="square">
            <a:spAutoFit/>
          </a:bodyPr>
          <a:lstStyle/>
          <a:p>
            <a:r>
              <a:rPr lang="vi-VN" sz="3200">
                <a:solidFill>
                  <a:srgbClr val="131A43"/>
                </a:solidFill>
                <a:latin typeface="#9Slide03 NettoOT" panose="02000500000000000000" pitchFamily="2" charset="0"/>
              </a:rPr>
              <a:t>Xếp hạng văn bản cho câu truy vấn</a:t>
            </a:r>
          </a:p>
        </p:txBody>
      </p:sp>
      <p:sp>
        <p:nvSpPr>
          <p:cNvPr id="10" name="TextBox 9">
            <a:extLst>
              <a:ext uri="{FF2B5EF4-FFF2-40B4-BE49-F238E27FC236}">
                <a16:creationId xmlns:a16="http://schemas.microsoft.com/office/drawing/2014/main" id="{4B7E9D66-319A-C27A-82B5-3E03DB155F4B}"/>
              </a:ext>
            </a:extLst>
          </p:cNvPr>
          <p:cNvSpPr txBox="1"/>
          <p:nvPr/>
        </p:nvSpPr>
        <p:spPr>
          <a:xfrm>
            <a:off x="249082" y="1713384"/>
            <a:ext cx="11762486" cy="892552"/>
          </a:xfrm>
          <a:prstGeom prst="rect">
            <a:avLst/>
          </a:prstGeom>
          <a:noFill/>
        </p:spPr>
        <p:txBody>
          <a:bodyPr wrap="square">
            <a:spAutoFit/>
          </a:bodyPr>
          <a:lstStyle/>
          <a:p>
            <a:r>
              <a:rPr lang="en-US" sz="2600" dirty="0">
                <a:solidFill>
                  <a:srgbClr val="131A43"/>
                </a:solidFill>
                <a:latin typeface="#9Slide03 NettoOT" panose="02000500000000000000" pitchFamily="2" charset="0"/>
              </a:rPr>
              <a:t> </a:t>
            </a:r>
            <a:r>
              <a:rPr lang="vi-VN" sz="2600" dirty="0">
                <a:solidFill>
                  <a:srgbClr val="131A43"/>
                </a:solidFill>
                <a:latin typeface="#9Slide03 NettoOT" panose="02000500000000000000" pitchFamily="2" charset="0"/>
              </a:rPr>
              <a:t>Câu truy vấn: được xử lý (tách từ, loại bỏ stop-word, …) và vector hóa như cách đã làm với những vector trong không gian.</a:t>
            </a:r>
            <a:endParaRPr lang="en-US" sz="2600" dirty="0">
              <a:solidFill>
                <a:srgbClr val="131A43"/>
              </a:solidFill>
              <a:latin typeface="#9Slide03 NettoOT" panose="02000500000000000000" pitchFamily="2" charset="0"/>
            </a:endParaRPr>
          </a:p>
        </p:txBody>
      </p:sp>
      <p:sp>
        <p:nvSpPr>
          <p:cNvPr id="26" name="TextBox 25">
            <a:extLst>
              <a:ext uri="{FF2B5EF4-FFF2-40B4-BE49-F238E27FC236}">
                <a16:creationId xmlns:a16="http://schemas.microsoft.com/office/drawing/2014/main" id="{42E64B35-27BE-E8A0-5F6A-1F47992DD62E}"/>
              </a:ext>
            </a:extLst>
          </p:cNvPr>
          <p:cNvSpPr txBox="1"/>
          <p:nvPr/>
        </p:nvSpPr>
        <p:spPr>
          <a:xfrm>
            <a:off x="436521" y="2697038"/>
            <a:ext cx="5403296" cy="523220"/>
          </a:xfrm>
          <a:prstGeom prst="rect">
            <a:avLst/>
          </a:prstGeom>
          <a:noFill/>
        </p:spPr>
        <p:txBody>
          <a:bodyPr wrap="square">
            <a:spAutoFit/>
          </a:bodyPr>
          <a:lstStyle/>
          <a:p>
            <a:pPr algn="ctr"/>
            <a:r>
              <a:rPr lang="en-US" sz="2800" b="1" dirty="0" err="1">
                <a:ln>
                  <a:solidFill>
                    <a:schemeClr val="bg1"/>
                  </a:solidFill>
                </a:ln>
                <a:solidFill>
                  <a:srgbClr val="000092"/>
                </a:solidFill>
                <a:latin typeface="#9Slide03 NettoOT" panose="02000500000000000000" pitchFamily="2" charset="0"/>
              </a:rPr>
              <a:t>Dựa</a:t>
            </a:r>
            <a:r>
              <a:rPr lang="en-US" sz="2800" b="1" dirty="0">
                <a:ln>
                  <a:solidFill>
                    <a:schemeClr val="bg1"/>
                  </a:solidFill>
                </a:ln>
                <a:solidFill>
                  <a:srgbClr val="000092"/>
                </a:solidFill>
                <a:latin typeface="#9Slide03 NettoOT" panose="02000500000000000000" pitchFamily="2" charset="0"/>
              </a:rPr>
              <a:t> </a:t>
            </a:r>
            <a:r>
              <a:rPr lang="en-US" sz="2800" b="1" dirty="0" err="1">
                <a:ln>
                  <a:solidFill>
                    <a:schemeClr val="bg1"/>
                  </a:solidFill>
                </a:ln>
                <a:solidFill>
                  <a:srgbClr val="000092"/>
                </a:solidFill>
                <a:latin typeface="#9Slide03 NettoOT" panose="02000500000000000000" pitchFamily="2" charset="0"/>
              </a:rPr>
              <a:t>trên</a:t>
            </a:r>
            <a:r>
              <a:rPr lang="en-US" sz="2800" b="1" dirty="0">
                <a:ln>
                  <a:solidFill>
                    <a:schemeClr val="bg1"/>
                  </a:solidFill>
                </a:ln>
                <a:solidFill>
                  <a:srgbClr val="000092"/>
                </a:solidFill>
                <a:latin typeface="#9Slide03 NettoOT" panose="02000500000000000000" pitchFamily="2" charset="0"/>
              </a:rPr>
              <a:t> </a:t>
            </a:r>
            <a:r>
              <a:rPr lang="en-US" sz="2800" b="1" dirty="0" err="1">
                <a:ln>
                  <a:solidFill>
                    <a:schemeClr val="bg1"/>
                  </a:solidFill>
                </a:ln>
                <a:solidFill>
                  <a:srgbClr val="000092"/>
                </a:solidFill>
                <a:latin typeface="#9Slide03 NettoOT" panose="02000500000000000000" pitchFamily="2" charset="0"/>
              </a:rPr>
              <a:t>khoảng</a:t>
            </a:r>
            <a:r>
              <a:rPr lang="en-US" sz="2800" b="1" dirty="0">
                <a:ln>
                  <a:solidFill>
                    <a:schemeClr val="bg1"/>
                  </a:solidFill>
                </a:ln>
                <a:solidFill>
                  <a:srgbClr val="000092"/>
                </a:solidFill>
                <a:latin typeface="#9Slide03 NettoOT" panose="02000500000000000000" pitchFamily="2" charset="0"/>
              </a:rPr>
              <a:t> </a:t>
            </a:r>
            <a:r>
              <a:rPr lang="en-US" sz="2800" b="1" dirty="0" err="1">
                <a:ln>
                  <a:solidFill>
                    <a:schemeClr val="bg1"/>
                  </a:solidFill>
                </a:ln>
                <a:solidFill>
                  <a:srgbClr val="000092"/>
                </a:solidFill>
                <a:latin typeface="#9Slide03 NettoOT" panose="02000500000000000000" pitchFamily="2" charset="0"/>
              </a:rPr>
              <a:t>cách</a:t>
            </a:r>
            <a:r>
              <a:rPr lang="en-US" sz="2800" b="1" dirty="0">
                <a:ln>
                  <a:solidFill>
                    <a:schemeClr val="bg1"/>
                  </a:solidFill>
                </a:ln>
                <a:solidFill>
                  <a:srgbClr val="000092"/>
                </a:solidFill>
                <a:latin typeface="#9Slide03 NettoOT" panose="02000500000000000000" pitchFamily="2" charset="0"/>
              </a:rPr>
              <a:t> (distance)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226075-324E-2F87-C93D-4BF2EFB7745D}"/>
                  </a:ext>
                </a:extLst>
              </p:cNvPr>
              <p:cNvSpPr txBox="1"/>
              <p:nvPr/>
            </p:nvSpPr>
            <p:spPr>
              <a:xfrm>
                <a:off x="292438" y="3583431"/>
                <a:ext cx="5248494" cy="3017301"/>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m:rPr>
                          <m:nor/>
                        </m:rPr>
                        <a:rPr lang="en-US" sz="1700" i="0" kern="100" smtClean="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Minkowski</m:t>
                      </m:r>
                      <m:d>
                        <m:d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q</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t>
                      </m:r>
                      <m:sSup>
                        <m:sSup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nary>
                                <m:naryPr>
                                  <m:chr m:val="∑"/>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naryPr>
                                <m:sub>
                                  <m:r>
                                    <m:rPr>
                                      <m:nor/>
                                      <m:brk m:alnAt="23"/>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k</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=1</m:t>
                                  </m:r>
                                </m:sub>
                                <m:sup>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n</m:t>
                                  </m:r>
                                </m:sup>
                                <m:e>
                                  <m:sSup>
                                    <m:sSup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q</m:t>
                                              </m:r>
                                            </m:e>
                                            <m:sub>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k</m:t>
                                              </m:r>
                                            </m:sub>
                                          </m:sSub>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t>
                                          </m:r>
                                          <m:sSub>
                                            <m:sSub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d</m:t>
                                              </m:r>
                                            </m:e>
                                            <m:sub>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k</m:t>
                                              </m:r>
                                            </m:sub>
                                          </m:sSub>
                                        </m:e>
                                      </m:d>
                                    </m:e>
                                    <m:sup>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p</m:t>
                                      </m:r>
                                    </m:sup>
                                  </m:sSup>
                                </m:e>
                              </m:nary>
                            </m:e>
                          </m:d>
                        </m:e>
                        <m:sup>
                          <m:f>
                            <m:f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fPr>
                            <m:num>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1</m:t>
                              </m:r>
                            </m:num>
                            <m:den>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p</m:t>
                              </m:r>
                            </m:den>
                          </m:f>
                        </m:sup>
                      </m:sSup>
                    </m:oMath>
                  </m:oMathPara>
                </a14:m>
                <a:endParaRPr lang="en-US" sz="1700" i="1" kern="100" dirty="0">
                  <a:solidFill>
                    <a:srgbClr val="131A43"/>
                  </a:solidFill>
                  <a:latin typeface="#9Slide03 NettoOT" panose="02000500000000000000" pitchFamily="2" charset="0"/>
                  <a:ea typeface="Calibri" panose="020F0502020204030204" pitchFamily="34"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p</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=1⇒</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Manhattan</m:t>
                      </m:r>
                      <m:d>
                        <m:d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q</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t>
                      </m:r>
                      <m:d>
                        <m:d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nary>
                            <m:naryPr>
                              <m:chr m:val="∑"/>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naryPr>
                            <m:sub>
                              <m:r>
                                <m:rPr>
                                  <m:nor/>
                                  <m:brk m:alnAt="23"/>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k</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=1</m:t>
                              </m:r>
                            </m:sub>
                            <m:sup>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n</m:t>
                              </m:r>
                            </m:sup>
                            <m:e>
                              <m:d>
                                <m:dPr>
                                  <m:begChr m:val="|"/>
                                  <m:endChr m:val="|"/>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q</m:t>
                                      </m:r>
                                    </m:e>
                                    <m:sub>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k</m:t>
                                      </m:r>
                                    </m:sub>
                                  </m:sSub>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t>
                                  </m:r>
                                  <m:sSub>
                                    <m:sSub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d</m:t>
                                      </m:r>
                                    </m:e>
                                    <m:sub>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k</m:t>
                                      </m:r>
                                    </m:sub>
                                  </m:sSub>
                                </m:e>
                              </m:d>
                            </m:e>
                          </m:nary>
                        </m:e>
                      </m:d>
                    </m:oMath>
                  </m:oMathPara>
                </a14:m>
                <a:endParaRPr lang="en-US" sz="1700" kern="100" dirty="0">
                  <a:solidFill>
                    <a:srgbClr val="131A43"/>
                  </a:solidFill>
                  <a:latin typeface="#9Slide03 NettoOT" panose="02000500000000000000" pitchFamily="2" charset="0"/>
                  <a:ea typeface="Calibri" panose="020F0502020204030204" pitchFamily="34"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p</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=2⇒</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Eclidean</m:t>
                      </m:r>
                      <m:d>
                        <m:d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q</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t>
                      </m:r>
                      <m:sSup>
                        <m:sSup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nary>
                                <m:naryPr>
                                  <m:chr m:val="∑"/>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naryPr>
                                <m:sub>
                                  <m:r>
                                    <m:rPr>
                                      <m:nor/>
                                      <m:brk m:alnAt="23"/>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k</m:t>
                                  </m:r>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=1</m:t>
                                  </m:r>
                                </m:sub>
                                <m:sup>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n</m:t>
                                  </m:r>
                                </m:sup>
                                <m:e>
                                  <m:sSup>
                                    <m:sSup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q</m:t>
                                              </m:r>
                                            </m:e>
                                            <m:sub>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k</m:t>
                                              </m:r>
                                            </m:sub>
                                          </m:sSub>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m:t>
                                          </m:r>
                                          <m:sSub>
                                            <m:sSub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d</m:t>
                                              </m:r>
                                            </m:e>
                                            <m:sub>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k</m:t>
                                              </m:r>
                                            </m:sub>
                                          </m:sSub>
                                        </m:e>
                                      </m:d>
                                    </m:e>
                                    <m:sup>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2</m:t>
                                      </m:r>
                                    </m:sup>
                                  </m:sSup>
                                </m:e>
                              </m:nary>
                            </m:e>
                          </m:d>
                        </m:e>
                        <m:sup>
                          <m:f>
                            <m:fPr>
                              <m:ctrlPr>
                                <a:rPr lang="en-US" sz="1700" i="1" kern="100">
                                  <a:solidFill>
                                    <a:srgbClr val="131A43"/>
                                  </a:solidFill>
                                  <a:latin typeface="Cambria Math" panose="02040503050406030204" pitchFamily="18" charset="0"/>
                                  <a:ea typeface="Calibri" panose="020F0502020204030204" pitchFamily="34" charset="0"/>
                                  <a:cs typeface="Times New Roman" panose="02020603050405020304" pitchFamily="18" charset="0"/>
                                </a:rPr>
                              </m:ctrlPr>
                            </m:fPr>
                            <m:num>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1</m:t>
                              </m:r>
                            </m:num>
                            <m:den>
                              <m:r>
                                <m:rPr>
                                  <m:nor/>
                                </m:rPr>
                                <a:rPr lang="en-US" sz="1700" i="0" kern="100">
                                  <a:solidFill>
                                    <a:srgbClr val="131A43"/>
                                  </a:solidFill>
                                  <a:latin typeface="#9Slide03 NettoOT" panose="02000500000000000000" pitchFamily="2" charset="0"/>
                                  <a:ea typeface="Calibri" panose="020F0502020204030204" pitchFamily="34" charset="0"/>
                                  <a:cs typeface="Times New Roman" panose="02020603050405020304" pitchFamily="18" charset="0"/>
                                </a:rPr>
                                <m:t>2</m:t>
                              </m:r>
                            </m:den>
                          </m:f>
                        </m:sup>
                      </m:sSup>
                    </m:oMath>
                  </m:oMathPara>
                </a14:m>
                <a:endParaRPr lang="en-US" sz="1700" dirty="0">
                  <a:solidFill>
                    <a:srgbClr val="131A43"/>
                  </a:solidFill>
                  <a:latin typeface="#9Slide03 NettoOT" panose="02000500000000000000" pitchFamily="2" charset="0"/>
                </a:endParaRPr>
              </a:p>
            </p:txBody>
          </p:sp>
        </mc:Choice>
        <mc:Fallback xmlns="">
          <p:sp>
            <p:nvSpPr>
              <p:cNvPr id="27" name="TextBox 26">
                <a:extLst>
                  <a:ext uri="{FF2B5EF4-FFF2-40B4-BE49-F238E27FC236}">
                    <a16:creationId xmlns:a16="http://schemas.microsoft.com/office/drawing/2014/main" id="{A6226075-324E-2F87-C93D-4BF2EFB7745D}"/>
                  </a:ext>
                </a:extLst>
              </p:cNvPr>
              <p:cNvSpPr txBox="1">
                <a:spLocks noRot="1" noChangeAspect="1" noMove="1" noResize="1" noEditPoints="1" noAdjustHandles="1" noChangeArrowheads="1" noChangeShapeType="1" noTextEdit="1"/>
              </p:cNvSpPr>
              <p:nvPr/>
            </p:nvSpPr>
            <p:spPr>
              <a:xfrm>
                <a:off x="292438" y="3583431"/>
                <a:ext cx="5248494" cy="3017301"/>
              </a:xfrm>
              <a:prstGeom prst="rect">
                <a:avLst/>
              </a:prstGeom>
              <a:blipFill>
                <a:blip r:embed="rId3"/>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1A6AD79B-84DD-5451-C356-B22A990232CF}"/>
              </a:ext>
            </a:extLst>
          </p:cNvPr>
          <p:cNvSpPr txBox="1"/>
          <p:nvPr/>
        </p:nvSpPr>
        <p:spPr>
          <a:xfrm>
            <a:off x="6298118" y="2735766"/>
            <a:ext cx="5895037" cy="523220"/>
          </a:xfrm>
          <a:prstGeom prst="rect">
            <a:avLst/>
          </a:prstGeom>
          <a:noFill/>
        </p:spPr>
        <p:txBody>
          <a:bodyPr wrap="square">
            <a:spAutoFit/>
          </a:bodyPr>
          <a:lstStyle/>
          <a:p>
            <a:pPr algn="ctr"/>
            <a:r>
              <a:rPr lang="en-US" sz="2700" b="1" dirty="0" err="1">
                <a:ln>
                  <a:solidFill>
                    <a:schemeClr val="bg1"/>
                  </a:solidFill>
                </a:ln>
                <a:solidFill>
                  <a:srgbClr val="000092"/>
                </a:solidFill>
                <a:latin typeface="#9Slide03 NettoOT" panose="02000500000000000000" pitchFamily="2" charset="0"/>
              </a:rPr>
              <a:t>Dựa</a:t>
            </a:r>
            <a:r>
              <a:rPr lang="en-US" sz="2700" b="1" dirty="0">
                <a:ln>
                  <a:solidFill>
                    <a:schemeClr val="bg1"/>
                  </a:solidFill>
                </a:ln>
                <a:solidFill>
                  <a:srgbClr val="000092"/>
                </a:solidFill>
                <a:latin typeface="#9Slide03 NettoOT" panose="02000500000000000000" pitchFamily="2" charset="0"/>
              </a:rPr>
              <a:t> </a:t>
            </a:r>
            <a:r>
              <a:rPr lang="en-US" sz="2700" b="1" dirty="0" err="1">
                <a:ln>
                  <a:solidFill>
                    <a:schemeClr val="bg1"/>
                  </a:solidFill>
                </a:ln>
                <a:solidFill>
                  <a:srgbClr val="000092"/>
                </a:solidFill>
                <a:latin typeface="#9Slide03 NettoOT" panose="02000500000000000000" pitchFamily="2" charset="0"/>
              </a:rPr>
              <a:t>trên</a:t>
            </a:r>
            <a:r>
              <a:rPr lang="en-US" sz="2700" b="1" dirty="0">
                <a:ln>
                  <a:solidFill>
                    <a:schemeClr val="bg1"/>
                  </a:solidFill>
                </a:ln>
                <a:solidFill>
                  <a:srgbClr val="000092"/>
                </a:solidFill>
                <a:latin typeface="#9Slide03 NettoOT" panose="02000500000000000000" pitchFamily="2" charset="0"/>
              </a:rPr>
              <a:t> </a:t>
            </a:r>
            <a:r>
              <a:rPr lang="en-US" sz="2700" b="1" dirty="0" err="1">
                <a:ln>
                  <a:solidFill>
                    <a:schemeClr val="bg1"/>
                  </a:solidFill>
                </a:ln>
                <a:solidFill>
                  <a:srgbClr val="000092"/>
                </a:solidFill>
                <a:latin typeface="#9Slide03 NettoOT" panose="02000500000000000000" pitchFamily="2" charset="0"/>
              </a:rPr>
              <a:t>độ</a:t>
            </a:r>
            <a:r>
              <a:rPr lang="en-US" sz="2700" b="1" dirty="0">
                <a:ln>
                  <a:solidFill>
                    <a:schemeClr val="bg1"/>
                  </a:solidFill>
                </a:ln>
                <a:solidFill>
                  <a:srgbClr val="000092"/>
                </a:solidFill>
                <a:latin typeface="#9Slide03 NettoOT" panose="02000500000000000000" pitchFamily="2" charset="0"/>
              </a:rPr>
              <a:t> </a:t>
            </a:r>
            <a:r>
              <a:rPr lang="en-US" sz="2700" b="1" dirty="0" err="1">
                <a:ln>
                  <a:solidFill>
                    <a:schemeClr val="bg1"/>
                  </a:solidFill>
                </a:ln>
                <a:solidFill>
                  <a:srgbClr val="000092"/>
                </a:solidFill>
                <a:latin typeface="#9Slide03 NettoOT" panose="02000500000000000000" pitchFamily="2" charset="0"/>
              </a:rPr>
              <a:t>tương</a:t>
            </a:r>
            <a:r>
              <a:rPr lang="en-US" sz="2700" b="1" dirty="0">
                <a:ln>
                  <a:solidFill>
                    <a:schemeClr val="bg1"/>
                  </a:solidFill>
                </a:ln>
                <a:solidFill>
                  <a:srgbClr val="000092"/>
                </a:solidFill>
                <a:latin typeface="#9Slide03 NettoOT" panose="02000500000000000000" pitchFamily="2" charset="0"/>
              </a:rPr>
              <a:t> </a:t>
            </a:r>
            <a:r>
              <a:rPr lang="en-US" sz="2700" b="1" err="1">
                <a:ln>
                  <a:solidFill>
                    <a:schemeClr val="bg1"/>
                  </a:solidFill>
                </a:ln>
                <a:solidFill>
                  <a:srgbClr val="000092"/>
                </a:solidFill>
                <a:latin typeface="#9Slide03 NettoOT" panose="02000500000000000000" pitchFamily="2" charset="0"/>
              </a:rPr>
              <a:t>đồng</a:t>
            </a:r>
            <a:r>
              <a:rPr lang="en-US" sz="2700" b="1">
                <a:ln>
                  <a:solidFill>
                    <a:schemeClr val="bg1"/>
                  </a:solidFill>
                </a:ln>
                <a:solidFill>
                  <a:srgbClr val="000092"/>
                </a:solidFill>
                <a:latin typeface="#9Slide03 NettoOT" panose="02000500000000000000" pitchFamily="2" charset="0"/>
              </a:rPr>
              <a:t> (</a:t>
            </a:r>
            <a:r>
              <a:rPr lang="vi-VN" sz="2700" b="1">
                <a:ln>
                  <a:solidFill>
                    <a:schemeClr val="bg1"/>
                  </a:solidFill>
                </a:ln>
                <a:solidFill>
                  <a:srgbClr val="000092"/>
                </a:solidFill>
                <a:latin typeface="#9Slide03 NettoOT" panose="02000500000000000000" pitchFamily="2" charset="0"/>
              </a:rPr>
              <a:t>simil</a:t>
            </a:r>
            <a:r>
              <a:rPr lang="en-US" sz="2700" b="1">
                <a:ln>
                  <a:solidFill>
                    <a:schemeClr val="bg1"/>
                  </a:solidFill>
                </a:ln>
                <a:solidFill>
                  <a:srgbClr val="000092"/>
                </a:solidFill>
                <a:latin typeface="#9Slide03 NettoOT" panose="02000500000000000000" pitchFamily="2" charset="0"/>
              </a:rPr>
              <a:t>arity</a:t>
            </a:r>
            <a:r>
              <a:rPr lang="en-US" sz="2700" b="1" dirty="0">
                <a:ln>
                  <a:solidFill>
                    <a:schemeClr val="bg1"/>
                  </a:solidFill>
                </a:ln>
                <a:solidFill>
                  <a:srgbClr val="000092"/>
                </a:solidFill>
                <a:latin typeface="#9Slide03 NettoOT" panose="02000500000000000000" pitchFamily="2" charset="0"/>
              </a:rPr>
              <a: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09E3855-2711-745A-3596-8D50E29E5A28}"/>
                  </a:ext>
                </a:extLst>
              </p:cNvPr>
              <p:cNvSpPr txBox="1"/>
              <p:nvPr/>
            </p:nvSpPr>
            <p:spPr>
              <a:xfrm>
                <a:off x="6298118" y="3815476"/>
                <a:ext cx="5526748" cy="1117229"/>
              </a:xfrm>
              <a:prstGeom prst="rect">
                <a:avLst/>
              </a:prstGeom>
              <a:noFill/>
            </p:spPr>
            <p:txBody>
              <a:bodyPr wrap="square">
                <a:spAutoFit/>
              </a:bodyPr>
              <a:lstStyle/>
              <a:p>
                <a:pPr lvl="0">
                  <a:lnSpc>
                    <a:spcPct val="107000"/>
                  </a:lnSpc>
                </a:pPr>
                <a14:m>
                  <m:oMathPara xmlns:m="http://schemas.openxmlformats.org/officeDocument/2006/math">
                    <m:oMathParaPr>
                      <m:jc m:val="centerGroup"/>
                    </m:oMathParaPr>
                    <m:oMath xmlns:m="http://schemas.openxmlformats.org/officeDocument/2006/math">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Cosin</m:t>
                      </m:r>
                      <m:d>
                        <m:dPr>
                          <m:ctrlPr>
                            <a:rPr lang="en-US" b="0" i="1" kern="100" smtClean="0">
                              <a:latin typeface="Cambria Math" panose="02040503050406030204" pitchFamily="18" charset="0"/>
                              <a:ea typeface="Calibri" panose="020F0502020204030204" pitchFamily="34" charset="0"/>
                              <a:cs typeface="Times New Roman" panose="02020603050405020304" pitchFamily="18" charset="0"/>
                            </a:rPr>
                          </m:ctrlPr>
                        </m:dPr>
                        <m:e>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q</m:t>
                          </m:r>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m:t>
                          </m:r>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d</m:t>
                          </m:r>
                        </m:e>
                      </m:d>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m:t>
                      </m:r>
                      <m:f>
                        <m:fPr>
                          <m:ctrlPr>
                            <a:rPr lang="en-US" b="0" i="1" kern="100" smtClean="0">
                              <a:latin typeface="Cambria Math" panose="02040503050406030204" pitchFamily="18" charset="0"/>
                              <a:ea typeface="Calibri" panose="020F0502020204030204" pitchFamily="34" charset="0"/>
                              <a:cs typeface="Times New Roman" panose="02020603050405020304" pitchFamily="18" charset="0"/>
                            </a:rPr>
                          </m:ctrlPr>
                        </m:fPr>
                        <m:num>
                          <m:nary>
                            <m:naryPr>
                              <m:chr m:val="∑"/>
                              <m:ctrlPr>
                                <a:rPr lang="en-US" b="0" i="1" kern="100" smtClean="0">
                                  <a:latin typeface="Cambria Math" panose="02040503050406030204" pitchFamily="18" charset="0"/>
                                  <a:ea typeface="Calibri" panose="020F0502020204030204" pitchFamily="34" charset="0"/>
                                  <a:cs typeface="Times New Roman" panose="02020603050405020304" pitchFamily="18" charset="0"/>
                                </a:rPr>
                              </m:ctrlPr>
                            </m:naryPr>
                            <m:sub>
                              <m:r>
                                <m:rPr>
                                  <m:nor/>
                                  <m:brk m:alnAt="23"/>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i</m:t>
                              </m:r>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=1</m:t>
                              </m:r>
                            </m:sub>
                            <m:sup>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n</m:t>
                              </m:r>
                            </m:sup>
                            <m:e>
                              <m:sSub>
                                <m:sSubPr>
                                  <m:ctrlPr>
                                    <a:rPr lang="en-US" i="1" kern="100">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i="0" kern="100">
                                      <a:latin typeface="#9Slide03 NettoOT" panose="02000500000000000000" pitchFamily="2" charset="0"/>
                                      <a:ea typeface="Calibri" panose="020F0502020204030204" pitchFamily="34" charset="0"/>
                                      <a:cs typeface="Times New Roman" panose="02020603050405020304" pitchFamily="18" charset="0"/>
                                    </a:rPr>
                                    <m:t>q</m:t>
                                  </m:r>
                                </m:e>
                                <m:sub>
                                  <m:r>
                                    <m:rPr>
                                      <m:nor/>
                                    </m:rPr>
                                    <a:rPr lang="en-US" i="0" kern="100">
                                      <a:latin typeface="#9Slide03 NettoOT" panose="02000500000000000000" pitchFamily="2" charset="0"/>
                                      <a:ea typeface="Calibri" panose="020F0502020204030204" pitchFamily="34" charset="0"/>
                                      <a:cs typeface="Times New Roman" panose="02020603050405020304" pitchFamily="18" charset="0"/>
                                    </a:rPr>
                                    <m:t>i</m:t>
                                  </m:r>
                                </m:sub>
                              </m:sSub>
                              <m:sSub>
                                <m:sSubPr>
                                  <m:ctrlPr>
                                    <a:rPr lang="en-US" i="1" kern="100">
                                      <a:latin typeface="Cambria Math" panose="02040503050406030204" pitchFamily="18" charset="0"/>
                                      <a:ea typeface="Calibri" panose="020F0502020204030204" pitchFamily="34" charset="0"/>
                                      <a:cs typeface="Times New Roman" panose="02020603050405020304" pitchFamily="18" charset="0"/>
                                    </a:rPr>
                                  </m:ctrlPr>
                                </m:sSubPr>
                                <m:e>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m:t>
                                  </m:r>
                                  <m:r>
                                    <m:rPr>
                                      <m:nor/>
                                    </m:rPr>
                                    <a:rPr lang="en-US" i="0" kern="100">
                                      <a:latin typeface="#9Slide03 NettoOT" panose="02000500000000000000" pitchFamily="2" charset="0"/>
                                      <a:ea typeface="Calibri" panose="020F0502020204030204" pitchFamily="34" charset="0"/>
                                      <a:cs typeface="Times New Roman" panose="02020603050405020304" pitchFamily="18" charset="0"/>
                                    </a:rPr>
                                    <m:t>d</m:t>
                                  </m:r>
                                </m:e>
                                <m:sub>
                                  <m:r>
                                    <m:rPr>
                                      <m:nor/>
                                    </m:rPr>
                                    <a:rPr lang="en-US" i="0" kern="100">
                                      <a:latin typeface="#9Slide03 NettoOT" panose="02000500000000000000" pitchFamily="2" charset="0"/>
                                      <a:ea typeface="Calibri" panose="020F0502020204030204" pitchFamily="34" charset="0"/>
                                      <a:cs typeface="Times New Roman" panose="02020603050405020304" pitchFamily="18" charset="0"/>
                                    </a:rPr>
                                    <m:t>i</m:t>
                                  </m:r>
                                </m:sub>
                              </m:sSub>
                            </m:e>
                          </m:nary>
                        </m:num>
                        <m:den>
                          <m:rad>
                            <m:radPr>
                              <m:degHide m:val="on"/>
                              <m:ctrlPr>
                                <a:rPr lang="en-US" b="0" i="1" kern="100" smtClean="0">
                                  <a:latin typeface="Cambria Math" panose="02040503050406030204" pitchFamily="18" charset="0"/>
                                  <a:ea typeface="Calibri" panose="020F0502020204030204" pitchFamily="34" charset="0"/>
                                  <a:cs typeface="Times New Roman" panose="02020603050405020304" pitchFamily="18" charset="0"/>
                                </a:rPr>
                              </m:ctrlPr>
                            </m:radPr>
                            <m:deg/>
                            <m:e>
                              <m:nary>
                                <m:naryPr>
                                  <m:chr m:val="∑"/>
                                  <m:ctrlPr>
                                    <a:rPr lang="en-US" b="0" i="1" kern="100" smtClean="0">
                                      <a:latin typeface="Cambria Math" panose="02040503050406030204" pitchFamily="18" charset="0"/>
                                      <a:ea typeface="Calibri" panose="020F0502020204030204" pitchFamily="34" charset="0"/>
                                      <a:cs typeface="Times New Roman" panose="02020603050405020304" pitchFamily="18" charset="0"/>
                                    </a:rPr>
                                  </m:ctrlPr>
                                </m:naryPr>
                                <m:sub>
                                  <m:r>
                                    <m:rPr>
                                      <m:nor/>
                                      <m:brk m:alnAt="23"/>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i</m:t>
                                  </m:r>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=1</m:t>
                                  </m:r>
                                </m:sub>
                                <m:sup>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n</m:t>
                                  </m:r>
                                </m:sup>
                                <m:e>
                                  <m:sSubSup>
                                    <m:sSubSupPr>
                                      <m:ctrlPr>
                                        <a:rPr lang="en-US" b="0" i="1" kern="100" smtClean="0">
                                          <a:latin typeface="Cambria Math" panose="02040503050406030204" pitchFamily="18" charset="0"/>
                                          <a:ea typeface="Calibri" panose="020F0502020204030204" pitchFamily="34" charset="0"/>
                                          <a:cs typeface="Times New Roman" panose="02020603050405020304" pitchFamily="18" charset="0"/>
                                        </a:rPr>
                                      </m:ctrlPr>
                                    </m:sSubSupPr>
                                    <m:e>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q</m:t>
                                      </m:r>
                                    </m:e>
                                    <m:sub>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i</m:t>
                                      </m:r>
                                    </m:sub>
                                    <m:sup>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2</m:t>
                                      </m:r>
                                    </m:sup>
                                  </m:sSubSup>
                                </m:e>
                              </m:nary>
                            </m:e>
                          </m:rad>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  .</m:t>
                          </m:r>
                          <m:rad>
                            <m:radPr>
                              <m:degHide m:val="on"/>
                              <m:ctrlPr>
                                <a:rPr lang="en-US" i="1" kern="100">
                                  <a:latin typeface="Cambria Math" panose="02040503050406030204" pitchFamily="18" charset="0"/>
                                  <a:ea typeface="Calibri" panose="020F0502020204030204" pitchFamily="34" charset="0"/>
                                  <a:cs typeface="Times New Roman" panose="02020603050405020304" pitchFamily="18" charset="0"/>
                                </a:rPr>
                              </m:ctrlPr>
                            </m:radPr>
                            <m:deg/>
                            <m:e>
                              <m:nary>
                                <m:naryPr>
                                  <m:chr m:val="∑"/>
                                  <m:ctrlPr>
                                    <a:rPr lang="en-US" i="1" kern="100">
                                      <a:latin typeface="Cambria Math" panose="02040503050406030204" pitchFamily="18" charset="0"/>
                                      <a:ea typeface="Calibri" panose="020F0502020204030204" pitchFamily="34" charset="0"/>
                                      <a:cs typeface="Times New Roman" panose="02020603050405020304" pitchFamily="18" charset="0"/>
                                    </a:rPr>
                                  </m:ctrlPr>
                                </m:naryPr>
                                <m:sub>
                                  <m:r>
                                    <m:rPr>
                                      <m:nor/>
                                      <m:brk m:alnAt="23"/>
                                    </m:rPr>
                                    <a:rPr lang="en-US" i="0" kern="100">
                                      <a:latin typeface="#9Slide03 NettoOT" panose="02000500000000000000" pitchFamily="2" charset="0"/>
                                      <a:ea typeface="Calibri" panose="020F0502020204030204" pitchFamily="34" charset="0"/>
                                      <a:cs typeface="Times New Roman" panose="02020603050405020304" pitchFamily="18" charset="0"/>
                                    </a:rPr>
                                    <m:t>i</m:t>
                                  </m:r>
                                  <m:r>
                                    <m:rPr>
                                      <m:nor/>
                                    </m:rPr>
                                    <a:rPr lang="en-US" i="0" kern="100">
                                      <a:latin typeface="#9Slide03 NettoOT" panose="02000500000000000000" pitchFamily="2" charset="0"/>
                                      <a:ea typeface="Calibri" panose="020F0502020204030204" pitchFamily="34" charset="0"/>
                                      <a:cs typeface="Times New Roman" panose="02020603050405020304" pitchFamily="18" charset="0"/>
                                    </a:rPr>
                                    <m:t>=1</m:t>
                                  </m:r>
                                </m:sub>
                                <m:sup>
                                  <m:r>
                                    <m:rPr>
                                      <m:nor/>
                                    </m:rPr>
                                    <a:rPr lang="en-US" i="0" kern="100">
                                      <a:latin typeface="#9Slide03 NettoOT" panose="02000500000000000000" pitchFamily="2" charset="0"/>
                                      <a:ea typeface="Calibri" panose="020F0502020204030204" pitchFamily="34" charset="0"/>
                                      <a:cs typeface="Times New Roman" panose="02020603050405020304" pitchFamily="18" charset="0"/>
                                    </a:rPr>
                                    <m:t>n</m:t>
                                  </m:r>
                                </m:sup>
                                <m:e>
                                  <m:sSubSup>
                                    <m:sSubSupPr>
                                      <m:ctrlPr>
                                        <a:rPr lang="en-US" i="1" kern="100">
                                          <a:latin typeface="Cambria Math" panose="02040503050406030204" pitchFamily="18" charset="0"/>
                                          <a:ea typeface="Calibri" panose="020F0502020204030204" pitchFamily="34" charset="0"/>
                                          <a:cs typeface="Times New Roman" panose="02020603050405020304" pitchFamily="18" charset="0"/>
                                        </a:rPr>
                                      </m:ctrlPr>
                                    </m:sSubSupPr>
                                    <m:e>
                                      <m:r>
                                        <m:rPr>
                                          <m:nor/>
                                        </m:rPr>
                                        <a:rPr lang="en-US" b="0" i="0" kern="100" smtClean="0">
                                          <a:latin typeface="#9Slide03 NettoOT" panose="02000500000000000000" pitchFamily="2" charset="0"/>
                                          <a:ea typeface="Calibri" panose="020F0502020204030204" pitchFamily="34" charset="0"/>
                                          <a:cs typeface="Times New Roman" panose="02020603050405020304" pitchFamily="18" charset="0"/>
                                        </a:rPr>
                                        <m:t>d</m:t>
                                      </m:r>
                                    </m:e>
                                    <m:sub>
                                      <m:r>
                                        <m:rPr>
                                          <m:nor/>
                                        </m:rPr>
                                        <a:rPr lang="en-US" i="0" kern="100">
                                          <a:latin typeface="#9Slide03 NettoOT" panose="02000500000000000000" pitchFamily="2" charset="0"/>
                                          <a:ea typeface="Calibri" panose="020F0502020204030204" pitchFamily="34" charset="0"/>
                                          <a:cs typeface="Times New Roman" panose="02020603050405020304" pitchFamily="18" charset="0"/>
                                        </a:rPr>
                                        <m:t>i</m:t>
                                      </m:r>
                                    </m:sub>
                                    <m:sup>
                                      <m:r>
                                        <m:rPr>
                                          <m:nor/>
                                        </m:rPr>
                                        <a:rPr lang="en-US" i="0" kern="100">
                                          <a:latin typeface="#9Slide03 NettoOT" panose="02000500000000000000" pitchFamily="2" charset="0"/>
                                          <a:ea typeface="Calibri" panose="020F0502020204030204" pitchFamily="34" charset="0"/>
                                          <a:cs typeface="Times New Roman" panose="02020603050405020304" pitchFamily="18" charset="0"/>
                                        </a:rPr>
                                        <m:t>2</m:t>
                                      </m:r>
                                    </m:sup>
                                  </m:sSubSup>
                                </m:e>
                              </m:nary>
                            </m:e>
                          </m:rad>
                        </m:den>
                      </m:f>
                    </m:oMath>
                  </m:oMathPara>
                </a14:m>
                <a:endParaRPr lang="en-US" dirty="0">
                  <a:latin typeface="#9Slide03 NettoOT" panose="02000500000000000000" pitchFamily="2" charset="0"/>
                </a:endParaRPr>
              </a:p>
            </p:txBody>
          </p:sp>
        </mc:Choice>
        <mc:Fallback xmlns="">
          <p:sp>
            <p:nvSpPr>
              <p:cNvPr id="29" name="TextBox 28">
                <a:extLst>
                  <a:ext uri="{FF2B5EF4-FFF2-40B4-BE49-F238E27FC236}">
                    <a16:creationId xmlns:a16="http://schemas.microsoft.com/office/drawing/2014/main" id="{109E3855-2711-745A-3596-8D50E29E5A28}"/>
                  </a:ext>
                </a:extLst>
              </p:cNvPr>
              <p:cNvSpPr txBox="1">
                <a:spLocks noRot="1" noChangeAspect="1" noMove="1" noResize="1" noEditPoints="1" noAdjustHandles="1" noChangeArrowheads="1" noChangeShapeType="1" noTextEdit="1"/>
              </p:cNvSpPr>
              <p:nvPr/>
            </p:nvSpPr>
            <p:spPr>
              <a:xfrm>
                <a:off x="6298118" y="3815476"/>
                <a:ext cx="5526748" cy="1117229"/>
              </a:xfrm>
              <a:prstGeom prst="rect">
                <a:avLst/>
              </a:prstGeom>
              <a:blipFill>
                <a:blip r:embed="rId4"/>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6263D1A-6F3B-E8CA-ABA2-56180569010A}"/>
              </a:ext>
            </a:extLst>
          </p:cNvPr>
          <p:cNvSpPr txBox="1"/>
          <p:nvPr/>
        </p:nvSpPr>
        <p:spPr>
          <a:xfrm>
            <a:off x="349874" y="3266845"/>
            <a:ext cx="5393894" cy="400110"/>
          </a:xfrm>
          <a:prstGeom prst="rect">
            <a:avLst/>
          </a:prstGeom>
          <a:noFill/>
        </p:spPr>
        <p:txBody>
          <a:bodyPr wrap="square" rtlCol="0">
            <a:spAutoFit/>
          </a:bodyPr>
          <a:lstStyle/>
          <a:p>
            <a:r>
              <a:rPr lang="en-US" sz="2000" dirty="0">
                <a:solidFill>
                  <a:srgbClr val="131A43"/>
                </a:solidFill>
                <a:latin typeface="#9Slide03 NettoOT" panose="02000500000000000000" pitchFamily="2" charset="0"/>
              </a:rPr>
              <a:t>Văn </a:t>
            </a:r>
            <a:r>
              <a:rPr lang="en-US" sz="2000" dirty="0" err="1">
                <a:solidFill>
                  <a:srgbClr val="131A43"/>
                </a:solidFill>
                <a:latin typeface="#9Slide03 NettoOT" panose="02000500000000000000" pitchFamily="2" charset="0"/>
              </a:rPr>
              <a:t>bản</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có</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điểm</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càng</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nhỏ</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thì</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càng</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gần</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với</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truy</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vấn</a:t>
            </a:r>
            <a:r>
              <a:rPr lang="en-US" sz="2000" dirty="0">
                <a:solidFill>
                  <a:srgbClr val="131A43"/>
                </a:solidFill>
                <a:latin typeface="#9Slide03 NettoOT" panose="02000500000000000000" pitchFamily="2" charset="0"/>
              </a:rPr>
              <a:t>.</a:t>
            </a:r>
          </a:p>
        </p:txBody>
      </p:sp>
      <p:sp>
        <p:nvSpPr>
          <p:cNvPr id="31" name="TextBox 30">
            <a:extLst>
              <a:ext uri="{FF2B5EF4-FFF2-40B4-BE49-F238E27FC236}">
                <a16:creationId xmlns:a16="http://schemas.microsoft.com/office/drawing/2014/main" id="{A79B7773-ED86-ACA9-E43C-660F6A66A404}"/>
              </a:ext>
            </a:extLst>
          </p:cNvPr>
          <p:cNvSpPr txBox="1"/>
          <p:nvPr/>
        </p:nvSpPr>
        <p:spPr>
          <a:xfrm>
            <a:off x="6377625" y="3293937"/>
            <a:ext cx="5409165" cy="400110"/>
          </a:xfrm>
          <a:prstGeom prst="rect">
            <a:avLst/>
          </a:prstGeom>
          <a:noFill/>
        </p:spPr>
        <p:txBody>
          <a:bodyPr wrap="square" rtlCol="0">
            <a:spAutoFit/>
          </a:bodyPr>
          <a:lstStyle/>
          <a:p>
            <a:r>
              <a:rPr lang="en-US" sz="2000" dirty="0">
                <a:solidFill>
                  <a:srgbClr val="131A43"/>
                </a:solidFill>
                <a:latin typeface="#9Slide03 NettoOT" panose="02000500000000000000" pitchFamily="2" charset="0"/>
              </a:rPr>
              <a:t>Văn </a:t>
            </a:r>
            <a:r>
              <a:rPr lang="en-US" sz="2000" dirty="0" err="1">
                <a:solidFill>
                  <a:srgbClr val="131A43"/>
                </a:solidFill>
                <a:latin typeface="#9Slide03 NettoOT" panose="02000500000000000000" pitchFamily="2" charset="0"/>
              </a:rPr>
              <a:t>bản</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có</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điểm</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càng</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cao</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thì</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càng</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gần</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với</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truy</a:t>
            </a:r>
            <a:r>
              <a:rPr lang="en-US" sz="2000" dirty="0">
                <a:solidFill>
                  <a:srgbClr val="131A43"/>
                </a:solidFill>
                <a:latin typeface="#9Slide03 NettoOT" panose="02000500000000000000" pitchFamily="2" charset="0"/>
              </a:rPr>
              <a:t> </a:t>
            </a:r>
            <a:r>
              <a:rPr lang="en-US" sz="2000" dirty="0" err="1">
                <a:solidFill>
                  <a:srgbClr val="131A43"/>
                </a:solidFill>
                <a:latin typeface="#9Slide03 NettoOT" panose="02000500000000000000" pitchFamily="2" charset="0"/>
              </a:rPr>
              <a:t>vấn</a:t>
            </a:r>
            <a:r>
              <a:rPr lang="en-US" sz="2000" dirty="0">
                <a:solidFill>
                  <a:srgbClr val="131A43"/>
                </a:solidFill>
                <a:latin typeface="#9Slide03 NettoOT" panose="02000500000000000000" pitchFamily="2" charset="0"/>
              </a:rPr>
              <a:t>.</a:t>
            </a:r>
          </a:p>
        </p:txBody>
      </p:sp>
      <p:sp>
        <p:nvSpPr>
          <p:cNvPr id="6" name="Rectangle 5">
            <a:extLst>
              <a:ext uri="{FF2B5EF4-FFF2-40B4-BE49-F238E27FC236}">
                <a16:creationId xmlns:a16="http://schemas.microsoft.com/office/drawing/2014/main" id="{DECAFFDD-38F3-5B0D-33FF-AF9D6117A505}"/>
              </a:ext>
            </a:extLst>
          </p:cNvPr>
          <p:cNvSpPr/>
          <p:nvPr/>
        </p:nvSpPr>
        <p:spPr>
          <a:xfrm flipH="1">
            <a:off x="5984344" y="2758440"/>
            <a:ext cx="108328" cy="3934190"/>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grpSp>
        <p:nvGrpSpPr>
          <p:cNvPr id="7" name="Group 6">
            <a:extLst>
              <a:ext uri="{FF2B5EF4-FFF2-40B4-BE49-F238E27FC236}">
                <a16:creationId xmlns:a16="http://schemas.microsoft.com/office/drawing/2014/main" id="{6CA226FE-3E40-3370-ADD7-BB71089A53AF}"/>
              </a:ext>
            </a:extLst>
          </p:cNvPr>
          <p:cNvGrpSpPr/>
          <p:nvPr/>
        </p:nvGrpSpPr>
        <p:grpSpPr>
          <a:xfrm>
            <a:off x="11657852" y="6416644"/>
            <a:ext cx="753449" cy="753449"/>
            <a:chOff x="-604988" y="-51894"/>
            <a:chExt cx="1408758" cy="1408759"/>
          </a:xfrm>
        </p:grpSpPr>
        <p:sp>
          <p:nvSpPr>
            <p:cNvPr id="8" name="Freeform: Shape 7">
              <a:extLst>
                <a:ext uri="{FF2B5EF4-FFF2-40B4-BE49-F238E27FC236}">
                  <a16:creationId xmlns:a16="http://schemas.microsoft.com/office/drawing/2014/main" id="{A51D8B3E-FD82-E813-0EF8-F35F91A708E7}"/>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9" name="Freeform: Shape 8">
              <a:extLst>
                <a:ext uri="{FF2B5EF4-FFF2-40B4-BE49-F238E27FC236}">
                  <a16:creationId xmlns:a16="http://schemas.microsoft.com/office/drawing/2014/main" id="{09E21D22-FC4F-A265-B5C3-8BCA0DB08FAD}"/>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32" name="Freeform: Shape 31">
              <a:extLst>
                <a:ext uri="{FF2B5EF4-FFF2-40B4-BE49-F238E27FC236}">
                  <a16:creationId xmlns:a16="http://schemas.microsoft.com/office/drawing/2014/main" id="{9DD87C26-6FE4-5DB5-B348-B64B45F9CAF7}"/>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33" name="Freeform: Shape 32">
              <a:extLst>
                <a:ext uri="{FF2B5EF4-FFF2-40B4-BE49-F238E27FC236}">
                  <a16:creationId xmlns:a16="http://schemas.microsoft.com/office/drawing/2014/main" id="{C69F2A90-1C22-4E86-FD94-B610E0F65F62}"/>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Tree>
    <p:extLst>
      <p:ext uri="{BB962C8B-B14F-4D97-AF65-F5344CB8AC3E}">
        <p14:creationId xmlns:p14="http://schemas.microsoft.com/office/powerpoint/2010/main" val="270222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750" fill="hold"/>
                                        <p:tgtEl>
                                          <p:spTgt spid="7"/>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13"/>
                                        </p:tgtEl>
                                        <p:attrNameLst>
                                          <p:attrName>r</p:attrName>
                                        </p:attrNameLst>
                                      </p:cBhvr>
                                    </p:animRot>
                                  </p:childTnLst>
                                </p:cTn>
                              </p:par>
                            </p:childTnLst>
                          </p:cTn>
                        </p:par>
                        <p:par>
                          <p:cTn id="9" fill="hold">
                            <p:stCondLst>
                              <p:cond delay="175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2250"/>
                            </p:stCondLst>
                            <p:childTnLst>
                              <p:par>
                                <p:cTn id="14" presetID="2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0-#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25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0-#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par>
                                <p:cTn id="36" presetID="2" presetClass="entr" presetSubtype="4" fill="hold" grpId="0" nodeType="withEffect">
                                  <p:stCondLst>
                                    <p:cond delay="25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750" fill="hold"/>
                                        <p:tgtEl>
                                          <p:spTgt spid="26"/>
                                        </p:tgtEl>
                                        <p:attrNameLst>
                                          <p:attrName>ppt_x</p:attrName>
                                        </p:attrNameLst>
                                      </p:cBhvr>
                                      <p:tavLst>
                                        <p:tav tm="0">
                                          <p:val>
                                            <p:strVal val="#ppt_x"/>
                                          </p:val>
                                        </p:tav>
                                        <p:tav tm="100000">
                                          <p:val>
                                            <p:strVal val="#ppt_x"/>
                                          </p:val>
                                        </p:tav>
                                      </p:tavLst>
                                    </p:anim>
                                    <p:anim calcmode="lin" valueType="num">
                                      <p:cBhvr additive="base">
                                        <p:cTn id="39" dur="750" fill="hold"/>
                                        <p:tgtEl>
                                          <p:spTgt spid="2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25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750" fill="hold"/>
                                        <p:tgtEl>
                                          <p:spTgt spid="27"/>
                                        </p:tgtEl>
                                        <p:attrNameLst>
                                          <p:attrName>ppt_x</p:attrName>
                                        </p:attrNameLst>
                                      </p:cBhvr>
                                      <p:tavLst>
                                        <p:tav tm="0">
                                          <p:val>
                                            <p:strVal val="#ppt_x"/>
                                          </p:val>
                                        </p:tav>
                                        <p:tav tm="100000">
                                          <p:val>
                                            <p:strVal val="#ppt_x"/>
                                          </p:val>
                                        </p:tav>
                                      </p:tavLst>
                                    </p:anim>
                                    <p:anim calcmode="lin" valueType="num">
                                      <p:cBhvr additive="base">
                                        <p:cTn id="43" dur="750" fill="hold"/>
                                        <p:tgtEl>
                                          <p:spTgt spid="2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25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750" fill="hold"/>
                                        <p:tgtEl>
                                          <p:spTgt spid="30"/>
                                        </p:tgtEl>
                                        <p:attrNameLst>
                                          <p:attrName>ppt_x</p:attrName>
                                        </p:attrNameLst>
                                      </p:cBhvr>
                                      <p:tavLst>
                                        <p:tav tm="0">
                                          <p:val>
                                            <p:strVal val="#ppt_x"/>
                                          </p:val>
                                        </p:tav>
                                        <p:tav tm="100000">
                                          <p:val>
                                            <p:strVal val="#ppt_x"/>
                                          </p:val>
                                        </p:tav>
                                      </p:tavLst>
                                    </p:anim>
                                    <p:anim calcmode="lin" valueType="num">
                                      <p:cBhvr additive="base">
                                        <p:cTn id="47" dur="75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fill="hold"/>
                                        <p:tgtEl>
                                          <p:spTgt spid="6"/>
                                        </p:tgtEl>
                                        <p:attrNameLst>
                                          <p:attrName>ppt_x</p:attrName>
                                        </p:attrNameLst>
                                      </p:cBhvr>
                                      <p:tavLst>
                                        <p:tav tm="0">
                                          <p:val>
                                            <p:strVal val="0-#ppt_w/2"/>
                                          </p:val>
                                        </p:tav>
                                        <p:tav tm="100000">
                                          <p:val>
                                            <p:strVal val="#ppt_x"/>
                                          </p:val>
                                        </p:tav>
                                      </p:tavLst>
                                    </p:anim>
                                    <p:anim calcmode="lin" valueType="num">
                                      <p:cBhvr additive="base">
                                        <p:cTn id="53" dur="500" fill="hold"/>
                                        <p:tgtEl>
                                          <p:spTgt spid="6"/>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25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0-#ppt_w/2"/>
                                          </p:val>
                                        </p:tav>
                                        <p:tav tm="100000">
                                          <p:val>
                                            <p:strVal val="#ppt_x"/>
                                          </p:val>
                                        </p:tav>
                                      </p:tavLst>
                                    </p:anim>
                                    <p:anim calcmode="lin" valueType="num">
                                      <p:cBhvr additive="base">
                                        <p:cTn id="57" dur="500" fill="hold"/>
                                        <p:tgtEl>
                                          <p:spTgt spid="5"/>
                                        </p:tgtEl>
                                        <p:attrNameLst>
                                          <p:attrName>ppt_y</p:attrName>
                                        </p:attrNameLst>
                                      </p:cBhvr>
                                      <p:tavLst>
                                        <p:tav tm="0">
                                          <p:val>
                                            <p:strVal val="#ppt_y"/>
                                          </p:val>
                                        </p:tav>
                                        <p:tav tm="100000">
                                          <p:val>
                                            <p:strVal val="#ppt_y"/>
                                          </p:val>
                                        </p:tav>
                                      </p:tavLst>
                                    </p:anim>
                                  </p:childTnLst>
                                </p:cTn>
                              </p:par>
                              <p:par>
                                <p:cTn id="58" presetID="2" presetClass="entr" presetSubtype="4" fill="hold" grpId="0" nodeType="withEffect">
                                  <p:stCondLst>
                                    <p:cond delay="250"/>
                                  </p:stCondLst>
                                  <p:childTnLst>
                                    <p:set>
                                      <p:cBhvr>
                                        <p:cTn id="59" dur="1" fill="hold">
                                          <p:stCondLst>
                                            <p:cond delay="0"/>
                                          </p:stCondLst>
                                        </p:cTn>
                                        <p:tgtEl>
                                          <p:spTgt spid="28"/>
                                        </p:tgtEl>
                                        <p:attrNameLst>
                                          <p:attrName>style.visibility</p:attrName>
                                        </p:attrNameLst>
                                      </p:cBhvr>
                                      <p:to>
                                        <p:strVal val="visible"/>
                                      </p:to>
                                    </p:set>
                                    <p:anim calcmode="lin" valueType="num">
                                      <p:cBhvr additive="base">
                                        <p:cTn id="60" dur="750" fill="hold"/>
                                        <p:tgtEl>
                                          <p:spTgt spid="28"/>
                                        </p:tgtEl>
                                        <p:attrNameLst>
                                          <p:attrName>ppt_x</p:attrName>
                                        </p:attrNameLst>
                                      </p:cBhvr>
                                      <p:tavLst>
                                        <p:tav tm="0">
                                          <p:val>
                                            <p:strVal val="#ppt_x"/>
                                          </p:val>
                                        </p:tav>
                                        <p:tav tm="100000">
                                          <p:val>
                                            <p:strVal val="#ppt_x"/>
                                          </p:val>
                                        </p:tav>
                                      </p:tavLst>
                                    </p:anim>
                                    <p:anim calcmode="lin" valueType="num">
                                      <p:cBhvr additive="base">
                                        <p:cTn id="61" dur="750" fill="hold"/>
                                        <p:tgtEl>
                                          <p:spTgt spid="2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750" fill="hold"/>
                                        <p:tgtEl>
                                          <p:spTgt spid="31"/>
                                        </p:tgtEl>
                                        <p:attrNameLst>
                                          <p:attrName>ppt_x</p:attrName>
                                        </p:attrNameLst>
                                      </p:cBhvr>
                                      <p:tavLst>
                                        <p:tav tm="0">
                                          <p:val>
                                            <p:strVal val="#ppt_x"/>
                                          </p:val>
                                        </p:tav>
                                        <p:tav tm="100000">
                                          <p:val>
                                            <p:strVal val="#ppt_x"/>
                                          </p:val>
                                        </p:tav>
                                      </p:tavLst>
                                    </p:anim>
                                    <p:anim calcmode="lin" valueType="num">
                                      <p:cBhvr additive="base">
                                        <p:cTn id="65" dur="750" fill="hold"/>
                                        <p:tgtEl>
                                          <p:spTgt spid="31"/>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25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750" fill="hold"/>
                                        <p:tgtEl>
                                          <p:spTgt spid="29"/>
                                        </p:tgtEl>
                                        <p:attrNameLst>
                                          <p:attrName>ppt_x</p:attrName>
                                        </p:attrNameLst>
                                      </p:cBhvr>
                                      <p:tavLst>
                                        <p:tav tm="0">
                                          <p:val>
                                            <p:strVal val="#ppt_x"/>
                                          </p:val>
                                        </p:tav>
                                        <p:tav tm="100000">
                                          <p:val>
                                            <p:strVal val="#ppt_x"/>
                                          </p:val>
                                        </p:tav>
                                      </p:tavLst>
                                    </p:anim>
                                    <p:anim calcmode="lin" valueType="num">
                                      <p:cBhvr additive="base">
                                        <p:cTn id="69" dur="75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animBg="1"/>
      <p:bldP spid="21" grpId="0"/>
      <p:bldP spid="22" grpId="0" animBg="1"/>
      <p:bldP spid="26" grpId="0"/>
      <p:bldP spid="27" grpId="0"/>
      <p:bldP spid="28" grpId="0"/>
      <p:bldP spid="29" grpId="0"/>
      <p:bldP spid="30" grpId="0"/>
      <p:bldP spid="31"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5CB3B5-6AC8-2FBD-7951-DB3D8D2554E2}"/>
              </a:ext>
            </a:extLst>
          </p:cNvPr>
          <p:cNvGrpSpPr/>
          <p:nvPr/>
        </p:nvGrpSpPr>
        <p:grpSpPr>
          <a:xfrm>
            <a:off x="-17056" y="-95401"/>
            <a:ext cx="1408758" cy="1408759"/>
            <a:chOff x="-604988" y="-51894"/>
            <a:chExt cx="1408758" cy="1408759"/>
          </a:xfrm>
        </p:grpSpPr>
        <p:sp>
          <p:nvSpPr>
            <p:cNvPr id="5" name="Freeform: Shape 4">
              <a:extLst>
                <a:ext uri="{FF2B5EF4-FFF2-40B4-BE49-F238E27FC236}">
                  <a16:creationId xmlns:a16="http://schemas.microsoft.com/office/drawing/2014/main" id="{8594DD2D-55F7-6AFA-DE84-23FB10557AF6}"/>
                </a:ext>
              </a:extLst>
            </p:cNvPr>
            <p:cNvSpPr/>
            <p:nvPr/>
          </p:nvSpPr>
          <p:spPr>
            <a:xfrm rot="2758965">
              <a:off x="238587" y="377131"/>
              <a:ext cx="565183" cy="565182"/>
            </a:xfrm>
            <a:custGeom>
              <a:avLst/>
              <a:gdLst>
                <a:gd name="connsiteX0" fmla="*/ 0 w 2275840"/>
                <a:gd name="connsiteY0" fmla="*/ 0 h 2275840"/>
                <a:gd name="connsiteX1" fmla="*/ 2275840 w 2275840"/>
                <a:gd name="connsiteY1" fmla="*/ 2275840 h 2275840"/>
                <a:gd name="connsiteX2" fmla="*/ 1293097 w 2275840"/>
                <a:gd name="connsiteY2" fmla="*/ 2275840 h 2275840"/>
                <a:gd name="connsiteX3" fmla="*/ 1286421 w 2275840"/>
                <a:gd name="connsiteY3" fmla="*/ 2143630 h 2275840"/>
                <a:gd name="connsiteX4" fmla="*/ 1 w 2275840"/>
                <a:gd name="connsiteY4" fmla="*/ 982745 h 2275840"/>
                <a:gd name="connsiteX5" fmla="*/ 0 w 2275840"/>
                <a:gd name="connsiteY5" fmla="*/ 982745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0" y="0"/>
                  </a:moveTo>
                  <a:cubicBezTo>
                    <a:pt x="1256912" y="0"/>
                    <a:pt x="2275840" y="1018928"/>
                    <a:pt x="2275840" y="2275840"/>
                  </a:cubicBezTo>
                  <a:lnTo>
                    <a:pt x="1293097" y="2275840"/>
                  </a:lnTo>
                  <a:lnTo>
                    <a:pt x="1286421" y="2143630"/>
                  </a:lnTo>
                  <a:cubicBezTo>
                    <a:pt x="1220202" y="1491578"/>
                    <a:pt x="669523" y="982745"/>
                    <a:pt x="1" y="982745"/>
                  </a:cubicBezTo>
                  <a:lnTo>
                    <a:pt x="0" y="982745"/>
                  </a:lnTo>
                  <a:close/>
                </a:path>
              </a:pathLst>
            </a:custGeom>
            <a:solidFill>
              <a:srgbClr val="0000C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95169" tIns="909371" rIns="611345" bIns="2422263"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6" name="Freeform: Shape 5">
              <a:extLst>
                <a:ext uri="{FF2B5EF4-FFF2-40B4-BE49-F238E27FC236}">
                  <a16:creationId xmlns:a16="http://schemas.microsoft.com/office/drawing/2014/main" id="{A17A05C6-57A6-F203-F591-2394FAE9661A}"/>
                </a:ext>
              </a:extLst>
            </p:cNvPr>
            <p:cNvSpPr/>
            <p:nvPr/>
          </p:nvSpPr>
          <p:spPr>
            <a:xfrm rot="2758965">
              <a:off x="-190436" y="791683"/>
              <a:ext cx="565183" cy="565182"/>
            </a:xfrm>
            <a:custGeom>
              <a:avLst/>
              <a:gdLst>
                <a:gd name="connsiteX0" fmla="*/ 1293097 w 2275840"/>
                <a:gd name="connsiteY0" fmla="*/ 0 h 2275840"/>
                <a:gd name="connsiteX1" fmla="*/ 2275840 w 2275840"/>
                <a:gd name="connsiteY1" fmla="*/ 0 h 2275840"/>
                <a:gd name="connsiteX2" fmla="*/ 0 w 2275840"/>
                <a:gd name="connsiteY2" fmla="*/ 2275840 h 2275840"/>
                <a:gd name="connsiteX3" fmla="*/ 0 w 2275840"/>
                <a:gd name="connsiteY3" fmla="*/ 1293097 h 2275840"/>
                <a:gd name="connsiteX4" fmla="*/ 1 w 2275840"/>
                <a:gd name="connsiteY4" fmla="*/ 1293097 h 2275840"/>
                <a:gd name="connsiteX5" fmla="*/ 1293097 w 2275840"/>
                <a:gd name="connsiteY5" fmla="*/ 1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5840" h="2275840">
                  <a:moveTo>
                    <a:pt x="1293097" y="0"/>
                  </a:moveTo>
                  <a:lnTo>
                    <a:pt x="2275840" y="0"/>
                  </a:lnTo>
                  <a:cubicBezTo>
                    <a:pt x="2275840" y="1256912"/>
                    <a:pt x="1256912" y="2275840"/>
                    <a:pt x="0" y="2275840"/>
                  </a:cubicBezTo>
                  <a:lnTo>
                    <a:pt x="0" y="1293097"/>
                  </a:lnTo>
                  <a:lnTo>
                    <a:pt x="1" y="1293097"/>
                  </a:lnTo>
                  <a:cubicBezTo>
                    <a:pt x="714158" y="1293097"/>
                    <a:pt x="1293097" y="714158"/>
                    <a:pt x="1293097" y="1"/>
                  </a:cubicBezTo>
                  <a:close/>
                </a:path>
              </a:pathLst>
            </a:custGeom>
            <a:solidFill>
              <a:srgbClr val="00009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4430" tIns="2424430" rIns="582084"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7" name="Freeform: Shape 6">
              <a:extLst>
                <a:ext uri="{FF2B5EF4-FFF2-40B4-BE49-F238E27FC236}">
                  <a16:creationId xmlns:a16="http://schemas.microsoft.com/office/drawing/2014/main" id="{6838C1A3-261A-7BF2-5781-B4A9F5566771}"/>
                </a:ext>
              </a:extLst>
            </p:cNvPr>
            <p:cNvSpPr/>
            <p:nvPr/>
          </p:nvSpPr>
          <p:spPr>
            <a:xfrm rot="2758965">
              <a:off x="-604989" y="362660"/>
              <a:ext cx="565183" cy="565182"/>
            </a:xfrm>
            <a:custGeom>
              <a:avLst/>
              <a:gdLst>
                <a:gd name="connsiteX0" fmla="*/ 0 w 2275840"/>
                <a:gd name="connsiteY0" fmla="*/ 0 h 2275840"/>
                <a:gd name="connsiteX1" fmla="*/ 982745 w 2275840"/>
                <a:gd name="connsiteY1" fmla="*/ 0 h 2275840"/>
                <a:gd name="connsiteX2" fmla="*/ 982745 w 2275840"/>
                <a:gd name="connsiteY2" fmla="*/ 1 h 2275840"/>
                <a:gd name="connsiteX3" fmla="*/ 2143630 w 2275840"/>
                <a:gd name="connsiteY3" fmla="*/ 1286421 h 2275840"/>
                <a:gd name="connsiteX4" fmla="*/ 2275840 w 2275840"/>
                <a:gd name="connsiteY4" fmla="*/ 1293097 h 2275840"/>
                <a:gd name="connsiteX5" fmla="*/ 2275840 w 2275840"/>
                <a:gd name="connsiteY5" fmla="*/ 2275840 h 2275840"/>
                <a:gd name="connsiteX6" fmla="*/ 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0" y="0"/>
                  </a:moveTo>
                  <a:lnTo>
                    <a:pt x="982745" y="0"/>
                  </a:lnTo>
                  <a:lnTo>
                    <a:pt x="982745" y="1"/>
                  </a:lnTo>
                  <a:cubicBezTo>
                    <a:pt x="982745" y="669523"/>
                    <a:pt x="1491578" y="1220202"/>
                    <a:pt x="2143630" y="1286421"/>
                  </a:cubicBezTo>
                  <a:lnTo>
                    <a:pt x="2275840" y="1293097"/>
                  </a:lnTo>
                  <a:lnTo>
                    <a:pt x="2275840" y="2275840"/>
                  </a:lnTo>
                  <a:cubicBezTo>
                    <a:pt x="1018928" y="2275840"/>
                    <a:pt x="0" y="1256912"/>
                    <a:pt x="0" y="0"/>
                  </a:cubicBezTo>
                  <a:close/>
                </a:path>
              </a:pathLst>
            </a:custGeom>
            <a:solidFill>
              <a:srgbClr val="66CC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2083" tIns="2424430" rIns="2424431" bIns="907204" numCol="1" spcCol="1270" anchor="ctr" anchorCtr="0">
              <a:noAutofit/>
            </a:bodyPr>
            <a:lstStyle/>
            <a:p>
              <a:pPr marL="0" lvl="0" indent="0" algn="ctr" defTabSz="2355850">
                <a:lnSpc>
                  <a:spcPct val="90000"/>
                </a:lnSpc>
                <a:spcBef>
                  <a:spcPct val="0"/>
                </a:spcBef>
                <a:spcAft>
                  <a:spcPct val="35000"/>
                </a:spcAft>
                <a:buNone/>
              </a:pPr>
              <a:endParaRPr lang="en-US" sz="5300" kern="1200"/>
            </a:p>
          </p:txBody>
        </p:sp>
        <p:sp>
          <p:nvSpPr>
            <p:cNvPr id="8" name="Freeform: Shape 7">
              <a:extLst>
                <a:ext uri="{FF2B5EF4-FFF2-40B4-BE49-F238E27FC236}">
                  <a16:creationId xmlns:a16="http://schemas.microsoft.com/office/drawing/2014/main" id="{E8FFE262-3053-823D-E7A4-D0E01B46B2D6}"/>
                </a:ext>
              </a:extLst>
            </p:cNvPr>
            <p:cNvSpPr/>
            <p:nvPr/>
          </p:nvSpPr>
          <p:spPr>
            <a:xfrm rot="2758965">
              <a:off x="-175965" y="-51893"/>
              <a:ext cx="565183" cy="565182"/>
            </a:xfrm>
            <a:custGeom>
              <a:avLst/>
              <a:gdLst>
                <a:gd name="connsiteX0" fmla="*/ 2275840 w 2275840"/>
                <a:gd name="connsiteY0" fmla="*/ 0 h 2275840"/>
                <a:gd name="connsiteX1" fmla="*/ 2275840 w 2275840"/>
                <a:gd name="connsiteY1" fmla="*/ 982745 h 2275840"/>
                <a:gd name="connsiteX2" fmla="*/ 2143630 w 2275840"/>
                <a:gd name="connsiteY2" fmla="*/ 989421 h 2275840"/>
                <a:gd name="connsiteX3" fmla="*/ 989421 w 2275840"/>
                <a:gd name="connsiteY3" fmla="*/ 2143630 h 2275840"/>
                <a:gd name="connsiteX4" fmla="*/ 982745 w 2275840"/>
                <a:gd name="connsiteY4" fmla="*/ 2275840 h 2275840"/>
                <a:gd name="connsiteX5" fmla="*/ 0 w 2275840"/>
                <a:gd name="connsiteY5" fmla="*/ 2275840 h 2275840"/>
                <a:gd name="connsiteX6" fmla="*/ 2275840 w 2275840"/>
                <a:gd name="connsiteY6" fmla="*/ 0 h 227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5840" h="2275840">
                  <a:moveTo>
                    <a:pt x="2275840" y="0"/>
                  </a:moveTo>
                  <a:lnTo>
                    <a:pt x="2275840" y="982745"/>
                  </a:lnTo>
                  <a:lnTo>
                    <a:pt x="2143630" y="989421"/>
                  </a:lnTo>
                  <a:cubicBezTo>
                    <a:pt x="1535049" y="1051226"/>
                    <a:pt x="1051226" y="1535048"/>
                    <a:pt x="989421" y="2143630"/>
                  </a:cubicBezTo>
                  <a:lnTo>
                    <a:pt x="982745" y="2275840"/>
                  </a:lnTo>
                  <a:lnTo>
                    <a:pt x="0" y="2275840"/>
                  </a:lnTo>
                  <a:cubicBezTo>
                    <a:pt x="0" y="1018928"/>
                    <a:pt x="1018928" y="0"/>
                    <a:pt x="2275840" y="0"/>
                  </a:cubicBezTo>
                  <a:close/>
                </a:path>
              </a:pathLst>
            </a:custGeom>
            <a:solidFill>
              <a:srgbClr val="3399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7323" tIns="922444" rIns="2439671" bIns="2439670" numCol="1" spcCol="1270" anchor="ctr" anchorCtr="0">
              <a:noAutofit/>
            </a:bodyPr>
            <a:lstStyle/>
            <a:p>
              <a:pPr marL="0" lvl="0" indent="0" algn="ctr" defTabSz="2889250">
                <a:lnSpc>
                  <a:spcPct val="90000"/>
                </a:lnSpc>
                <a:spcBef>
                  <a:spcPct val="0"/>
                </a:spcBef>
                <a:spcAft>
                  <a:spcPct val="35000"/>
                </a:spcAft>
                <a:buNone/>
              </a:pPr>
              <a:endParaRPr lang="en-US" sz="6500" kern="1200"/>
            </a:p>
          </p:txBody>
        </p:sp>
      </p:grpSp>
      <p:sp>
        <p:nvSpPr>
          <p:cNvPr id="9" name="Freeform: Shape 8">
            <a:extLst>
              <a:ext uri="{FF2B5EF4-FFF2-40B4-BE49-F238E27FC236}">
                <a16:creationId xmlns:a16="http://schemas.microsoft.com/office/drawing/2014/main" id="{30E294FA-2E26-5F2B-FF6A-B73E6002AE8B}"/>
              </a:ext>
            </a:extLst>
          </p:cNvPr>
          <p:cNvSpPr/>
          <p:nvPr/>
        </p:nvSpPr>
        <p:spPr>
          <a:xfrm rot="2758965">
            <a:off x="1483925" y="-1216354"/>
            <a:ext cx="3504965" cy="3658218"/>
          </a:xfrm>
          <a:custGeom>
            <a:avLst/>
            <a:gdLst>
              <a:gd name="connsiteX0" fmla="*/ 0 w 3103963"/>
              <a:gd name="connsiteY0" fmla="*/ 2617937 h 3180864"/>
              <a:gd name="connsiteX1" fmla="*/ 2529636 w 3103963"/>
              <a:gd name="connsiteY1" fmla="*/ 0 h 3180864"/>
              <a:gd name="connsiteX2" fmla="*/ 3103963 w 3103963"/>
              <a:gd name="connsiteY2" fmla="*/ 554955 h 3180864"/>
              <a:gd name="connsiteX3" fmla="*/ 566624 w 3103963"/>
              <a:gd name="connsiteY3" fmla="*/ 3180864 h 3180864"/>
              <a:gd name="connsiteX4" fmla="*/ 564036 w 3103963"/>
              <a:gd name="connsiteY4" fmla="*/ 3178363 h 3180864"/>
              <a:gd name="connsiteX5" fmla="*/ 553026 w 3103963"/>
              <a:gd name="connsiteY5" fmla="*/ 3069148 h 3180864"/>
              <a:gd name="connsiteX6" fmla="*/ 113230 w 3103963"/>
              <a:gd name="connsiteY6" fmla="*/ 2629353 h 3180864"/>
              <a:gd name="connsiteX7" fmla="*/ 0 w 3103963"/>
              <a:gd name="connsiteY7" fmla="*/ 2617937 h 31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3963" h="3180864">
                <a:moveTo>
                  <a:pt x="0" y="2617937"/>
                </a:moveTo>
                <a:lnTo>
                  <a:pt x="2529636" y="0"/>
                </a:lnTo>
                <a:lnTo>
                  <a:pt x="3103963" y="554955"/>
                </a:lnTo>
                <a:lnTo>
                  <a:pt x="566624" y="3180864"/>
                </a:lnTo>
                <a:lnTo>
                  <a:pt x="564036" y="3178363"/>
                </a:lnTo>
                <a:lnTo>
                  <a:pt x="553026" y="3069148"/>
                </a:lnTo>
                <a:cubicBezTo>
                  <a:pt x="507854" y="2848396"/>
                  <a:pt x="333982" y="2674525"/>
                  <a:pt x="113230" y="2629353"/>
                </a:cubicBezTo>
                <a:lnTo>
                  <a:pt x="0" y="2617937"/>
                </a:lnTo>
                <a:close/>
              </a:path>
            </a:pathLst>
          </a:custGeom>
          <a:solidFill>
            <a:srgbClr val="1111CA"/>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rgbClr val="000092"/>
              </a:solidFill>
              <a:latin typeface="#9Slide03 SFU Futura_12" panose="00000400000000000000" pitchFamily="2" charset="0"/>
            </a:endParaRPr>
          </a:p>
        </p:txBody>
      </p:sp>
      <p:sp>
        <p:nvSpPr>
          <p:cNvPr id="10" name="TextBox 9">
            <a:extLst>
              <a:ext uri="{FF2B5EF4-FFF2-40B4-BE49-F238E27FC236}">
                <a16:creationId xmlns:a16="http://schemas.microsoft.com/office/drawing/2014/main" id="{4471D4BB-ED32-ECE4-3F92-8C5A72CDFB06}"/>
              </a:ext>
            </a:extLst>
          </p:cNvPr>
          <p:cNvSpPr txBox="1"/>
          <p:nvPr/>
        </p:nvSpPr>
        <p:spPr>
          <a:xfrm>
            <a:off x="1487985" y="246460"/>
            <a:ext cx="3498441" cy="769441"/>
          </a:xfrm>
          <a:prstGeom prst="rect">
            <a:avLst/>
          </a:prstGeom>
          <a:noFill/>
        </p:spPr>
        <p:txBody>
          <a:bodyPr wrap="square" lIns="91440" tIns="45720" rIns="91440" bIns="45720" anchor="t">
            <a:spAutoFit/>
          </a:bodyPr>
          <a:lstStyle/>
          <a:p>
            <a:r>
              <a:rPr lang="vi-VN" sz="4400">
                <a:solidFill>
                  <a:schemeClr val="bg1"/>
                </a:solidFill>
                <a:latin typeface="#9Slide03 NettoOT" panose="02000500000000000000" pitchFamily="2" charset="0"/>
              </a:rPr>
              <a:t>THUẬT TOÁN</a:t>
            </a:r>
            <a:endParaRPr lang="en-US" sz="4400" dirty="0">
              <a:solidFill>
                <a:schemeClr val="bg1"/>
              </a:solidFill>
              <a:latin typeface="#9Slide03 NettoOT" panose="02000500000000000000" pitchFamily="2" charset="0"/>
            </a:endParaRPr>
          </a:p>
        </p:txBody>
      </p:sp>
      <p:sp>
        <p:nvSpPr>
          <p:cNvPr id="11" name="TextBox 10">
            <a:extLst>
              <a:ext uri="{FF2B5EF4-FFF2-40B4-BE49-F238E27FC236}">
                <a16:creationId xmlns:a16="http://schemas.microsoft.com/office/drawing/2014/main" id="{E63BA779-DC52-4C42-682D-62936DF3D2D4}"/>
              </a:ext>
            </a:extLst>
          </p:cNvPr>
          <p:cNvSpPr txBox="1"/>
          <p:nvPr/>
        </p:nvSpPr>
        <p:spPr>
          <a:xfrm>
            <a:off x="310212" y="185133"/>
            <a:ext cx="736875" cy="769441"/>
          </a:xfrm>
          <a:prstGeom prst="rect">
            <a:avLst/>
          </a:prstGeom>
          <a:noFill/>
        </p:spPr>
        <p:txBody>
          <a:bodyPr wrap="square" rtlCol="0">
            <a:spAutoFit/>
          </a:bodyPr>
          <a:lstStyle/>
          <a:p>
            <a:pPr algn="ctr"/>
            <a:r>
              <a:rPr lang="vi-VN" sz="4400" b="1">
                <a:solidFill>
                  <a:srgbClr val="131A43"/>
                </a:solidFill>
                <a:latin typeface="#9Slide03 NettoOT" panose="02000500000000000000" pitchFamily="2" charset="0"/>
              </a:rPr>
              <a:t>2</a:t>
            </a:r>
            <a:endParaRPr lang="en-US" sz="4400" b="1">
              <a:solidFill>
                <a:srgbClr val="131A43"/>
              </a:solidFill>
              <a:latin typeface="#9Slide03 NettoOT" panose="02000500000000000000" pitchFamily="2" charset="0"/>
            </a:endParaRPr>
          </a:p>
        </p:txBody>
      </p:sp>
      <p:sp>
        <p:nvSpPr>
          <p:cNvPr id="12" name="TextBox 11">
            <a:extLst>
              <a:ext uri="{FF2B5EF4-FFF2-40B4-BE49-F238E27FC236}">
                <a16:creationId xmlns:a16="http://schemas.microsoft.com/office/drawing/2014/main" id="{6F2B84B9-DE1E-AC9F-48D3-7F9422E04BFE}"/>
              </a:ext>
            </a:extLst>
          </p:cNvPr>
          <p:cNvSpPr txBox="1"/>
          <p:nvPr/>
        </p:nvSpPr>
        <p:spPr>
          <a:xfrm>
            <a:off x="224871" y="1170167"/>
            <a:ext cx="11762486" cy="1077218"/>
          </a:xfrm>
          <a:prstGeom prst="rect">
            <a:avLst/>
          </a:prstGeom>
          <a:noFill/>
        </p:spPr>
        <p:txBody>
          <a:bodyPr wrap="square">
            <a:spAutoFit/>
          </a:bodyPr>
          <a:lstStyle/>
          <a:p>
            <a:r>
              <a:rPr lang="vi-VN" sz="3200">
                <a:solidFill>
                  <a:srgbClr val="131A43"/>
                </a:solidFill>
                <a:latin typeface="#9Slide03 NettoOT" panose="02000500000000000000" pitchFamily="2" charset="0"/>
              </a:rPr>
              <a:t>Ví dụ từng bước áp dụng thuật toán</a:t>
            </a:r>
          </a:p>
          <a:p>
            <a:r>
              <a:rPr lang="vi-VN" sz="3200">
                <a:solidFill>
                  <a:srgbClr val="131A43"/>
                </a:solidFill>
                <a:latin typeface="#9Slide03 NettoOT" panose="02000500000000000000" pitchFamily="2" charset="0"/>
              </a:rPr>
              <a:t>	B1: Tạo tập từ vựng</a:t>
            </a:r>
          </a:p>
        </p:txBody>
      </p:sp>
      <p:sp>
        <p:nvSpPr>
          <p:cNvPr id="13" name="Rectangle: Rounded Corners 12">
            <a:extLst>
              <a:ext uri="{FF2B5EF4-FFF2-40B4-BE49-F238E27FC236}">
                <a16:creationId xmlns:a16="http://schemas.microsoft.com/office/drawing/2014/main" id="{71C2406D-EE25-80DA-6730-F28B56D3D76B}"/>
              </a:ext>
            </a:extLst>
          </p:cNvPr>
          <p:cNvSpPr/>
          <p:nvPr/>
        </p:nvSpPr>
        <p:spPr>
          <a:xfrm>
            <a:off x="505801" y="2497393"/>
            <a:ext cx="7160644" cy="2759034"/>
          </a:xfrm>
          <a:prstGeom prst="roundRect">
            <a:avLst>
              <a:gd name="adj" fmla="val 0"/>
            </a:avLst>
          </a:prstGeom>
          <a:solidFill>
            <a:srgbClr val="F8F9FA"/>
          </a:solidFill>
          <a:ln w="57150">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Rectangle 13">
            <a:extLst>
              <a:ext uri="{FF2B5EF4-FFF2-40B4-BE49-F238E27FC236}">
                <a16:creationId xmlns:a16="http://schemas.microsoft.com/office/drawing/2014/main" id="{8245EC79-9892-52DA-FF1E-0B14D00358F2}"/>
              </a:ext>
            </a:extLst>
          </p:cNvPr>
          <p:cNvSpPr/>
          <p:nvPr/>
        </p:nvSpPr>
        <p:spPr>
          <a:xfrm>
            <a:off x="310212" y="2508016"/>
            <a:ext cx="45719" cy="2759034"/>
          </a:xfrm>
          <a:prstGeom prst="rect">
            <a:avLst/>
          </a:prstGeom>
          <a:solidFill>
            <a:srgbClr val="000092"/>
          </a:solidFill>
          <a:ln>
            <a:noFill/>
          </a:ln>
          <a:effectLst>
            <a:outerShdw blurRad="254000" dist="127000" dir="135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rgbClr val="000092"/>
              </a:solidFill>
              <a:latin typeface="#9Slide03 SFU Futura_12" panose="00000400000000000000" pitchFamily="2" charset="0"/>
            </a:endParaRPr>
          </a:p>
        </p:txBody>
      </p:sp>
      <p:sp>
        <p:nvSpPr>
          <p:cNvPr id="15" name="TextBox 14">
            <a:extLst>
              <a:ext uri="{FF2B5EF4-FFF2-40B4-BE49-F238E27FC236}">
                <a16:creationId xmlns:a16="http://schemas.microsoft.com/office/drawing/2014/main" id="{9356FB86-28F4-C2AC-5666-5903557F9E8B}"/>
              </a:ext>
            </a:extLst>
          </p:cNvPr>
          <p:cNvSpPr txBox="1"/>
          <p:nvPr/>
        </p:nvSpPr>
        <p:spPr>
          <a:xfrm>
            <a:off x="505801" y="2508016"/>
            <a:ext cx="7160644" cy="2492990"/>
          </a:xfrm>
          <a:prstGeom prst="rect">
            <a:avLst/>
          </a:prstGeom>
          <a:noFill/>
        </p:spPr>
        <p:txBody>
          <a:bodyPr wrap="square">
            <a:spAutoFit/>
          </a:bodyPr>
          <a:lstStyle/>
          <a:p>
            <a:r>
              <a:rPr lang="vi-VN" sz="2600" b="1">
                <a:ln>
                  <a:solidFill>
                    <a:schemeClr val="bg1"/>
                  </a:solidFill>
                </a:ln>
                <a:solidFill>
                  <a:srgbClr val="131A43"/>
                </a:solidFill>
                <a:latin typeface="#9Slide03 NettoOT" panose="02000500000000000000" pitchFamily="2" charset="0"/>
              </a:rPr>
              <a:t>Doc 1: [breakthrough drug for schizophrenia]</a:t>
            </a:r>
          </a:p>
          <a:p>
            <a:r>
              <a:rPr lang="vi-VN" sz="2600" b="1">
                <a:ln>
                  <a:solidFill>
                    <a:schemeClr val="bg1"/>
                  </a:solidFill>
                </a:ln>
                <a:solidFill>
                  <a:srgbClr val="131A43"/>
                </a:solidFill>
                <a:latin typeface="#9Slide03 NettoOT" panose="02000500000000000000" pitchFamily="2" charset="0"/>
              </a:rPr>
              <a:t>Doc 2: [new schizophrenia drug]</a:t>
            </a:r>
          </a:p>
          <a:p>
            <a:r>
              <a:rPr lang="vi-VN" sz="2600" b="1">
                <a:ln>
                  <a:solidFill>
                    <a:schemeClr val="bg1"/>
                  </a:solidFill>
                </a:ln>
                <a:solidFill>
                  <a:srgbClr val="131A43"/>
                </a:solidFill>
                <a:latin typeface="#9Slide03 NettoOT" panose="02000500000000000000" pitchFamily="2" charset="0"/>
              </a:rPr>
              <a:t>Doc 3: [new approach for treatment of schizophrenia]</a:t>
            </a:r>
          </a:p>
          <a:p>
            <a:r>
              <a:rPr lang="vi-VN" sz="2600" b="1">
                <a:ln>
                  <a:solidFill>
                    <a:schemeClr val="bg1"/>
                  </a:solidFill>
                </a:ln>
                <a:solidFill>
                  <a:srgbClr val="131A43"/>
                </a:solidFill>
                <a:latin typeface="#9Slide03 NettoOT" panose="02000500000000000000" pitchFamily="2" charset="0"/>
              </a:rPr>
              <a:t>Doc 4: [new hopes for schizophrenia patients]</a:t>
            </a:r>
          </a:p>
          <a:p>
            <a:endParaRPr lang="vi-VN" sz="2600" b="1">
              <a:ln>
                <a:solidFill>
                  <a:schemeClr val="bg1"/>
                </a:solidFill>
              </a:ln>
              <a:solidFill>
                <a:srgbClr val="131A43"/>
              </a:solidFill>
              <a:latin typeface="#9Slide03 NettoOT" panose="02000500000000000000" pitchFamily="2" charset="0"/>
            </a:endParaRPr>
          </a:p>
          <a:p>
            <a:r>
              <a:rPr lang="vi-VN" sz="2600" b="1" i="1">
                <a:ln>
                  <a:solidFill>
                    <a:schemeClr val="bg1"/>
                  </a:solidFill>
                </a:ln>
                <a:solidFill>
                  <a:srgbClr val="000092"/>
                </a:solidFill>
                <a:latin typeface="#9Slide03 NettoOT" panose="02000500000000000000" pitchFamily="2" charset="0"/>
              </a:rPr>
              <a:t>Query: [new drug for schizophrenia]</a:t>
            </a:r>
          </a:p>
        </p:txBody>
      </p:sp>
      <p:cxnSp>
        <p:nvCxnSpPr>
          <p:cNvPr id="16" name="Straight Arrow Connector 15">
            <a:extLst>
              <a:ext uri="{FF2B5EF4-FFF2-40B4-BE49-F238E27FC236}">
                <a16:creationId xmlns:a16="http://schemas.microsoft.com/office/drawing/2014/main" id="{02C35265-10A8-CE7C-A9DA-9FDBECF1B2B5}"/>
              </a:ext>
            </a:extLst>
          </p:cNvPr>
          <p:cNvCxnSpPr>
            <a:cxnSpLocks/>
          </p:cNvCxnSpPr>
          <p:nvPr/>
        </p:nvCxnSpPr>
        <p:spPr>
          <a:xfrm>
            <a:off x="7666445" y="3886954"/>
            <a:ext cx="808482" cy="579"/>
          </a:xfrm>
          <a:prstGeom prst="straightConnector1">
            <a:avLst/>
          </a:prstGeom>
          <a:ln w="38100">
            <a:solidFill>
              <a:srgbClr val="00009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225D678-006B-1513-DD7C-CF86BD3C7103}"/>
              </a:ext>
            </a:extLst>
          </p:cNvPr>
          <p:cNvSpPr txBox="1"/>
          <p:nvPr/>
        </p:nvSpPr>
        <p:spPr>
          <a:xfrm>
            <a:off x="8588974" y="2040294"/>
            <a:ext cx="2535083" cy="3693319"/>
          </a:xfrm>
          <a:prstGeom prst="rect">
            <a:avLst/>
          </a:prstGeom>
          <a:noFill/>
        </p:spPr>
        <p:txBody>
          <a:bodyPr wrap="square">
            <a:spAutoFit/>
          </a:bodyPr>
          <a:lstStyle/>
          <a:p>
            <a:pPr algn="ctr"/>
            <a:r>
              <a:rPr lang="vi-VN" sz="2800" b="1">
                <a:ln>
                  <a:solidFill>
                    <a:schemeClr val="bg1"/>
                  </a:solidFill>
                </a:ln>
                <a:solidFill>
                  <a:srgbClr val="000092"/>
                </a:solidFill>
                <a:latin typeface="#9Slide03 NettoOT" panose="02000500000000000000" pitchFamily="2" charset="0"/>
              </a:rPr>
              <a:t>TẬP TỪ VỰNG</a:t>
            </a:r>
          </a:p>
          <a:p>
            <a:r>
              <a:rPr lang="vi-VN" sz="2600" b="1">
                <a:ln>
                  <a:solidFill>
                    <a:schemeClr val="bg1"/>
                  </a:solidFill>
                </a:ln>
                <a:solidFill>
                  <a:srgbClr val="131A43"/>
                </a:solidFill>
                <a:latin typeface="#9Slide03 NettoOT" panose="02000500000000000000" pitchFamily="2" charset="0"/>
              </a:rPr>
              <a:t>approach</a:t>
            </a:r>
          </a:p>
          <a:p>
            <a:r>
              <a:rPr lang="vi-VN" sz="2600" b="1">
                <a:ln>
                  <a:solidFill>
                    <a:schemeClr val="bg1"/>
                  </a:solidFill>
                </a:ln>
                <a:solidFill>
                  <a:srgbClr val="131A43"/>
                </a:solidFill>
                <a:latin typeface="#9Slide03 NettoOT" panose="02000500000000000000" pitchFamily="2" charset="0"/>
              </a:rPr>
              <a:t>breakthrough</a:t>
            </a:r>
          </a:p>
          <a:p>
            <a:r>
              <a:rPr lang="vi-VN" sz="2600" b="1">
                <a:ln>
                  <a:solidFill>
                    <a:schemeClr val="bg1"/>
                  </a:solidFill>
                </a:ln>
                <a:solidFill>
                  <a:srgbClr val="131A43"/>
                </a:solidFill>
                <a:latin typeface="#9Slide03 NettoOT" panose="02000500000000000000" pitchFamily="2" charset="0"/>
              </a:rPr>
              <a:t>drug</a:t>
            </a:r>
          </a:p>
          <a:p>
            <a:r>
              <a:rPr lang="vi-VN" sz="2600" b="1">
                <a:ln>
                  <a:solidFill>
                    <a:schemeClr val="bg1"/>
                  </a:solidFill>
                </a:ln>
                <a:solidFill>
                  <a:srgbClr val="131A43"/>
                </a:solidFill>
                <a:latin typeface="#9Slide03 NettoOT" panose="02000500000000000000" pitchFamily="2" charset="0"/>
              </a:rPr>
              <a:t>hopes</a:t>
            </a:r>
          </a:p>
          <a:p>
            <a:r>
              <a:rPr lang="vi-VN" sz="2600" b="1">
                <a:ln>
                  <a:solidFill>
                    <a:schemeClr val="bg1"/>
                  </a:solidFill>
                </a:ln>
                <a:solidFill>
                  <a:srgbClr val="131A43"/>
                </a:solidFill>
                <a:latin typeface="#9Slide03 NettoOT" panose="02000500000000000000" pitchFamily="2" charset="0"/>
              </a:rPr>
              <a:t>new</a:t>
            </a:r>
          </a:p>
          <a:p>
            <a:r>
              <a:rPr lang="vi-VN" sz="2600" b="1">
                <a:ln>
                  <a:solidFill>
                    <a:schemeClr val="bg1"/>
                  </a:solidFill>
                </a:ln>
                <a:solidFill>
                  <a:srgbClr val="131A43"/>
                </a:solidFill>
                <a:latin typeface="#9Slide03 NettoOT" panose="02000500000000000000" pitchFamily="2" charset="0"/>
              </a:rPr>
              <a:t>patients</a:t>
            </a:r>
          </a:p>
          <a:p>
            <a:r>
              <a:rPr lang="vi-VN" sz="2600" b="1">
                <a:ln>
                  <a:solidFill>
                    <a:schemeClr val="bg1"/>
                  </a:solidFill>
                </a:ln>
                <a:solidFill>
                  <a:srgbClr val="131A43"/>
                </a:solidFill>
                <a:latin typeface="#9Slide03 NettoOT" panose="02000500000000000000" pitchFamily="2" charset="0"/>
              </a:rPr>
              <a:t>schizophrenia</a:t>
            </a:r>
          </a:p>
          <a:p>
            <a:r>
              <a:rPr lang="vi-VN" sz="2600" b="1">
                <a:ln>
                  <a:solidFill>
                    <a:schemeClr val="bg1"/>
                  </a:solidFill>
                </a:ln>
                <a:solidFill>
                  <a:srgbClr val="131A43"/>
                </a:solidFill>
                <a:latin typeface="#9Slide03 NettoOT" panose="02000500000000000000" pitchFamily="2" charset="0"/>
              </a:rPr>
              <a:t>treatment</a:t>
            </a:r>
          </a:p>
        </p:txBody>
      </p:sp>
    </p:spTree>
    <p:extLst>
      <p:ext uri="{BB962C8B-B14F-4D97-AF65-F5344CB8AC3E}">
        <p14:creationId xmlns:p14="http://schemas.microsoft.com/office/powerpoint/2010/main" val="284668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25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4" fill="hold" grpId="0" nodeType="withEffect">
                                  <p:stCondLst>
                                    <p:cond delay="25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750" fill="hold"/>
                                        <p:tgtEl>
                                          <p:spTgt spid="15"/>
                                        </p:tgtEl>
                                        <p:attrNameLst>
                                          <p:attrName>ppt_x</p:attrName>
                                        </p:attrNameLst>
                                      </p:cBhvr>
                                      <p:tavLst>
                                        <p:tav tm="0">
                                          <p:val>
                                            <p:strVal val="#ppt_x"/>
                                          </p:val>
                                        </p:tav>
                                        <p:tav tm="100000">
                                          <p:val>
                                            <p:strVal val="#ppt_x"/>
                                          </p:val>
                                        </p:tav>
                                      </p:tavLst>
                                    </p:anim>
                                    <p:anim calcmode="lin" valueType="num">
                                      <p:cBhvr additive="base">
                                        <p:cTn id="33"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par>
                                <p:cTn id="39" presetID="2" presetClass="entr" presetSubtype="4" fill="hold" grpId="0" nodeType="withEffect">
                                  <p:stCondLst>
                                    <p:cond delay="25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750" fill="hold"/>
                                        <p:tgtEl>
                                          <p:spTgt spid="18"/>
                                        </p:tgtEl>
                                        <p:attrNameLst>
                                          <p:attrName>ppt_x</p:attrName>
                                        </p:attrNameLst>
                                      </p:cBhvr>
                                      <p:tavLst>
                                        <p:tav tm="0">
                                          <p:val>
                                            <p:strVal val="#ppt_x"/>
                                          </p:val>
                                        </p:tav>
                                        <p:tav tm="100000">
                                          <p:val>
                                            <p:strVal val="#ppt_x"/>
                                          </p:val>
                                        </p:tav>
                                      </p:tavLst>
                                    </p:anim>
                                    <p:anim calcmode="lin" valueType="num">
                                      <p:cBhvr additive="base">
                                        <p:cTn id="42" dur="7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animBg="1"/>
      <p:bldP spid="14" grpId="0" animBg="1"/>
      <p:bldP spid="15"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9637</TotalTime>
  <Words>2645</Words>
  <Application>Microsoft Office PowerPoint</Application>
  <PresentationFormat>Widescreen</PresentationFormat>
  <Paragraphs>559</Paragraphs>
  <Slides>30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#9Slide03 NettoOT</vt:lpstr>
      <vt:lpstr>Arial</vt:lpstr>
      <vt:lpstr>Cambria Math</vt:lpstr>
      <vt:lpstr>#9Slide03 Bebas Neue Bold</vt:lpstr>
      <vt:lpstr>Calibri</vt:lpstr>
      <vt:lpstr>#9Slide03 SFU Futura_12</vt:lpstr>
      <vt:lpstr>#9Slide03 Saira SemiCondensed S</vt:lpstr>
      <vt:lpstr>#9Slide03 IcielPanton Light</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Lâm Cao</dc:creator>
  <cp:lastModifiedBy>Lâm Cao</cp:lastModifiedBy>
  <cp:revision>116</cp:revision>
  <dcterms:created xsi:type="dcterms:W3CDTF">2022-08-23T13:18:10Z</dcterms:created>
  <dcterms:modified xsi:type="dcterms:W3CDTF">2023-06-13T09:32:06Z</dcterms:modified>
</cp:coreProperties>
</file>